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2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06" r:id="rId1"/>
    <p:sldMasterId id="2147483718" r:id="rId2"/>
  </p:sldMasterIdLst>
  <p:sldIdLst>
    <p:sldId id="256" r:id="rId3"/>
    <p:sldId id="301" r:id="rId4"/>
    <p:sldId id="294" r:id="rId5"/>
    <p:sldId id="259" r:id="rId6"/>
    <p:sldId id="292" r:id="rId7"/>
    <p:sldId id="266" r:id="rId8"/>
    <p:sldId id="260" r:id="rId9"/>
    <p:sldId id="293" r:id="rId10"/>
    <p:sldId id="261" r:id="rId11"/>
    <p:sldId id="295" r:id="rId12"/>
    <p:sldId id="297" r:id="rId13"/>
    <p:sldId id="273" r:id="rId14"/>
    <p:sldId id="296" r:id="rId15"/>
    <p:sldId id="298" r:id="rId16"/>
    <p:sldId id="303" r:id="rId17"/>
    <p:sldId id="299" r:id="rId18"/>
    <p:sldId id="304" r:id="rId19"/>
    <p:sldId id="300" r:id="rId20"/>
    <p:sldId id="305" r:id="rId21"/>
    <p:sldId id="306" r:id="rId22"/>
    <p:sldId id="271" r:id="rId23"/>
    <p:sldId id="302" r:id="rId24"/>
    <p:sldId id="279" r:id="rId2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3548" autoAdjust="0"/>
    <p:restoredTop sz="94660"/>
  </p:normalViewPr>
  <p:slideViewPr>
    <p:cSldViewPr snapToGrid="0">
      <p:cViewPr varScale="1">
        <p:scale>
          <a:sx n="68" d="100"/>
          <a:sy n="68" d="100"/>
        </p:scale>
        <p:origin x="-102" y="-102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4318BB2-426C-4574-BA00-42C277E7FA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11E1B240-BC52-4C96-B5AB-8A6428996DB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B6405975-78A6-433E-BF59-9EEBBA0882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26F74-B729-4EF0-939D-D5337FB1D6A3}" type="datetimeFigureOut">
              <a:rPr lang="ru-RU" smtClean="0"/>
              <a:pPr/>
              <a:t>21.01.2026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D1E64847-5B1C-4477-858F-25F8678545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352611D9-F41F-4BF8-8D0B-153D295BAF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08A369-C7CE-42C7-86D7-1BB4C736C05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4165648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8F6FEC5-7C35-4072-999E-B4C2C44AD5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B40AB0B9-04A8-4424-9A4C-64F89104312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330CD1C5-DA2E-4300-88D9-43CFD078B4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26F74-B729-4EF0-939D-D5337FB1D6A3}" type="datetimeFigureOut">
              <a:rPr lang="ru-RU" smtClean="0"/>
              <a:pPr/>
              <a:t>21.01.2026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05CFB42E-2974-402F-841A-E8C1FED818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28664CAF-96F0-4DC1-ABE9-A9BD46B62E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08A369-C7CE-42C7-86D7-1BB4C736C05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5821099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xmlns="" id="{A5A8D1E2-9C18-4E90-AEEE-9DEB677338F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C5D438F7-1DC8-42A5-99A9-FC8571C2D1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9B75EB95-E0CB-409F-A314-901E3FA283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26F74-B729-4EF0-939D-D5337FB1D6A3}" type="datetimeFigureOut">
              <a:rPr lang="ru-RU" smtClean="0"/>
              <a:pPr/>
              <a:t>21.01.2026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DBF24E7C-5EE4-4138-B658-AF247F1C04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43129BB1-7CC9-4B44-A127-210F6062F0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08A369-C7CE-42C7-86D7-1BB4C736C05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2856079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26F74-B729-4EF0-939D-D5337FB1D6A3}" type="datetimeFigureOut">
              <a:rPr lang="ru-RU" smtClean="0"/>
              <a:pPr/>
              <a:t>21.01.2026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4F08A369-C7CE-42C7-86D7-1BB4C736C051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5481764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26F74-B729-4EF0-939D-D5337FB1D6A3}" type="datetimeFigureOut">
              <a:rPr lang="ru-RU" smtClean="0"/>
              <a:pPr/>
              <a:t>21.01.2026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08A369-C7CE-42C7-86D7-1BB4C736C051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07476501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26F74-B729-4EF0-939D-D5337FB1D6A3}" type="datetimeFigureOut">
              <a:rPr lang="ru-RU" smtClean="0"/>
              <a:pPr/>
              <a:t>21.01.2026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08A369-C7CE-42C7-86D7-1BB4C736C051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19530422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26F74-B729-4EF0-939D-D5337FB1D6A3}" type="datetimeFigureOut">
              <a:rPr lang="ru-RU" smtClean="0"/>
              <a:pPr/>
              <a:t>21.01.2026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08A369-C7CE-42C7-86D7-1BB4C736C051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42561114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26F74-B729-4EF0-939D-D5337FB1D6A3}" type="datetimeFigureOut">
              <a:rPr lang="ru-RU" smtClean="0"/>
              <a:pPr/>
              <a:t>21.01.2026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08A369-C7CE-42C7-86D7-1BB4C736C051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51350134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26F74-B729-4EF0-939D-D5337FB1D6A3}" type="datetimeFigureOut">
              <a:rPr lang="ru-RU" smtClean="0"/>
              <a:pPr/>
              <a:t>21.01.2026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08A369-C7CE-42C7-86D7-1BB4C736C051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29796464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26F74-B729-4EF0-939D-D5337FB1D6A3}" type="datetimeFigureOut">
              <a:rPr lang="ru-RU" smtClean="0"/>
              <a:pPr/>
              <a:t>21.01.2026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08A369-C7CE-42C7-86D7-1BB4C736C05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27124479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26F74-B729-4EF0-939D-D5337FB1D6A3}" type="datetimeFigureOut">
              <a:rPr lang="ru-RU" smtClean="0"/>
              <a:pPr/>
              <a:t>21.01.2026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08A369-C7CE-42C7-86D7-1BB4C736C051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5192844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295F40E-7F79-42F4-8976-00998D467E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94B478C1-A716-46C6-93C5-02369EF119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69D2025B-128C-4A2B-BA15-36E635CA24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26F74-B729-4EF0-939D-D5337FB1D6A3}" type="datetimeFigureOut">
              <a:rPr lang="ru-RU" smtClean="0"/>
              <a:pPr/>
              <a:t>21.01.2026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FC46F2F2-675C-47AE-8007-D208DABA01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3419593E-4AC7-4880-B481-002AD7336C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08A369-C7CE-42C7-86D7-1BB4C736C05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55751734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1AA26F74-B729-4EF0-939D-D5337FB1D6A3}" type="datetimeFigureOut">
              <a:rPr lang="ru-RU" smtClean="0"/>
              <a:pPr/>
              <a:t>21.01.2026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08A369-C7CE-42C7-86D7-1BB4C736C051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1737170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26F74-B729-4EF0-939D-D5337FB1D6A3}" type="datetimeFigureOut">
              <a:rPr lang="ru-RU" smtClean="0"/>
              <a:pPr/>
              <a:t>21.01.2026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08A369-C7CE-42C7-86D7-1BB4C736C051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5979122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26F74-B729-4EF0-939D-D5337FB1D6A3}" type="datetimeFigureOut">
              <a:rPr lang="ru-RU" smtClean="0"/>
              <a:pPr/>
              <a:t>21.01.2026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08A369-C7CE-42C7-86D7-1BB4C736C051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5433970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D4F2B62-3317-447D-A194-69DA20544C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DCB3CB86-C8A9-4319-BC4F-90B37E4392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450D9297-CF3C-4527-8D6B-EDE4C245B6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26F74-B729-4EF0-939D-D5337FB1D6A3}" type="datetimeFigureOut">
              <a:rPr lang="ru-RU" smtClean="0"/>
              <a:pPr/>
              <a:t>21.01.2026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B2256BB8-F3F3-4A3D-9CB0-E502E1CB19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86DDADE5-0260-437A-A36D-73761B0E7E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08A369-C7CE-42C7-86D7-1BB4C736C05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7192094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05A5D8A-E08C-4448-A212-061B3309A0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753975FD-8BFD-4EC0-83AE-10EF249DF3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3C69DDCD-65DC-477C-8CF4-67F298F81F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6E5961AB-B91F-4D45-9364-80A3BDC049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26F74-B729-4EF0-939D-D5337FB1D6A3}" type="datetimeFigureOut">
              <a:rPr lang="ru-RU" smtClean="0"/>
              <a:pPr/>
              <a:t>21.01.2026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421780F2-3A54-4CA0-9660-5B60C30514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8F3B0B03-19E2-4581-A984-0E1C1A26C4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08A369-C7CE-42C7-86D7-1BB4C736C05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0534578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B4D6D81-FFD4-4211-A654-3C70579CCC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A50BF8A2-70BA-41DB-8E31-F1D99CF9DA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62B923B2-1DC7-436D-8D79-F57AAA1F9B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5F69EBD8-E297-42EE-9CA1-95AA345EB43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F627D1B9-A52B-40B8-97D4-547F3FFD304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xmlns="" id="{EE50C0A0-B1E3-4C09-8B0C-33A79E4699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26F74-B729-4EF0-939D-D5337FB1D6A3}" type="datetimeFigureOut">
              <a:rPr lang="ru-RU" smtClean="0"/>
              <a:pPr/>
              <a:t>21.01.2026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xmlns="" id="{A26761E5-7EB6-4E64-A0F9-874E8E6DA3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xmlns="" id="{2643CEB4-3FBD-4A48-AD2D-2494D038D0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08A369-C7CE-42C7-86D7-1BB4C736C05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8484862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2818457-8C96-4BB7-B15F-66A5B9C55E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4A1B2EC8-9062-4AC6-AE0D-5F18328A69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26F74-B729-4EF0-939D-D5337FB1D6A3}" type="datetimeFigureOut">
              <a:rPr lang="ru-RU" smtClean="0"/>
              <a:pPr/>
              <a:t>21.01.2026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8A1B942A-C523-44B7-9DBA-4F37D9AEDB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BA8AD213-BC8B-4F01-8B45-AF3B66B677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08A369-C7CE-42C7-86D7-1BB4C736C05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9377728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82CB751A-DEBF-4056-980A-00690FD0FE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26F74-B729-4EF0-939D-D5337FB1D6A3}" type="datetimeFigureOut">
              <a:rPr lang="ru-RU" smtClean="0"/>
              <a:pPr/>
              <a:t>21.01.2026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64F77046-11E6-4658-9694-129AE4EB7D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A7D5A6C3-6E53-4685-8EBC-1EC861869D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08A369-C7CE-42C7-86D7-1BB4C736C05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3894777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AA2C931-D1A6-42DA-8755-7FA1A54F4D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6CD2306B-7ECB-432D-AB20-BC7F54F2E5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6C0D0BAC-BF8B-4224-B6F4-9205B08CFD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61F76281-A911-4E3C-B61B-939FA97213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26F74-B729-4EF0-939D-D5337FB1D6A3}" type="datetimeFigureOut">
              <a:rPr lang="ru-RU" smtClean="0"/>
              <a:pPr/>
              <a:t>21.01.2026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32C5DF1E-521D-450A-BFCC-AB8D8E6B6C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89BB03BD-1B03-4187-B78E-9D45082896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08A369-C7CE-42C7-86D7-1BB4C736C05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6259905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EE2E942-AE16-4BB3-9218-46DC70579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6E59E8C4-AD96-465A-92CF-4A66522715F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627D6171-12C8-467B-A33E-46DA2C1B42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47EBDD3D-03C0-4ADA-9D95-D3A518FC84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26F74-B729-4EF0-939D-D5337FB1D6A3}" type="datetimeFigureOut">
              <a:rPr lang="ru-RU" smtClean="0"/>
              <a:pPr/>
              <a:t>21.01.2026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9A4EF36E-A7B2-4B11-8E47-3F7C8C6B1F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0C8892BC-208A-491E-ADEE-5BD3ECA27C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08A369-C7CE-42C7-86D7-1BB4C736C05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8193773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36AF0D3-923B-4E45-967C-943B8F8B8C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C9BB0C62-C980-47FE-A1AE-F7FBA86651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310F18B8-FABD-4312-AEEE-9DE5D8A18D3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A26F74-B729-4EF0-939D-D5337FB1D6A3}" type="datetimeFigureOut">
              <a:rPr lang="ru-RU" smtClean="0"/>
              <a:pPr/>
              <a:t>21.01.2026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7AF8F0FD-22A5-43DB-9F29-A79C6CB2620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34A6EA32-DF36-4C13-9D96-A098EE211BD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08A369-C7CE-42C7-86D7-1BB4C736C05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2206553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A26F74-B729-4EF0-939D-D5337FB1D6A3}" type="datetimeFigureOut">
              <a:rPr lang="ru-RU" smtClean="0"/>
              <a:pPr/>
              <a:t>21.01.2026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4F08A369-C7CE-42C7-86D7-1BB4C736C051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6690338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3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7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DACE707-AB73-4C3D-A2FA-3609A38993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7565" y="723816"/>
            <a:ext cx="6426316" cy="2524351"/>
          </a:xfrm>
        </p:spPr>
        <p:txBody>
          <a:bodyPr>
            <a:noAutofit/>
          </a:bodyPr>
          <a:lstStyle/>
          <a:p>
            <a:pPr algn="ctr">
              <a:lnSpc>
                <a:spcPct val="200000"/>
              </a:lnSpc>
            </a:pPr>
            <a:r>
              <a:rPr lang="ru-RU" sz="4000" b="1" dirty="0" smtClean="0"/>
              <a:t>Карельские сказки: </a:t>
            </a:r>
            <a:r>
              <a:rPr lang="ru-RU" sz="3200" b="1" dirty="0" smtClean="0"/>
              <a:t>ЧИТАЕМ И ИГРАЕМ</a:t>
            </a:r>
            <a:endParaRPr lang="ru-RU" sz="3200" b="1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9FA6FCC9-F6A3-41AD-831E-73BD41C239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85085" y="3999434"/>
            <a:ext cx="5060515" cy="1766170"/>
          </a:xfrm>
        </p:spPr>
        <p:txBody>
          <a:bodyPr>
            <a:noAutofit/>
          </a:bodyPr>
          <a:lstStyle/>
          <a:p>
            <a:pPr algn="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400" dirty="0" err="1" smtClean="0"/>
              <a:t>Бибилов</a:t>
            </a:r>
            <a:r>
              <a:rPr lang="ru-RU" sz="2400" dirty="0" smtClean="0"/>
              <a:t> Арсений</a:t>
            </a:r>
            <a:br>
              <a:rPr lang="ru-RU" sz="2400" dirty="0" smtClean="0"/>
            </a:br>
            <a:r>
              <a:rPr lang="ru-RU" sz="2400" dirty="0" smtClean="0"/>
              <a:t>МОУ СОШ №8. </a:t>
            </a:r>
          </a:p>
          <a:p>
            <a:pPr algn="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400" dirty="0" smtClean="0"/>
              <a:t>г. Кондопога</a:t>
            </a:r>
            <a:br>
              <a:rPr lang="ru-RU" sz="2400" dirty="0" smtClean="0"/>
            </a:br>
            <a:r>
              <a:rPr lang="ru-RU" sz="2400" dirty="0" smtClean="0"/>
              <a:t> 3</a:t>
            </a:r>
            <a:r>
              <a:rPr lang="ru-RU" sz="2400" baseline="30000" dirty="0" smtClean="0"/>
              <a:t>Б </a:t>
            </a:r>
            <a:r>
              <a:rPr lang="ru-RU" sz="2400" dirty="0" smtClean="0"/>
              <a:t> класс</a:t>
            </a:r>
            <a:endParaRPr lang="ru-RU" sz="2400" dirty="0"/>
          </a:p>
        </p:txBody>
      </p:sp>
      <p:pic>
        <p:nvPicPr>
          <p:cNvPr id="1026" name="Picture 2" descr="G:\школа 8\Карельские сказки\8577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84940" y="876028"/>
            <a:ext cx="4644452" cy="2967102"/>
          </a:xfrm>
          <a:prstGeom prst="rect">
            <a:avLst/>
          </a:prstGeom>
          <a:noFill/>
        </p:spPr>
      </p:pic>
      <p:pic>
        <p:nvPicPr>
          <p:cNvPr id="1027" name="Picture 3" descr="G:\школа 8\Карельские сказки\1671897180_grizly-club-p-karelskii-ornament-kartinki-dlya-detei-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43269" y="3419062"/>
            <a:ext cx="3366054" cy="91676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437517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G:\школа 8\Карельские сказки\a5d28ec96e259a3e47a2e2551723aed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54994" y="1555844"/>
            <a:ext cx="6036803" cy="3398295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742122" y="682388"/>
            <a:ext cx="95755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/>
              <a:t>«Черная уточка». Художник - Тамара Юфа</a:t>
            </a:r>
            <a:r>
              <a:rPr lang="ru-RU" b="1" dirty="0" smtClean="0"/>
              <a:t>. </a:t>
            </a:r>
            <a:endParaRPr lang="ru-RU" b="1" dirty="0"/>
          </a:p>
        </p:txBody>
      </p:sp>
      <p:pic>
        <p:nvPicPr>
          <p:cNvPr id="5123" name="Picture 3" descr="G:\школа 8\Карельские сказки\images (4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6327" y="1569494"/>
            <a:ext cx="2176747" cy="3461200"/>
          </a:xfrm>
          <a:prstGeom prst="rect">
            <a:avLst/>
          </a:prstGeom>
          <a:noFill/>
        </p:spPr>
      </p:pic>
      <p:pic>
        <p:nvPicPr>
          <p:cNvPr id="5124" name="Picture 4" descr="G:\школа 8\Карельские сказки\815ba883f718e0060a38c3d51d6e6375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994006" y="1528548"/>
            <a:ext cx="2351831" cy="361082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Карельская сказка в 21 веке 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6147" name="Picture 3" descr="G:\школа 8\Карельские сказки\cover300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846161" y="1924766"/>
            <a:ext cx="2621935" cy="3763543"/>
          </a:xfrm>
          <a:prstGeom prst="rect">
            <a:avLst/>
          </a:prstGeom>
          <a:noFill/>
        </p:spPr>
      </p:pic>
      <p:pic>
        <p:nvPicPr>
          <p:cNvPr id="6148" name="Picture 4" descr="G:\школа 8\Карельские сказки\1356 (1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682657" y="1937981"/>
            <a:ext cx="2658633" cy="3764437"/>
          </a:xfrm>
          <a:prstGeom prst="rect">
            <a:avLst/>
          </a:prstGeom>
          <a:noFill/>
        </p:spPr>
      </p:pic>
      <p:pic>
        <p:nvPicPr>
          <p:cNvPr id="6149" name="Picture 5" descr="G:\школа 8\Карельские сказки\92e19841e7ff600747f00b429de0d64a (1)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30807" y="2429302"/>
            <a:ext cx="3835020" cy="293767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710803" y="278770"/>
            <a:ext cx="9604375" cy="1049337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Особенности Карельских сказок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77672" y="887109"/>
            <a:ext cx="11013743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ru-RU" sz="2400" dirty="0" smtClean="0">
                <a:cs typeface="Aharoni" pitchFamily="2" charset="-79"/>
              </a:rPr>
              <a:t> Мир северного народа, связь человека и природы</a:t>
            </a:r>
          </a:p>
          <a:p>
            <a:pPr>
              <a:buFont typeface="Wingdings" pitchFamily="2" charset="2"/>
              <a:buChar char="v"/>
            </a:pPr>
            <a:r>
              <a:rPr lang="ru-RU" sz="2400" dirty="0" smtClean="0">
                <a:cs typeface="Aharoni" pitchFamily="2" charset="-79"/>
              </a:rPr>
              <a:t> Реалии Карелии: </a:t>
            </a:r>
            <a:r>
              <a:rPr lang="ru-RU" sz="2400" dirty="0" err="1" smtClean="0">
                <a:cs typeface="Aharoni" pitchFamily="2" charset="-79"/>
              </a:rPr>
              <a:t>ламбушка</a:t>
            </a:r>
            <a:r>
              <a:rPr lang="ru-RU" sz="2400" dirty="0" smtClean="0">
                <a:cs typeface="Aharoni" pitchFamily="2" charset="-79"/>
              </a:rPr>
              <a:t>, важенка, калитки</a:t>
            </a:r>
          </a:p>
          <a:p>
            <a:pPr>
              <a:buFont typeface="Wingdings" pitchFamily="2" charset="2"/>
              <a:buChar char="v"/>
            </a:pPr>
            <a:r>
              <a:rPr lang="ru-RU" sz="2400" dirty="0" smtClean="0">
                <a:cs typeface="Aharoni" pitchFamily="2" charset="-79"/>
              </a:rPr>
              <a:t> Близость сказок с былинами, с русскими сказками</a:t>
            </a:r>
          </a:p>
          <a:p>
            <a:pPr>
              <a:buFont typeface="Wingdings" pitchFamily="2" charset="2"/>
              <a:buChar char="v"/>
            </a:pPr>
            <a:r>
              <a:rPr lang="ru-RU" sz="2400" dirty="0" smtClean="0">
                <a:cs typeface="Aharoni" pitchFamily="2" charset="-79"/>
              </a:rPr>
              <a:t> Главный герой часто бывает женщина</a:t>
            </a:r>
          </a:p>
          <a:p>
            <a:pPr>
              <a:buFont typeface="Wingdings" pitchFamily="2" charset="2"/>
              <a:buChar char="v"/>
            </a:pPr>
            <a:r>
              <a:rPr lang="ru-RU" sz="2400" dirty="0" smtClean="0">
                <a:cs typeface="Aharoni" pitchFamily="2" charset="-79"/>
              </a:rPr>
              <a:t> Злой персонаж - ведьма </a:t>
            </a:r>
            <a:r>
              <a:rPr lang="ru-RU" sz="2400" dirty="0" err="1" smtClean="0">
                <a:cs typeface="Aharoni" pitchFamily="2" charset="-79"/>
              </a:rPr>
              <a:t>Сюоятар</a:t>
            </a:r>
            <a:endParaRPr lang="ru-RU" sz="2400" dirty="0" smtClean="0">
              <a:cs typeface="Aharoni" pitchFamily="2" charset="-79"/>
            </a:endParaRPr>
          </a:p>
          <a:p>
            <a:pPr>
              <a:buFont typeface="Wingdings" pitchFamily="2" charset="2"/>
              <a:buChar char="v"/>
            </a:pPr>
            <a:r>
              <a:rPr lang="ru-RU" sz="2400" dirty="0" smtClean="0">
                <a:cs typeface="Aharoni" pitchFamily="2" charset="-79"/>
              </a:rPr>
              <a:t>Хранитель леса – </a:t>
            </a:r>
            <a:r>
              <a:rPr lang="ru-RU" sz="2400" dirty="0" err="1" smtClean="0">
                <a:cs typeface="Aharoni" pitchFamily="2" charset="-79"/>
              </a:rPr>
              <a:t>Хийси</a:t>
            </a:r>
            <a:r>
              <a:rPr lang="ru-RU" sz="2400" dirty="0" smtClean="0">
                <a:cs typeface="Aharoni" pitchFamily="2" charset="-79"/>
              </a:rPr>
              <a:t> </a:t>
            </a:r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pic>
        <p:nvPicPr>
          <p:cNvPr id="2051" name="Picture 3" descr="G:\школа 8\Карельские сказки\1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85229" y="3564835"/>
            <a:ext cx="9932978" cy="2394642"/>
          </a:xfrm>
          <a:prstGeom prst="rect">
            <a:avLst/>
          </a:prstGeom>
          <a:noFill/>
        </p:spPr>
      </p:pic>
      <p:pic>
        <p:nvPicPr>
          <p:cNvPr id="2053" name="Picture 5" descr="G:\школа 8\Карельские сказки\1672454064_flomaster-club-p-karelskie-skazki-illyustratsii-pinterest-47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311486" y="952881"/>
            <a:ext cx="3139626" cy="224332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96279" y="253175"/>
            <a:ext cx="901147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C00000"/>
                </a:solidFill>
              </a:rPr>
              <a:t>Практическая часть. </a:t>
            </a:r>
          </a:p>
          <a:p>
            <a:pPr algn="ctr"/>
            <a:r>
              <a:rPr lang="ru-RU" sz="3600" b="1" dirty="0" smtClean="0">
                <a:solidFill>
                  <a:srgbClr val="C00000"/>
                </a:solidFill>
              </a:rPr>
              <a:t>Создание настольных игр.  </a:t>
            </a:r>
            <a:endParaRPr lang="ru-RU" sz="3600" b="1" dirty="0">
              <a:solidFill>
                <a:srgbClr val="C0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25699" y="1493418"/>
            <a:ext cx="7916441" cy="37087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ru-RU" sz="3200" dirty="0" smtClean="0"/>
              <a:t> </a:t>
            </a:r>
            <a:r>
              <a:rPr lang="ru-RU" sz="2900" dirty="0" err="1" smtClean="0"/>
              <a:t>Пазлы</a:t>
            </a:r>
            <a:r>
              <a:rPr lang="ru-RU" sz="2900" dirty="0" smtClean="0"/>
              <a:t> по сказкам «Черная уточка», «Пряхи у проруби».</a:t>
            </a:r>
          </a:p>
          <a:p>
            <a:pPr marL="342900" indent="-342900">
              <a:buAutoNum type="arabicPeriod"/>
            </a:pPr>
            <a:r>
              <a:rPr lang="ru-RU" sz="2900" dirty="0" smtClean="0"/>
              <a:t> Игра-мемо «Названия карельских сказок»</a:t>
            </a:r>
          </a:p>
          <a:p>
            <a:pPr marL="342900" indent="-342900">
              <a:buAutoNum type="arabicPeriod"/>
            </a:pPr>
            <a:r>
              <a:rPr lang="ru-RU" sz="2900" dirty="0" smtClean="0"/>
              <a:t> Лото «Что ты знаешь о Карелии?»</a:t>
            </a:r>
          </a:p>
          <a:p>
            <a:pPr marL="342900" indent="-342900">
              <a:buAutoNum type="arabicPeriod"/>
            </a:pPr>
            <a:r>
              <a:rPr lang="ru-RU" sz="2900" dirty="0" smtClean="0"/>
              <a:t> Викторина «По страницам карельских сказок»</a:t>
            </a:r>
          </a:p>
          <a:p>
            <a:pPr marL="342900" indent="-342900">
              <a:buAutoNum type="arabicPeriod"/>
            </a:pPr>
            <a:r>
              <a:rPr lang="ru-RU" sz="2900" dirty="0" smtClean="0"/>
              <a:t> Настольный театр по сказке «Белка, рукавица и иголка»</a:t>
            </a:r>
            <a:endParaRPr lang="ru-RU" sz="2900" dirty="0"/>
          </a:p>
        </p:txBody>
      </p:sp>
      <p:pic>
        <p:nvPicPr>
          <p:cNvPr id="7173" name="Picture 5" descr="https://sun9-61.userapi.com/s/v1/ig2/1gMu-WKe6yX2qG5EA9OGnPX0gRrHHBgLXnpqPMmRjMrsX521k0oym2Ute9h2qnp9gkr4hZ-ievd6gLYgZSz1svnS.jpg?quality=95&amp;as=32x24,48x36,72x54,108x81,160x120,240x180,360x270,480x360,540x405,640x480,720x540,1080x810,1280x960,1440x1080,2560x1920&amp;from=bu&amp;cs=1280x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488336" y="1997612"/>
            <a:ext cx="3507542" cy="263065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684697" y="545513"/>
            <a:ext cx="48313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C00000"/>
                </a:solidFill>
              </a:rPr>
              <a:t>1. </a:t>
            </a:r>
            <a:r>
              <a:rPr lang="ru-RU" sz="3600" b="1" dirty="0" err="1" smtClean="0">
                <a:solidFill>
                  <a:srgbClr val="C00000"/>
                </a:solidFill>
              </a:rPr>
              <a:t>Пазлы</a:t>
            </a:r>
            <a:r>
              <a:rPr lang="ru-RU" dirty="0" smtClean="0">
                <a:solidFill>
                  <a:srgbClr val="C00000"/>
                </a:solidFill>
              </a:rPr>
              <a:t> </a:t>
            </a: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1026" name="Picture 2" descr="G:\школа 8\Карельские сказки\Арсений проект 3 класс\DLK4ofiC1y1ElmtvaeS6wSWFACvBGLZ-iGe2-w69F2i5bbaGaFSIikmt48obsWyEYNAv9gGtzgvwEcd_VU-QdjJ-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1692" y="1786596"/>
            <a:ext cx="4012682" cy="2686929"/>
          </a:xfrm>
          <a:prstGeom prst="rect">
            <a:avLst/>
          </a:prstGeom>
          <a:noFill/>
        </p:spPr>
      </p:pic>
      <p:pic>
        <p:nvPicPr>
          <p:cNvPr id="1027" name="Picture 3" descr="G:\школа 8\Карельские сказки\Арсений проект 3 класс\glIXf_yHXRohzcS0B2cV9s8mNY2yFsoj5Sbygi8VUTJXxKe5Z-hlE5qOSzXJa9EPKZkTcKiL_yyaPxSd7dP17dMf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948246" y="1723291"/>
            <a:ext cx="3601329" cy="2700998"/>
          </a:xfrm>
          <a:prstGeom prst="rect">
            <a:avLst/>
          </a:prstGeom>
          <a:noFill/>
        </p:spPr>
      </p:pic>
      <p:pic>
        <p:nvPicPr>
          <p:cNvPr id="3" name="Picture 2" descr="G:\школа 8\Карельские сказки\Арсений проект 3 класс\ё\xvZLXjcvsbFScMIQXdmSwdogU2HPM5ceffOoWdg2VgH9O4V3KSOrqte0k1bA9i7FC5jnoofKzUmERPc3rNj9Q3ex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09624" y="1468510"/>
            <a:ext cx="2596662" cy="352713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G:\школа 8\Карельские сказки\Арсений проект 3 класс\gl1i37jHSspW3ITha8jigs0uv5zhlBCMEGgCD_xYfmpiwzQEzVCx5x06WCj6jOv2VV4M-VYePdRGdzLq-B4OFJjx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26413" y="1815853"/>
            <a:ext cx="4051902" cy="2956957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4056191" y="490330"/>
            <a:ext cx="351079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C00000"/>
                </a:solidFill>
              </a:rPr>
              <a:t>2. Игра-мемо </a:t>
            </a:r>
            <a:endParaRPr lang="ru-RU" sz="4000" b="1" dirty="0">
              <a:solidFill>
                <a:srgbClr val="C00000"/>
              </a:solidFill>
            </a:endParaRPr>
          </a:p>
        </p:txBody>
      </p:sp>
      <p:pic>
        <p:nvPicPr>
          <p:cNvPr id="4" name="Рисунок 3" descr="Изображение выглядит как одежда, человек, ребенок, начинающий ходить, Обучение&#10;&#10;Содержимое, созданное искусственным интеллектом, может быть неверным.">
            <a:extLst>
              <a:ext uri="{FF2B5EF4-FFF2-40B4-BE49-F238E27FC236}">
                <a16:creationId xmlns="" xmlns:a16="http://schemas.microsoft.com/office/drawing/2014/main" id="{6E583604-5EFD-3E74-0693-EF1C93D748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773585" y="1816991"/>
            <a:ext cx="2616728" cy="2982789"/>
          </a:xfrm>
          <a:prstGeom prst="rect">
            <a:avLst/>
          </a:prstGeom>
        </p:spPr>
      </p:pic>
      <p:pic>
        <p:nvPicPr>
          <p:cNvPr id="3074" name="Picture 2" descr="G:\школа 8\Карельские сказки\Арсений проект 3 класс\DVgECjmkRq-0SGpdqZNeOJQ3P4QLKH4GvVUNiRS10x1u9joOf1-DC6B985c_eSWywRyP8FyfWzWEazXd4BwB8qjY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159262" y="1871005"/>
            <a:ext cx="3507543" cy="281353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98399" y="664907"/>
            <a:ext cx="2487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5128591" y="596349"/>
            <a:ext cx="2133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C00000"/>
                </a:solidFill>
              </a:rPr>
              <a:t>3. Лото </a:t>
            </a:r>
            <a:endParaRPr lang="ru-RU" sz="3600" b="1" dirty="0">
              <a:solidFill>
                <a:srgbClr val="C00000"/>
              </a:solidFill>
            </a:endParaRPr>
          </a:p>
        </p:txBody>
      </p:sp>
      <p:pic>
        <p:nvPicPr>
          <p:cNvPr id="2052" name="Picture 4" descr="G:\школа 8\Карельские сказки\Арсений проект 3 класс\EQEoG0WVZwRL4qdPlU6uaq86YHk0y-FfyLvGMWhl85aC9dL5z8BrTRf9f99t0_YxcwFoxbwM9J0kzXGoxO7Fr9zq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3312" y="1561514"/>
            <a:ext cx="4906067" cy="3546344"/>
          </a:xfrm>
          <a:prstGeom prst="rect">
            <a:avLst/>
          </a:prstGeom>
          <a:noFill/>
        </p:spPr>
      </p:pic>
      <p:pic>
        <p:nvPicPr>
          <p:cNvPr id="2050" name="Picture 2" descr="G:\школа 8\Карельские сказки\Арсений проект 3 класс\lPzX8l0dsHKPdoWajUzq4Aq6S1AKp5V2pXykxCygxToDhxSKWaeTlX8da4szGl6g_A7EygNF3N8KjqHBs7ddPuch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75831" y="1674055"/>
            <a:ext cx="4590753" cy="344306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G:\школа 8\Карельские сказки\Арсений проект 3 класс\J7DgReVU5RYYyOUh21FpM8MkaR1RQpqUw1ApsKoT0l1Q5Q0PBT9zkGIIegU5g_EKrpdrT5Vn7cgoJIO22_QxEUnd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61762" y="1469390"/>
            <a:ext cx="4488872" cy="3818844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3988904" y="540889"/>
            <a:ext cx="434644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C00000"/>
                </a:solidFill>
              </a:rPr>
              <a:t>4. Викторина</a:t>
            </a:r>
            <a:endParaRPr lang="ru-RU" sz="3600" dirty="0">
              <a:solidFill>
                <a:srgbClr val="C00000"/>
              </a:solidFill>
            </a:endParaRPr>
          </a:p>
        </p:txBody>
      </p:sp>
      <p:pic>
        <p:nvPicPr>
          <p:cNvPr id="4" name="Рисунок 3" descr="Изображение выглядит как одежда, человек, Обучение, Человеческое лицо&#10;&#10;Содержимое, созданное искусственным интеллектом, может быть неверным.">
            <a:extLst>
              <a:ext uri="{FF2B5EF4-FFF2-40B4-BE49-F238E27FC236}">
                <a16:creationId xmlns="" xmlns:a16="http://schemas.microsoft.com/office/drawing/2014/main" id="{5CA8E011-FB7E-6E77-981A-EB0FEE2DB1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05711" y="1505245"/>
            <a:ext cx="3594296" cy="374345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55304" y="490330"/>
            <a:ext cx="825802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C00000"/>
                </a:solidFill>
              </a:rPr>
              <a:t>5. Настольный театр по сказке </a:t>
            </a:r>
          </a:p>
          <a:p>
            <a:pPr algn="ctr"/>
            <a:r>
              <a:rPr lang="ru-RU" sz="4000" b="1" dirty="0" smtClean="0">
                <a:solidFill>
                  <a:srgbClr val="C00000"/>
                </a:solidFill>
              </a:rPr>
              <a:t>«Белка, рукавица и иголка»</a:t>
            </a:r>
            <a:endParaRPr lang="ru-RU" sz="4000" b="1" dirty="0">
              <a:solidFill>
                <a:srgbClr val="C00000"/>
              </a:solidFill>
            </a:endParaRPr>
          </a:p>
        </p:txBody>
      </p:sp>
      <p:pic>
        <p:nvPicPr>
          <p:cNvPr id="3074" name="Picture 2" descr="G:\школа 8\Карельские сказки\Арсений проект 3 класс\8y3MFHZAHfC5gt2qpn1jnRcsmfsSELhU_EiFUzlrAFvkOqf0Y1VWQb_508ltErHVcFAhg_UbPxlR2C-Fd8htRDod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10820" y="1961592"/>
            <a:ext cx="3812344" cy="3179566"/>
          </a:xfrm>
          <a:prstGeom prst="rect">
            <a:avLst/>
          </a:prstGeom>
          <a:noFill/>
        </p:spPr>
      </p:pic>
      <p:pic>
        <p:nvPicPr>
          <p:cNvPr id="3075" name="Picture 3" descr="G:\школа 8\Карельские сказки\Арсений проект 3 класс\cBlziMVxhDEWcsSGCVxTdQNiqPIVijQoGEP9lSIHJrMyXr_-r-zyUFqyewNpIZGhcm8gRPOmXEzuDv6q8PW0HkAA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342142" y="2077874"/>
            <a:ext cx="2250830" cy="3001105"/>
          </a:xfrm>
          <a:prstGeom prst="rect">
            <a:avLst/>
          </a:prstGeom>
          <a:noFill/>
        </p:spPr>
      </p:pic>
      <p:pic>
        <p:nvPicPr>
          <p:cNvPr id="3076" name="Picture 4" descr="G:\школа 8\Карельские сказки\Арсений проект 3 класс\ouuJS39higywUyJEt3EGDBj433LMsWFJdBvyGlliqzLvtrC13VuTCxqvuRK8MFjfi0k0jBrdN0UY_FAgafREVZHa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00331" y="1958417"/>
            <a:ext cx="2377441" cy="316992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G:\школа 8\Карельские сказки\Арсений проект 3 класс\ё\FR-Xp6zCh2uuz9WTxDEEAIynecA6F9W7OLsa1wYBWEG27Hbu4lOCDjUonEwu43Hts3416WJY-3soS_ifRjfJ6Ttz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43200" y="1164103"/>
            <a:ext cx="6283567" cy="4712675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3798277" y="323556"/>
            <a:ext cx="437505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246293" y="332321"/>
            <a:ext cx="11586891" cy="6309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500" b="1" dirty="0" smtClean="0">
                <a:solidFill>
                  <a:srgbClr val="C00000"/>
                </a:solidFill>
              </a:rPr>
              <a:t>Представление сценки «Белка, рукавица и иголка»</a:t>
            </a:r>
            <a:endParaRPr lang="ru-RU" sz="3500" dirty="0">
              <a:solidFill>
                <a:srgbClr val="C00000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04595" y="739673"/>
            <a:ext cx="622751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err="1" smtClean="0">
                <a:solidFill>
                  <a:srgbClr val="C00000"/>
                </a:solidFill>
                <a:cs typeface="Times New Roman" pitchFamily="18" charset="0"/>
              </a:rPr>
              <a:t>Цель:</a:t>
            </a:r>
            <a:r>
              <a:rPr lang="ru-RU" sz="2800" dirty="0" err="1" smtClean="0"/>
              <a:t>создание</a:t>
            </a:r>
            <a:r>
              <a:rPr lang="ru-RU" sz="2800" dirty="0" smtClean="0"/>
              <a:t> настольных игр для</a:t>
            </a:r>
            <a:r>
              <a:rPr lang="ru-RU" sz="2800" b="1" dirty="0" smtClean="0"/>
              <a:t> </a:t>
            </a:r>
            <a:r>
              <a:rPr lang="ru-RU" sz="2800" dirty="0" smtClean="0"/>
              <a:t>развития устойчивого интереса к карельским сказкам </a:t>
            </a:r>
            <a:endParaRPr lang="ru-RU" sz="2800" dirty="0"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90331" y="2014330"/>
            <a:ext cx="76200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hangingPunct="0"/>
            <a:r>
              <a:rPr lang="ru-RU" sz="2800" b="1" dirty="0" smtClean="0">
                <a:solidFill>
                  <a:srgbClr val="C00000"/>
                </a:solidFill>
                <a:cs typeface="Times New Roman" pitchFamily="18" charset="0"/>
              </a:rPr>
              <a:t>Задачи</a:t>
            </a:r>
            <a:r>
              <a:rPr lang="ru-RU" sz="2800" dirty="0" smtClean="0">
                <a:solidFill>
                  <a:srgbClr val="C00000"/>
                </a:solidFill>
                <a:cs typeface="Times New Roman" pitchFamily="18" charset="0"/>
              </a:rPr>
              <a:t>:</a:t>
            </a:r>
          </a:p>
          <a:p>
            <a:pPr lvl="0">
              <a:buFont typeface="Arial" pitchFamily="34" charset="0"/>
              <a:buChar char="•"/>
            </a:pPr>
            <a:r>
              <a:rPr lang="ru-RU" sz="2800" dirty="0" smtClean="0">
                <a:cs typeface="Times New Roman" pitchFamily="18" charset="0"/>
              </a:rPr>
              <a:t> прочитать карельские сказки</a:t>
            </a:r>
          </a:p>
          <a:p>
            <a:pPr lvl="0">
              <a:buFont typeface="Arial" pitchFamily="34" charset="0"/>
              <a:buChar char="•"/>
            </a:pPr>
            <a:r>
              <a:rPr lang="ru-RU" sz="2800" dirty="0" smtClean="0">
                <a:cs typeface="Times New Roman" pitchFamily="18" charset="0"/>
              </a:rPr>
              <a:t> изучить историю карельских сказок</a:t>
            </a:r>
          </a:p>
          <a:p>
            <a:pPr lvl="0">
              <a:buFont typeface="Arial" pitchFamily="34" charset="0"/>
              <a:buChar char="•"/>
            </a:pPr>
            <a:r>
              <a:rPr lang="ru-RU" sz="2800" dirty="0" smtClean="0">
                <a:cs typeface="Times New Roman" pitchFamily="18" charset="0"/>
              </a:rPr>
              <a:t> описать черты карельских сказок</a:t>
            </a:r>
          </a:p>
          <a:p>
            <a:pPr lvl="0">
              <a:buFont typeface="Arial" pitchFamily="34" charset="0"/>
              <a:buChar char="•"/>
            </a:pPr>
            <a:r>
              <a:rPr lang="ru-RU" sz="2800" dirty="0" smtClean="0">
                <a:cs typeface="Times New Roman" pitchFamily="18" charset="0"/>
              </a:rPr>
              <a:t> подготовить игры по карельским сказкам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596346" y="4523818"/>
            <a:ext cx="638754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solidFill>
                  <a:srgbClr val="C00000"/>
                </a:solidFill>
                <a:ea typeface="Times New Roman" pitchFamily="18" charset="0"/>
                <a:cs typeface="Times New Roman" pitchFamily="18" charset="0"/>
              </a:rPr>
              <a:t>Методы</a:t>
            </a:r>
            <a:r>
              <a:rPr lang="ru-RU" sz="2800" dirty="0" smtClean="0">
                <a:solidFill>
                  <a:srgbClr val="C00000"/>
                </a:solidFill>
                <a:ea typeface="Times New Roman" pitchFamily="18" charset="0"/>
                <a:cs typeface="Times New Roman" pitchFamily="18" charset="0"/>
              </a:rPr>
              <a:t>: </a:t>
            </a:r>
            <a:r>
              <a:rPr lang="ru-RU" sz="2800" dirty="0" smtClean="0">
                <a:solidFill>
                  <a:srgbClr val="000000"/>
                </a:solidFill>
                <a:ea typeface="Times New Roman" pitchFamily="18" charset="0"/>
                <a:cs typeface="Times New Roman" pitchFamily="18" charset="0"/>
              </a:rPr>
              <a:t>изучение литературы, анализ электронных ресурсов</a:t>
            </a:r>
            <a:endParaRPr lang="ru-RU" sz="2800" dirty="0" smtClean="0">
              <a:cs typeface="Times New Roman" pitchFamily="18" charset="0"/>
            </a:endParaRPr>
          </a:p>
        </p:txBody>
      </p:sp>
      <p:pic>
        <p:nvPicPr>
          <p:cNvPr id="5" name="Picture 2" descr="C:\Users\1\Desktop\0JESOlC1FJo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027894" y="739588"/>
            <a:ext cx="3534894" cy="471319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841493" y="599608"/>
            <a:ext cx="425276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dirty="0" smtClean="0">
                <a:solidFill>
                  <a:srgbClr val="C00000"/>
                </a:solidFill>
              </a:rPr>
              <a:t>Обратная связь</a:t>
            </a:r>
            <a:endParaRPr lang="ru-RU" sz="4000" dirty="0"/>
          </a:p>
        </p:txBody>
      </p:sp>
      <p:pic>
        <p:nvPicPr>
          <p:cNvPr id="2051" name="Picture 3" descr="G:\школа 8\Карельские сказки\Арсений проект 3 класс\ё\dEss-3gYdHZgl3RWB_oaUPYQPsTUMdlN-LHx7qP0A137eMdWqztTVPJAaJvWhX2UcsXpVqW2xagntFyI64DiXndQ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52497" y="1533379"/>
            <a:ext cx="3399326" cy="3625948"/>
          </a:xfrm>
          <a:prstGeom prst="rect">
            <a:avLst/>
          </a:prstGeom>
          <a:noFill/>
        </p:spPr>
      </p:pic>
      <p:pic>
        <p:nvPicPr>
          <p:cNvPr id="2052" name="Picture 4" descr="G:\школа 8\Карельские сказки\Арсений проект 3 класс\ё\UpTIj1tQBm2RhzemHnvyCEXaaTACv9CKHYRLtOl3X9eWXQ19vhlsOT1iHpxpV32xmnsen_XuODFGqit5ANWFt5kJ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2708" y="1484311"/>
            <a:ext cx="2668172" cy="3556173"/>
          </a:xfrm>
          <a:prstGeom prst="rect">
            <a:avLst/>
          </a:prstGeom>
          <a:noFill/>
        </p:spPr>
      </p:pic>
      <p:pic>
        <p:nvPicPr>
          <p:cNvPr id="2053" name="Picture 5" descr="G:\школа 8\Карельские сказки\Арсений проект 3 класс\ё\-yfaRxglb3b0IroFOstXlSc1ZMEkjQFGmIXf4T9HT6VG5NzNCeJNYBH1fPxVI7eUrNmab_pVn6Vi-fIIftqzPLaj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679767" y="1404675"/>
            <a:ext cx="2822916" cy="376241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G:\школа 8\Карельские сказки\Арсений проект 3 класс\qihLbideV-xInoKd4DHBcV6fKdbn2gzVFZkkrpSTox2DSfMWF_sDuVoGpvVbqXypLtWfoZJUJl4XjEoufE5jjem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709095" y="2048117"/>
            <a:ext cx="3831305" cy="2736825"/>
          </a:xfrm>
          <a:prstGeom prst="rect">
            <a:avLst/>
          </a:prstGeom>
          <a:noFill/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92A1CDF-87AB-4D40-A46C-467D092B93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>
                <a:solidFill>
                  <a:srgbClr val="C00000"/>
                </a:solidFill>
              </a:rPr>
              <a:t>Заключение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35057" y="2122686"/>
            <a:ext cx="771861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534574" y="1871004"/>
            <a:ext cx="8904848" cy="73353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100"/>
              </a:lnSpc>
              <a:buFont typeface="Wingdings" pitchFamily="2" charset="2"/>
              <a:buChar char="v"/>
            </a:pPr>
            <a:r>
              <a:rPr lang="ru-RU" sz="2200" dirty="0" smtClean="0">
                <a:latin typeface="+mj-lt"/>
                <a:cs typeface="Times New Roman" pitchFamily="18" charset="0"/>
              </a:rPr>
              <a:t> Прочитано 26 карельских сказок </a:t>
            </a:r>
          </a:p>
          <a:p>
            <a:pPr>
              <a:lnSpc>
                <a:spcPts val="3100"/>
              </a:lnSpc>
              <a:buFont typeface="Wingdings" pitchFamily="2" charset="2"/>
              <a:buChar char="v"/>
            </a:pPr>
            <a:r>
              <a:rPr lang="ru-RU" sz="2200" dirty="0" smtClean="0">
                <a:latin typeface="+mj-lt"/>
                <a:cs typeface="Times New Roman" pitchFamily="18" charset="0"/>
              </a:rPr>
              <a:t> Изучена история карельского фольклора </a:t>
            </a:r>
          </a:p>
          <a:p>
            <a:pPr>
              <a:lnSpc>
                <a:spcPts val="3100"/>
              </a:lnSpc>
            </a:pPr>
            <a:r>
              <a:rPr lang="ru-RU" sz="2200" dirty="0" smtClean="0">
                <a:latin typeface="+mj-lt"/>
                <a:cs typeface="Times New Roman" pitchFamily="18" charset="0"/>
              </a:rPr>
              <a:t>(</a:t>
            </a:r>
            <a:r>
              <a:rPr lang="en-US" sz="2200" dirty="0" smtClean="0">
                <a:latin typeface="+mj-lt"/>
                <a:cs typeface="Times New Roman" pitchFamily="18" charset="0"/>
              </a:rPr>
              <a:t>XIX-XXI</a:t>
            </a:r>
            <a:r>
              <a:rPr lang="ru-RU" sz="2200" dirty="0" smtClean="0">
                <a:latin typeface="+mj-lt"/>
                <a:cs typeface="Times New Roman" pitchFamily="18" charset="0"/>
              </a:rPr>
              <a:t> век)</a:t>
            </a:r>
          </a:p>
          <a:p>
            <a:pPr>
              <a:lnSpc>
                <a:spcPts val="3100"/>
              </a:lnSpc>
              <a:buFont typeface="Wingdings" pitchFamily="2" charset="2"/>
              <a:buChar char="v"/>
            </a:pPr>
            <a:r>
              <a:rPr lang="ru-RU" sz="2200" dirty="0" smtClean="0">
                <a:latin typeface="+mj-lt"/>
                <a:cs typeface="Times New Roman" pitchFamily="18" charset="0"/>
              </a:rPr>
              <a:t> Определены черты карельских сказок</a:t>
            </a:r>
          </a:p>
          <a:p>
            <a:pPr>
              <a:lnSpc>
                <a:spcPts val="3100"/>
              </a:lnSpc>
              <a:buFont typeface="Wingdings" pitchFamily="2" charset="2"/>
              <a:buChar char="v"/>
            </a:pPr>
            <a:r>
              <a:rPr lang="ru-RU" sz="2200" dirty="0" smtClean="0">
                <a:latin typeface="+mj-lt"/>
                <a:cs typeface="Times New Roman" pitchFamily="18" charset="0"/>
              </a:rPr>
              <a:t> Разработаны 5 игр по сюжетам карельских сказок </a:t>
            </a:r>
          </a:p>
          <a:p>
            <a:pPr marL="457200" indent="-457200">
              <a:lnSpc>
                <a:spcPts val="3100"/>
              </a:lnSpc>
              <a:buFont typeface="Wingdings" pitchFamily="2" charset="2"/>
              <a:buChar char="v"/>
            </a:pPr>
            <a:r>
              <a:rPr lang="ru-RU" sz="2200" dirty="0" smtClean="0">
                <a:latin typeface="+mj-lt"/>
                <a:cs typeface="Times New Roman" pitchFamily="18" charset="0"/>
              </a:rPr>
              <a:t>Проведено мероприятие с одноклассниками </a:t>
            </a:r>
          </a:p>
          <a:p>
            <a:pPr marL="457200" indent="-457200">
              <a:lnSpc>
                <a:spcPts val="3100"/>
              </a:lnSpc>
            </a:pPr>
            <a:r>
              <a:rPr lang="ru-RU" sz="2200" dirty="0" smtClean="0">
                <a:latin typeface="+mj-lt"/>
                <a:cs typeface="Times New Roman" pitchFamily="18" charset="0"/>
              </a:rPr>
              <a:t>по теме «Карельские сказки», получена и </a:t>
            </a:r>
          </a:p>
          <a:p>
            <a:pPr marL="457200" indent="-457200">
              <a:lnSpc>
                <a:spcPts val="3100"/>
              </a:lnSpc>
            </a:pPr>
            <a:r>
              <a:rPr lang="ru-RU" sz="2200" dirty="0" smtClean="0">
                <a:latin typeface="+mj-lt"/>
                <a:cs typeface="Times New Roman" pitchFamily="18" charset="0"/>
              </a:rPr>
              <a:t>проанализирована обратная связь от учеников </a:t>
            </a:r>
          </a:p>
          <a:p>
            <a:pPr>
              <a:lnSpc>
                <a:spcPct val="150000"/>
              </a:lnSpc>
            </a:pPr>
            <a:endParaRPr lang="ru-RU" sz="2400" dirty="0" smtClean="0">
              <a:latin typeface="+mj-lt"/>
            </a:endParaRPr>
          </a:p>
          <a:p>
            <a:endParaRPr lang="ru-RU" sz="2400" dirty="0" smtClean="0"/>
          </a:p>
          <a:p>
            <a:endParaRPr lang="ru-RU" sz="2400" dirty="0" smtClean="0"/>
          </a:p>
          <a:p>
            <a:endParaRPr lang="ru-RU" dirty="0" smtClean="0"/>
          </a:p>
          <a:p>
            <a:endParaRPr lang="ru-RU" dirty="0" smtClean="0"/>
          </a:p>
          <a:p>
            <a:r>
              <a:rPr lang="ru-RU" dirty="0" smtClean="0"/>
              <a:t> </a:t>
            </a:r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589798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75792" y="649357"/>
            <a:ext cx="82561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C00000"/>
                </a:solidFill>
              </a:rPr>
              <a:t>Читайте карельские сказки!</a:t>
            </a:r>
            <a:endParaRPr lang="ru-RU" sz="4400" b="1" dirty="0">
              <a:solidFill>
                <a:srgbClr val="C00000"/>
              </a:solidFill>
            </a:endParaRPr>
          </a:p>
        </p:txBody>
      </p:sp>
      <p:pic>
        <p:nvPicPr>
          <p:cNvPr id="1028" name="Picture 4" descr="G:\школа 8\Карельские сказки\images (1111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357928" y="2074068"/>
            <a:ext cx="1910889" cy="2699510"/>
          </a:xfrm>
          <a:prstGeom prst="rect">
            <a:avLst/>
          </a:prstGeom>
          <a:noFill/>
        </p:spPr>
      </p:pic>
      <p:pic>
        <p:nvPicPr>
          <p:cNvPr id="1029" name="Picture 5" descr="G:\школа 8\Карельские сказки\1681153922_pictures-pibig-info-p-karelskie-skazki-illyustratsii-pinterest-1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92644" y="1921563"/>
            <a:ext cx="2374391" cy="3021495"/>
          </a:xfrm>
          <a:prstGeom prst="rect">
            <a:avLst/>
          </a:prstGeom>
          <a:noFill/>
        </p:spPr>
      </p:pic>
      <p:pic>
        <p:nvPicPr>
          <p:cNvPr id="5122" name="Picture 2" descr="G:\школа 8\Карельские сказки\Арсений проект 3 класс\_qiWFfOb_VCP9U3rlmFbpoftDslc4fGucLqrlXLJzb3wRVIlt1tKGiau_WvZs1UtHx2j2g8PTmVh6IjowiLTTdI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634157" y="1702191"/>
            <a:ext cx="5209733" cy="39073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003234" y="4161183"/>
            <a:ext cx="5300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solidFill>
                  <a:schemeClr val="bg1"/>
                </a:solidFill>
              </a:rPr>
              <a:t>!</a:t>
            </a:r>
            <a:endParaRPr lang="ru-RU" sz="3200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85975" y="771624"/>
            <a:ext cx="630526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4000" b="1" dirty="0" smtClean="0">
                <a:cs typeface="Aharoni" pitchFamily="2" charset="-79"/>
              </a:rPr>
              <a:t>Благодарим за внимание</a:t>
            </a:r>
            <a:r>
              <a:rPr lang="ru-RU" sz="4000" dirty="0" smtClean="0">
                <a:cs typeface="Aharoni" pitchFamily="2" charset="-79"/>
              </a:rPr>
              <a:t>! </a:t>
            </a:r>
          </a:p>
          <a:p>
            <a:pPr algn="ctr">
              <a:lnSpc>
                <a:spcPct val="150000"/>
              </a:lnSpc>
            </a:pPr>
            <a:r>
              <a:rPr lang="en-US" sz="4000" dirty="0" smtClean="0">
                <a:latin typeface="Aharoni" pitchFamily="2" charset="-79"/>
                <a:cs typeface="Aharoni" pitchFamily="2" charset="-79"/>
              </a:rPr>
              <a:t>Passibo suuri! </a:t>
            </a:r>
            <a:endParaRPr lang="ru-RU" sz="4000" dirty="0">
              <a:cs typeface="Aharoni" pitchFamily="2" charset="-79"/>
            </a:endParaRPr>
          </a:p>
        </p:txBody>
      </p:sp>
      <p:pic>
        <p:nvPicPr>
          <p:cNvPr id="6" name="Picture 3" descr="G:\школа 8\Карельские сказки\1671897180_grizly-club-p-karelskii-ornament-kartinki-dlya-detei-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64985" y="3840277"/>
            <a:ext cx="3904941" cy="1148773"/>
          </a:xfrm>
          <a:prstGeom prst="rect">
            <a:avLst/>
          </a:prstGeom>
          <a:noFill/>
        </p:spPr>
      </p:pic>
      <p:pic>
        <p:nvPicPr>
          <p:cNvPr id="6146" name="Picture 2" descr="G:\школа 8\Карельские сказки\Арсений проект 3 класс\h-Qq_DU6zbwI0mrWaxPHsz3DJBNpSBTIHGsJFD-rFZZqtKulS_1GSDkvNRDMSene8HwmICjDFsKi9TFc4zQWqpPQ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30462" y="1118381"/>
            <a:ext cx="5036234" cy="37771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552DBCA-AA3B-4C01-A16A-1162DA7E061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272392" y="479186"/>
            <a:ext cx="9604375" cy="1049337"/>
          </a:xfrm>
        </p:spPr>
        <p:txBody>
          <a:bodyPr/>
          <a:lstStyle/>
          <a:p>
            <a:pPr algn="ctr"/>
            <a:r>
              <a:rPr lang="ru-RU" b="1" i="0" dirty="0" smtClean="0">
                <a:solidFill>
                  <a:srgbClr val="C00000"/>
                </a:solidFill>
                <a:effectLst/>
                <a:latin typeface="-apple-system"/>
              </a:rPr>
              <a:t>План</a:t>
            </a:r>
            <a:r>
              <a:rPr lang="ru-RU" b="1" i="0" dirty="0">
                <a:solidFill>
                  <a:srgbClr val="C00000"/>
                </a:solidFill>
                <a:effectLst/>
                <a:latin typeface="-apple-system"/>
              </a:rPr>
              <a:t/>
            </a:r>
            <a:br>
              <a:rPr lang="ru-RU" b="1" i="0" dirty="0">
                <a:solidFill>
                  <a:srgbClr val="C00000"/>
                </a:solidFill>
                <a:effectLst/>
                <a:latin typeface="-apple-system"/>
              </a:rPr>
            </a:b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45545" y="1168367"/>
            <a:ext cx="10348959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None/>
            </a:pPr>
            <a:r>
              <a:rPr lang="ru-RU" sz="2400" b="1" dirty="0" smtClean="0">
                <a:cs typeface="Times New Roman" pitchFamily="18" charset="0"/>
              </a:rPr>
              <a:t>1. Теоретическая часть</a:t>
            </a:r>
          </a:p>
          <a:p>
            <a:pPr marL="457200" indent="-457200">
              <a:buFont typeface="Wingdings" pitchFamily="2" charset="2"/>
              <a:buChar char="v"/>
            </a:pPr>
            <a:r>
              <a:rPr lang="ru-RU" sz="2400" dirty="0" smtClean="0">
                <a:cs typeface="Aharoni" pitchFamily="2" charset="-79"/>
              </a:rPr>
              <a:t>Сказка как фольклорный жанр</a:t>
            </a:r>
          </a:p>
          <a:p>
            <a:pPr marL="457200" indent="-457200">
              <a:buFont typeface="Wingdings" pitchFamily="2" charset="2"/>
              <a:buChar char="v"/>
            </a:pPr>
            <a:r>
              <a:rPr lang="ru-RU" sz="2400" dirty="0" smtClean="0">
                <a:cs typeface="Aharoni" pitchFamily="2" charset="-79"/>
              </a:rPr>
              <a:t>История изучения сказок</a:t>
            </a:r>
          </a:p>
          <a:p>
            <a:pPr marL="457200" indent="-457200">
              <a:buFont typeface="Wingdings" pitchFamily="2" charset="2"/>
              <a:buChar char="v"/>
            </a:pPr>
            <a:r>
              <a:rPr lang="ru-RU" sz="2400" dirty="0" smtClean="0">
                <a:cs typeface="Aharoni" pitchFamily="2" charset="-79"/>
              </a:rPr>
              <a:t>Особенности карельских сказок</a:t>
            </a:r>
          </a:p>
          <a:p>
            <a:pPr marL="457200" indent="-457200">
              <a:buFont typeface="Wingdings" pitchFamily="2" charset="2"/>
              <a:buChar char="v"/>
            </a:pPr>
            <a:r>
              <a:rPr lang="ru-RU" sz="2400" dirty="0" smtClean="0">
                <a:cs typeface="Aharoni" pitchFamily="2" charset="-79"/>
              </a:rPr>
              <a:t>Карельская сказительница – А. </a:t>
            </a:r>
            <a:r>
              <a:rPr lang="ru-RU" sz="2400" dirty="0" err="1" smtClean="0">
                <a:cs typeface="Aharoni" pitchFamily="2" charset="-79"/>
              </a:rPr>
              <a:t>Салониеми</a:t>
            </a:r>
            <a:endParaRPr lang="ru-RU" sz="2400" dirty="0" smtClean="0">
              <a:cs typeface="Aharoni" pitchFamily="2" charset="-79"/>
            </a:endParaRPr>
          </a:p>
          <a:p>
            <a:pPr marL="457200" indent="-457200">
              <a:buNone/>
            </a:pPr>
            <a:endParaRPr lang="ru-RU" sz="2400" b="1" dirty="0" smtClean="0">
              <a:cs typeface="Times New Roman" pitchFamily="18" charset="0"/>
            </a:endParaRPr>
          </a:p>
          <a:p>
            <a:pPr marL="457200" indent="-457200">
              <a:buNone/>
            </a:pPr>
            <a:r>
              <a:rPr lang="ru-RU" sz="2400" b="1" dirty="0" smtClean="0">
                <a:cs typeface="Times New Roman" pitchFamily="18" charset="0"/>
              </a:rPr>
              <a:t>2. Практическая часть </a:t>
            </a:r>
          </a:p>
          <a:p>
            <a:pPr hangingPunct="0">
              <a:buFont typeface="Wingdings" pitchFamily="2" charset="2"/>
              <a:buChar char="v"/>
            </a:pPr>
            <a:r>
              <a:rPr lang="ru-RU" sz="2400" dirty="0" smtClean="0"/>
              <a:t>   Создание настольных игр:</a:t>
            </a:r>
          </a:p>
          <a:p>
            <a:pPr hangingPunct="0"/>
            <a:r>
              <a:rPr lang="ru-RU" sz="2400" dirty="0" smtClean="0"/>
              <a:t>      мемо, лото, </a:t>
            </a:r>
            <a:r>
              <a:rPr lang="ru-RU" sz="2400" dirty="0" err="1" smtClean="0"/>
              <a:t>пазл</a:t>
            </a:r>
            <a:r>
              <a:rPr lang="ru-RU" sz="2400" dirty="0" smtClean="0"/>
              <a:t>, викторина </a:t>
            </a:r>
          </a:p>
          <a:p>
            <a:pPr hangingPunct="0">
              <a:buFont typeface="Wingdings" pitchFamily="2" charset="2"/>
              <a:buChar char="v"/>
            </a:pPr>
            <a:r>
              <a:rPr lang="ru-RU" sz="2400" dirty="0" smtClean="0"/>
              <a:t>   Поделка мини-театр по сказке </a:t>
            </a:r>
          </a:p>
          <a:p>
            <a:pPr hangingPunct="0"/>
            <a:r>
              <a:rPr lang="ru-RU" sz="2400" dirty="0" smtClean="0"/>
              <a:t>      «Белка, рукавица и иголка»</a:t>
            </a:r>
            <a:endParaRPr lang="ru-RU" sz="2400" dirty="0" smtClean="0">
              <a:cs typeface="Times New Roman" pitchFamily="18" charset="0"/>
            </a:endParaRPr>
          </a:p>
          <a:p>
            <a:pPr marL="457200" indent="-457200"/>
            <a:endParaRPr lang="ru-RU" sz="2400" dirty="0" smtClean="0">
              <a:cs typeface="Aharoni" pitchFamily="2" charset="-79"/>
            </a:endParaRPr>
          </a:p>
          <a:p>
            <a:pPr>
              <a:buFont typeface="Arial" pitchFamily="34" charset="0"/>
              <a:buChar char="•"/>
            </a:pPr>
            <a:endParaRPr lang="ru-RU" sz="2400" dirty="0" smtClean="0">
              <a:cs typeface="Aharoni" pitchFamily="2" charset="-79"/>
            </a:endParaRPr>
          </a:p>
        </p:txBody>
      </p:sp>
      <p:pic>
        <p:nvPicPr>
          <p:cNvPr id="8" name="Picture 2" descr="G:\школа 8\Карельские сказки\1681153935_pictures-pibig-info-p-karelskie-skazki-illyustratsii-pinterest-2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702876" y="1291564"/>
            <a:ext cx="3326133" cy="404846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242682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552DBCA-AA3B-4C01-A16A-1162DA7E061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272392" y="479186"/>
            <a:ext cx="9604375" cy="1049337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latin typeface="-apple-system"/>
              </a:rPr>
              <a:t>Сказка </a:t>
            </a:r>
            <a:r>
              <a:rPr lang="ru-RU" b="1" i="0" dirty="0">
                <a:solidFill>
                  <a:srgbClr val="C00000"/>
                </a:solidFill>
                <a:effectLst/>
                <a:latin typeface="-apple-system"/>
              </a:rPr>
              <a:t/>
            </a:r>
            <a:br>
              <a:rPr lang="ru-RU" b="1" i="0" dirty="0">
                <a:solidFill>
                  <a:srgbClr val="C00000"/>
                </a:solidFill>
                <a:effectLst/>
                <a:latin typeface="-apple-system"/>
              </a:rPr>
            </a:b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87896" y="914400"/>
            <a:ext cx="98861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ru-RU" sz="2400" b="1" dirty="0" smtClean="0">
                <a:cs typeface="Aharoni" pitchFamily="2" charset="-79"/>
              </a:rPr>
              <a:t> Сказка</a:t>
            </a:r>
            <a:r>
              <a:rPr lang="ru-RU" sz="2400" dirty="0" smtClean="0">
                <a:cs typeface="Aharoni" pitchFamily="2" charset="-79"/>
              </a:rPr>
              <a:t> </a:t>
            </a:r>
            <a:r>
              <a:rPr lang="ru-RU" altLang="ru-RU" sz="2400" dirty="0" smtClean="0">
                <a:cs typeface="Aharoni" pitchFamily="2" charset="-79"/>
              </a:rPr>
              <a:t>– произведение о вымышленных лицах и событиях, с участием волшебных и фантастических сил (О.С. Ожегов).</a:t>
            </a:r>
            <a:endParaRPr lang="ru-RU" sz="2400" dirty="0">
              <a:cs typeface="Aharoni" pitchFamily="2" charset="-79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927652" y="1828800"/>
            <a:ext cx="991262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ru-RU" sz="2400" b="1" dirty="0" smtClean="0">
                <a:cs typeface="Aharoni" pitchFamily="2" charset="-79"/>
              </a:rPr>
              <a:t> Сказки</a:t>
            </a:r>
            <a:r>
              <a:rPr lang="ru-RU" sz="2400" dirty="0" smtClean="0">
                <a:cs typeface="Aharoni" pitchFamily="2" charset="-79"/>
              </a:rPr>
              <a:t> могут быть народные и авторские, прозаические и поэтические, развлекательные и поучительные.</a:t>
            </a:r>
            <a:endParaRPr lang="ru-RU" sz="2400" dirty="0">
              <a:cs typeface="Aharoni" pitchFamily="2" charset="-79"/>
            </a:endParaRPr>
          </a:p>
        </p:txBody>
      </p:sp>
      <p:pic>
        <p:nvPicPr>
          <p:cNvPr id="7" name="Рисунок 6" descr="Сказка Лапоток - карельская народная: читать онлайн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87843" y="3057493"/>
            <a:ext cx="3411941" cy="26749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 descr="G:\школа 8\Карельские сказки\karelskie_skazki_0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55584" y="2902225"/>
            <a:ext cx="2178613" cy="2875770"/>
          </a:xfrm>
          <a:prstGeom prst="rect">
            <a:avLst/>
          </a:prstGeom>
          <a:noFill/>
        </p:spPr>
      </p:pic>
      <p:pic>
        <p:nvPicPr>
          <p:cNvPr id="1026" name="Picture 2" descr="G:\школа 8\Карельские сказки\f89zFb9w3Y5u3tLWwJ1140xC2vzZXBtfPCGEYPCRIbOSmulBWV825y4SbQDew98VALOmv6JThoVEjw39xWxYHvH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04918" y="2888514"/>
            <a:ext cx="1900890" cy="280909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242682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552DBCA-AA3B-4C01-A16A-1162DA7E061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245888" y="293655"/>
            <a:ext cx="9604375" cy="1049337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Виды Сказок </a:t>
            </a:r>
            <a:r>
              <a:rPr lang="ru-RU" b="1" i="0" dirty="0">
                <a:solidFill>
                  <a:srgbClr val="C00000"/>
                </a:solidFill>
                <a:effectLst/>
              </a:rPr>
              <a:t/>
            </a:r>
            <a:br>
              <a:rPr lang="ru-RU" b="1" i="0" dirty="0">
                <a:solidFill>
                  <a:srgbClr val="C00000"/>
                </a:solidFill>
                <a:effectLst/>
              </a:rPr>
            </a:br>
            <a:endParaRPr lang="ru-RU" b="1" dirty="0">
              <a:solidFill>
                <a:srgbClr val="C00000"/>
              </a:solidFill>
            </a:endParaRPr>
          </a:p>
        </p:txBody>
      </p:sp>
      <p:graphicFrame>
        <p:nvGraphicFramePr>
          <p:cNvPr id="11" name="Таблица 10"/>
          <p:cNvGraphicFramePr>
            <a:graphicFrameLocks noGrp="1"/>
          </p:cNvGraphicFramePr>
          <p:nvPr/>
        </p:nvGraphicFramePr>
        <p:xfrm>
          <a:off x="636103" y="927653"/>
          <a:ext cx="11237846" cy="4863547"/>
        </p:xfrm>
        <a:graphic>
          <a:graphicData uri="http://schemas.openxmlformats.org/drawingml/2006/table">
            <a:tbl>
              <a:tblPr/>
              <a:tblGrid>
                <a:gridCol w="3582465"/>
                <a:gridCol w="3910963"/>
                <a:gridCol w="3744418"/>
              </a:tblGrid>
              <a:tr h="552327"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400" b="1" dirty="0" err="1">
                          <a:latin typeface="Times New Roman"/>
                          <a:ea typeface="Times New Roman"/>
                          <a:cs typeface="Times New Roman"/>
                        </a:rPr>
                        <a:t>Сказки</a:t>
                      </a:r>
                      <a:r>
                        <a:rPr lang="en-US" sz="2400" b="1" dirty="0">
                          <a:latin typeface="Times New Roman"/>
                          <a:ea typeface="Times New Roman"/>
                          <a:cs typeface="Times New Roman"/>
                        </a:rPr>
                        <a:t> о </a:t>
                      </a:r>
                      <a:r>
                        <a:rPr lang="en-US" sz="2400" b="1" dirty="0" err="1">
                          <a:latin typeface="Times New Roman"/>
                          <a:ea typeface="Times New Roman"/>
                          <a:cs typeface="Times New Roman"/>
                        </a:rPr>
                        <a:t>животных</a:t>
                      </a:r>
                      <a:endParaRPr lang="ru-RU" sz="2400" dirty="0">
                        <a:latin typeface="MS Sans Serif"/>
                        <a:ea typeface="Times New Roman"/>
                        <a:cs typeface="Times New Roman"/>
                      </a:endParaRPr>
                    </a:p>
                  </a:txBody>
                  <a:tcPr marL="42857" marR="428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400" b="1">
                          <a:latin typeface="Times New Roman"/>
                          <a:ea typeface="Times New Roman"/>
                          <a:cs typeface="Times New Roman"/>
                        </a:rPr>
                        <a:t>Волшебные сказки</a:t>
                      </a:r>
                      <a:endParaRPr lang="ru-RU" sz="2400">
                        <a:latin typeface="MS Sans Serif"/>
                        <a:ea typeface="Times New Roman"/>
                        <a:cs typeface="Times New Roman"/>
                      </a:endParaRPr>
                    </a:p>
                  </a:txBody>
                  <a:tcPr marL="42857" marR="428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400" b="1" dirty="0" err="1">
                          <a:latin typeface="Times New Roman"/>
                          <a:ea typeface="Times New Roman"/>
                          <a:cs typeface="Times New Roman"/>
                        </a:rPr>
                        <a:t>Бытовые</a:t>
                      </a:r>
                      <a:r>
                        <a:rPr lang="en-US" sz="2400" b="1" dirty="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400" b="1" dirty="0" err="1" smtClean="0">
                          <a:latin typeface="Times New Roman"/>
                          <a:ea typeface="Times New Roman"/>
                          <a:cs typeface="Times New Roman"/>
                        </a:rPr>
                        <a:t>сказки</a:t>
                      </a:r>
                      <a:endParaRPr lang="ru-RU" sz="2400" dirty="0">
                        <a:latin typeface="MS Sans Serif"/>
                        <a:ea typeface="Times New Roman"/>
                        <a:cs typeface="Times New Roman"/>
                      </a:endParaRPr>
                    </a:p>
                  </a:txBody>
                  <a:tcPr marL="42857" marR="428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11220"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Symbol"/>
                        <a:buNone/>
                        <a:tabLst>
                          <a:tab pos="221615" algn="l"/>
                        </a:tabLst>
                      </a:pPr>
                      <a:r>
                        <a:rPr lang="ru-RU" sz="2400" dirty="0">
                          <a:latin typeface="Times New Roman"/>
                          <a:ea typeface="Times New Roman"/>
                        </a:rPr>
                        <a:t>Самые древние </a:t>
                      </a:r>
                      <a:r>
                        <a:rPr lang="ru-RU" sz="2400" dirty="0" smtClean="0">
                          <a:latin typeface="Times New Roman"/>
                          <a:ea typeface="Times New Roman"/>
                        </a:rPr>
                        <a:t>сказки</a:t>
                      </a:r>
                    </a:p>
                    <a:p>
                      <a:pPr marL="342900" lvl="0" indent="-342900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Symbol"/>
                        <a:buNone/>
                        <a:tabLst>
                          <a:tab pos="221615" algn="l"/>
                        </a:tabLst>
                      </a:pPr>
                      <a:endParaRPr lang="ru-RU" sz="2000" dirty="0">
                        <a:latin typeface="Times New Roman"/>
                        <a:ea typeface="Times New Roman"/>
                      </a:endParaRPr>
                    </a:p>
                  </a:txBody>
                  <a:tcPr marL="42857" marR="428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ts val="288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latin typeface="Times New Roman"/>
                          <a:ea typeface="Times New Roman"/>
                        </a:rPr>
                        <a:t>Сказки о чуде, </a:t>
                      </a:r>
                      <a:r>
                        <a:rPr lang="ru-RU" sz="2400" dirty="0" smtClean="0">
                          <a:latin typeface="Times New Roman"/>
                          <a:ea typeface="Times New Roman"/>
                        </a:rPr>
                        <a:t>волшебстве </a:t>
                      </a:r>
                      <a:endParaRPr lang="ru-RU" sz="2400" dirty="0">
                        <a:latin typeface="Times New Roman"/>
                        <a:ea typeface="Times New Roman"/>
                      </a:endParaRPr>
                    </a:p>
                  </a:txBody>
                  <a:tcPr marL="42857" marR="428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ts val="288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latin typeface="Times New Roman"/>
                          <a:ea typeface="Times New Roman"/>
                        </a:rPr>
                        <a:t>Мир в этих сказках приближен к реальному </a:t>
                      </a:r>
                      <a:r>
                        <a:rPr lang="ru-RU" sz="2400" dirty="0" smtClean="0">
                          <a:latin typeface="Times New Roman"/>
                          <a:ea typeface="Times New Roman"/>
                        </a:rPr>
                        <a:t>миру</a:t>
                      </a:r>
                      <a:endParaRPr lang="ru-RU" sz="2400" dirty="0">
                        <a:latin typeface="Times New Roman"/>
                        <a:ea typeface="Times New Roman"/>
                      </a:endParaRPr>
                    </a:p>
                  </a:txBody>
                  <a:tcPr marL="42857" marR="428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54274" name="Picture 2" descr="G:\школа 8\Карельские сказки\unnamed (2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30449" y="2146854"/>
            <a:ext cx="2766908" cy="3497659"/>
          </a:xfrm>
          <a:prstGeom prst="rect">
            <a:avLst/>
          </a:prstGeom>
          <a:noFill/>
        </p:spPr>
      </p:pic>
      <p:pic>
        <p:nvPicPr>
          <p:cNvPr id="54275" name="Picture 3" descr="G:\школа 8\Карельские сказки\karelskie_skazki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78019" y="2217066"/>
            <a:ext cx="2623930" cy="3431540"/>
          </a:xfrm>
          <a:prstGeom prst="rect">
            <a:avLst/>
          </a:prstGeom>
          <a:noFill/>
        </p:spPr>
      </p:pic>
      <p:pic>
        <p:nvPicPr>
          <p:cNvPr id="54276" name="Picture 4" descr="G:\школа 8\Карельские сказки\1681153985_pictures-pibig-info-p-karelskie-skazki-illyustratsii-pinterest-67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786191" y="2564674"/>
            <a:ext cx="2439642" cy="31437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242682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98121DD-70F1-41DA-9926-D099FC7ECF6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698277" y="234754"/>
            <a:ext cx="9604375" cy="1049337"/>
          </a:xfrm>
        </p:spPr>
        <p:txBody>
          <a:bodyPr>
            <a:normAutofit/>
          </a:bodyPr>
          <a:lstStyle/>
          <a:p>
            <a:pPr lvl="1" algn="ctr" rtl="0">
              <a:lnSpc>
                <a:spcPct val="90000"/>
              </a:lnSpc>
              <a:spcBef>
                <a:spcPct val="0"/>
              </a:spcBef>
            </a:pPr>
            <a:r>
              <a:rPr lang="ru-RU" sz="3200" b="1" dirty="0" smtClean="0">
                <a:solidFill>
                  <a:srgbClr val="C00000"/>
                </a:solidFill>
                <a:latin typeface="-apple-system"/>
              </a:rPr>
              <a:t>ИСТОРИЯ СКАЗОК</a:t>
            </a:r>
            <a:r>
              <a:rPr lang="ru-RU" sz="3200" dirty="0">
                <a:solidFill>
                  <a:srgbClr val="FF0000"/>
                </a:solidFill>
                <a:latin typeface="-apple-system"/>
              </a:rPr>
              <a:t/>
            </a:r>
            <a:br>
              <a:rPr lang="ru-RU" sz="3200" dirty="0">
                <a:solidFill>
                  <a:srgbClr val="FF0000"/>
                </a:solidFill>
                <a:latin typeface="-apple-system"/>
              </a:rPr>
            </a:br>
            <a:endParaRPr lang="ru-RU" sz="3200" b="1" dirty="0">
              <a:solidFill>
                <a:srgbClr val="FF0000"/>
              </a:solidFill>
              <a:latin typeface="-apple-system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36099" y="803490"/>
            <a:ext cx="11407196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А.С. </a:t>
            </a:r>
            <a:r>
              <a:rPr lang="en-US" sz="2400" dirty="0" err="1" smtClean="0"/>
              <a:t>Пушкин</a:t>
            </a:r>
            <a:r>
              <a:rPr lang="ru-RU" sz="2400" dirty="0" smtClean="0"/>
              <a:t> – «Что за прелесть эти сказки! Каждая есть поэма» (1824).</a:t>
            </a:r>
          </a:p>
          <a:p>
            <a:r>
              <a:rPr lang="ru-RU" sz="2200" dirty="0" smtClean="0"/>
              <a:t>А.Н. Афанасьев – Собрал первый сборник русских народных сказок (1855-1863).</a:t>
            </a:r>
            <a:endParaRPr lang="ru-RU" sz="2200" dirty="0"/>
          </a:p>
        </p:txBody>
      </p:sp>
      <p:sp>
        <p:nvSpPr>
          <p:cNvPr id="21506" name="AutoShape 2" descr="https://imo10.labirint.ru/books/850864/cover.jpg/242-0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6" name="Picture 2" descr="G:\школа 8\Карельские сказки\Афанасьев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372665" y="2015195"/>
            <a:ext cx="4869766" cy="3652325"/>
          </a:xfrm>
          <a:prstGeom prst="rect">
            <a:avLst/>
          </a:prstGeom>
          <a:noFill/>
        </p:spPr>
      </p:pic>
      <p:pic>
        <p:nvPicPr>
          <p:cNvPr id="1027" name="Picture 3" descr="G:\школа 8\Карельские сказки\Пушкин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2706" y="1938704"/>
            <a:ext cx="5008099" cy="375607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4069619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7106446-BF1E-49FC-A719-9AE436D3C1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585" y="607572"/>
            <a:ext cx="10127202" cy="1049235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История изучения карельского фольклора – 19 век 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861391" y="1786595"/>
            <a:ext cx="1012466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/>
              <a:t> </a:t>
            </a:r>
            <a:endParaRPr lang="ru-RU" sz="2400" b="1" dirty="0" smtClean="0"/>
          </a:p>
          <a:p>
            <a:r>
              <a:rPr lang="ru-RU" sz="2000" dirty="0" smtClean="0"/>
              <a:t>    </a:t>
            </a:r>
            <a:endParaRPr lang="ru-RU" dirty="0"/>
          </a:p>
        </p:txBody>
      </p:sp>
      <p:pic>
        <p:nvPicPr>
          <p:cNvPr id="18433" name="Picture 1" descr="G:\школа 8\Карельские сказки\elias_lönnrot_by_reinhold_24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25958" y="2101156"/>
            <a:ext cx="4990531" cy="2973388"/>
          </a:xfrm>
          <a:prstGeom prst="rect">
            <a:avLst/>
          </a:prstGeom>
          <a:noFill/>
        </p:spPr>
      </p:pic>
      <p:pic>
        <p:nvPicPr>
          <p:cNvPr id="18434" name="Picture 2" descr="G:\школа 8\Карельские сказки\122791-1280x204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644529" y="2067338"/>
            <a:ext cx="1894986" cy="3031977"/>
          </a:xfrm>
          <a:prstGeom prst="rect">
            <a:avLst/>
          </a:prstGeom>
          <a:noFill/>
        </p:spPr>
      </p:pic>
      <p:pic>
        <p:nvPicPr>
          <p:cNvPr id="18435" name="Picture 3" descr="G:\школа 8\Карельские сказки\images (3)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138676" y="2014330"/>
            <a:ext cx="2174111" cy="3071363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6109253" y="5287617"/>
            <a:ext cx="5777948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900" b="1" dirty="0" smtClean="0"/>
              <a:t>Из </a:t>
            </a:r>
            <a:r>
              <a:rPr lang="ru-RU" sz="1900" b="1" dirty="0" err="1" smtClean="0"/>
              <a:t>н</a:t>
            </a:r>
            <a:r>
              <a:rPr lang="en-US" sz="1900" b="1" dirty="0" err="1" smtClean="0"/>
              <a:t>ациональн</a:t>
            </a:r>
            <a:r>
              <a:rPr lang="ru-RU" sz="1900" b="1" dirty="0" smtClean="0"/>
              <a:t>ого</a:t>
            </a:r>
            <a:r>
              <a:rPr lang="en-US" sz="1900" b="1" dirty="0" smtClean="0"/>
              <a:t> </a:t>
            </a:r>
            <a:r>
              <a:rPr lang="en-US" sz="1900" b="1" dirty="0" err="1" smtClean="0"/>
              <a:t>архив</a:t>
            </a:r>
            <a:r>
              <a:rPr lang="ru-RU" sz="1900" b="1" dirty="0" smtClean="0"/>
              <a:t>а</a:t>
            </a:r>
            <a:r>
              <a:rPr lang="en-US" sz="1900" b="1" dirty="0" smtClean="0"/>
              <a:t> </a:t>
            </a:r>
            <a:r>
              <a:rPr lang="en-US" sz="1900" b="1" dirty="0" err="1" smtClean="0"/>
              <a:t>респ</a:t>
            </a:r>
            <a:r>
              <a:rPr lang="ru-RU" sz="1900" b="1" dirty="0" smtClean="0"/>
              <a:t>.</a:t>
            </a:r>
            <a:r>
              <a:rPr lang="en-US" sz="1900" b="1" dirty="0" smtClean="0"/>
              <a:t> </a:t>
            </a:r>
            <a:r>
              <a:rPr lang="en-US" sz="1900" b="1" dirty="0" err="1" smtClean="0"/>
              <a:t>Карели</a:t>
            </a:r>
            <a:r>
              <a:rPr lang="ru-RU" sz="1900" b="1" dirty="0" smtClean="0"/>
              <a:t>и</a:t>
            </a:r>
            <a:r>
              <a:rPr lang="en-US" sz="1900" dirty="0" smtClean="0"/>
              <a:t>. </a:t>
            </a:r>
            <a:endParaRPr lang="ru-RU" sz="1900" dirty="0"/>
          </a:p>
        </p:txBody>
      </p:sp>
      <p:sp>
        <p:nvSpPr>
          <p:cNvPr id="10" name="TextBox 9"/>
          <p:cNvSpPr txBox="1"/>
          <p:nvPr/>
        </p:nvSpPr>
        <p:spPr>
          <a:xfrm>
            <a:off x="1855304" y="5208105"/>
            <a:ext cx="3466655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900" b="1" dirty="0" err="1" smtClean="0"/>
              <a:t>Элиас</a:t>
            </a:r>
            <a:r>
              <a:rPr lang="ru-RU" sz="1900" b="1" dirty="0" smtClean="0"/>
              <a:t> </a:t>
            </a:r>
            <a:r>
              <a:rPr lang="ru-RU" sz="1900" b="1" dirty="0" err="1" smtClean="0"/>
              <a:t>Лённрот</a:t>
            </a:r>
            <a:r>
              <a:rPr lang="ru-RU" sz="1900" b="1" dirty="0" smtClean="0"/>
              <a:t> (1802–1884)</a:t>
            </a:r>
            <a:endParaRPr lang="ru-RU" sz="1900" dirty="0"/>
          </a:p>
        </p:txBody>
      </p:sp>
    </p:spTree>
    <p:extLst>
      <p:ext uri="{BB962C8B-B14F-4D97-AF65-F5344CB8AC3E}">
        <p14:creationId xmlns:p14="http://schemas.microsoft.com/office/powerpoint/2010/main" xmlns="" val="136552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7106446-BF1E-49FC-A719-9AE436D3C1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357" y="804519"/>
            <a:ext cx="10405497" cy="1049235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История карельского фольклора – 20 век 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55298" name="Picture 2" descr="G:\школа 8\Карельские сказки\1005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792308" y="1943748"/>
            <a:ext cx="2758084" cy="3618477"/>
          </a:xfrm>
          <a:prstGeom prst="rect">
            <a:avLst/>
          </a:prstGeom>
          <a:noFill/>
        </p:spPr>
      </p:pic>
      <p:pic>
        <p:nvPicPr>
          <p:cNvPr id="55302" name="Picture 6" descr="Виктор Яковлевич Евсеев за работой с грамзаписями.&#10; Конец 30х годов.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6104" y="1978852"/>
            <a:ext cx="3318814" cy="2341355"/>
          </a:xfrm>
          <a:prstGeom prst="rect">
            <a:avLst/>
          </a:prstGeom>
          <a:noFill/>
        </p:spPr>
      </p:pic>
      <p:sp>
        <p:nvSpPr>
          <p:cNvPr id="11" name="Прямоугольник 10"/>
          <p:cNvSpPr/>
          <p:nvPr/>
        </p:nvSpPr>
        <p:spPr>
          <a:xfrm>
            <a:off x="742121" y="4465983"/>
            <a:ext cx="315401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dirty="0" smtClean="0"/>
              <a:t>В. Я. Евсеев,  </a:t>
            </a:r>
          </a:p>
          <a:p>
            <a:r>
              <a:rPr lang="ru-RU" i="1" dirty="0" smtClean="0"/>
              <a:t>за работой с грамзаписями (конец 30-х годов)</a:t>
            </a:r>
            <a:endParaRPr lang="ru-RU" dirty="0"/>
          </a:p>
        </p:txBody>
      </p:sp>
      <p:pic>
        <p:nvPicPr>
          <p:cNvPr id="55303" name="Picture 7" descr="G:\школа 8\Карельские сказки\Konkka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59674" y="2136651"/>
            <a:ext cx="2941981" cy="2260989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4905825" y="4669454"/>
            <a:ext cx="28703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У. Конка записывает плачи, 1972 г.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36552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2262" y="464024"/>
            <a:ext cx="10858678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rgbClr val="C00000"/>
                </a:solidFill>
                <a:cs typeface="Aharoni" pitchFamily="2" charset="-79"/>
              </a:rPr>
              <a:t>Карельская сказительница – Анастасия </a:t>
            </a:r>
            <a:r>
              <a:rPr lang="ru-RU" sz="3200" b="1" dirty="0" err="1" smtClean="0">
                <a:solidFill>
                  <a:srgbClr val="C00000"/>
                </a:solidFill>
                <a:cs typeface="Aharoni" pitchFamily="2" charset="-79"/>
              </a:rPr>
              <a:t>Салониеми</a:t>
            </a:r>
            <a:r>
              <a:rPr lang="ru-RU" sz="3200" b="1" dirty="0" smtClean="0">
                <a:solidFill>
                  <a:srgbClr val="C00000"/>
                </a:solidFill>
                <a:cs typeface="Aharoni" pitchFamily="2" charset="-79"/>
              </a:rPr>
              <a:t> </a:t>
            </a:r>
          </a:p>
          <a:p>
            <a:pPr algn="ctr"/>
            <a:r>
              <a:rPr lang="ru-RU" sz="3200" b="1" dirty="0" smtClean="0">
                <a:solidFill>
                  <a:srgbClr val="C00000"/>
                </a:solidFill>
                <a:cs typeface="Aharoni" pitchFamily="2" charset="-79"/>
              </a:rPr>
              <a:t>(1885-1983)</a:t>
            </a:r>
            <a:endParaRPr lang="ru-RU" sz="3200" b="1" dirty="0">
              <a:solidFill>
                <a:srgbClr val="C00000"/>
              </a:solidFill>
              <a:cs typeface="Aharoni" pitchFamily="2" charset="-79"/>
            </a:endParaRPr>
          </a:p>
        </p:txBody>
      </p:sp>
      <p:pic>
        <p:nvPicPr>
          <p:cNvPr id="1026" name="Picture 2" descr="G:\школа 8\Карельские сказки\124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779026" y="1490435"/>
            <a:ext cx="3057098" cy="4197665"/>
          </a:xfrm>
          <a:prstGeom prst="rect">
            <a:avLst/>
          </a:prstGeom>
          <a:noFill/>
        </p:spPr>
      </p:pic>
      <p:pic>
        <p:nvPicPr>
          <p:cNvPr id="1027" name="Picture 3" descr="G:\школа 8\Карельские сказки\MWpvBh86ztV69e4YyoA674C_-qqwwO0-pN5gvjO7_hutzt8eUcOgEfHLv1lNh8LxqKzsih6mVdOgfnuEh0NQwwu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5948" y="1881808"/>
            <a:ext cx="6192647" cy="369139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396867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Специальное оформление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Галерея">
  <a:themeElements>
    <a:clrScheme name="Галерея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Галерея">
      <a:majorFont>
        <a:latin typeface="Gill Sans M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алерея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Gallery" id="{BBFCD31E-59A1-489D-B089-A3EAD7CAE12E}" vid="{F5E91637-A7B6-4E27-B710-77DA7014EE1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4690</TotalTime>
  <Words>469</Words>
  <Application>Microsoft Office PowerPoint</Application>
  <PresentationFormat>Произвольный</PresentationFormat>
  <Paragraphs>103</Paragraphs>
  <Slides>23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23</vt:i4>
      </vt:variant>
    </vt:vector>
  </HeadingPairs>
  <TitlesOfParts>
    <vt:vector size="25" baseType="lpstr">
      <vt:lpstr>Специальное оформление</vt:lpstr>
      <vt:lpstr>Галерея</vt:lpstr>
      <vt:lpstr>Карельские сказки: ЧИТАЕМ И ИГРАЕМ</vt:lpstr>
      <vt:lpstr>Слайд 2</vt:lpstr>
      <vt:lpstr>План </vt:lpstr>
      <vt:lpstr>Сказка  </vt:lpstr>
      <vt:lpstr>Виды Сказок  </vt:lpstr>
      <vt:lpstr>ИСТОРИЯ СКАЗОК </vt:lpstr>
      <vt:lpstr>История изучения карельского фольклора – 19 век </vt:lpstr>
      <vt:lpstr>История карельского фольклора – 20 век </vt:lpstr>
      <vt:lpstr>Слайд 9</vt:lpstr>
      <vt:lpstr>Слайд 10</vt:lpstr>
      <vt:lpstr>Карельская сказка в 21 веке </vt:lpstr>
      <vt:lpstr>Особенности Карельских сказок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Заключение</vt:lpstr>
      <vt:lpstr>Слайд 22</vt:lpstr>
      <vt:lpstr>Слайд 23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Кижи</dc:title>
  <dc:creator>Светлана</dc:creator>
  <cp:lastModifiedBy>1</cp:lastModifiedBy>
  <cp:revision>425</cp:revision>
  <dcterms:created xsi:type="dcterms:W3CDTF">2024-08-09T13:08:40Z</dcterms:created>
  <dcterms:modified xsi:type="dcterms:W3CDTF">2026-01-21T08:40:51Z</dcterms:modified>
</cp:coreProperties>
</file>