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57" r:id="rId3"/>
    <p:sldId id="261" r:id="rId4"/>
    <p:sldId id="256" r:id="rId5"/>
    <p:sldId id="262" r:id="rId6"/>
    <p:sldId id="260" r:id="rId7"/>
    <p:sldId id="25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270" autoAdjust="0"/>
  </p:normalViewPr>
  <p:slideViewPr>
    <p:cSldViewPr>
      <p:cViewPr>
        <p:scale>
          <a:sx n="92" d="100"/>
          <a:sy n="92" d="100"/>
        </p:scale>
        <p:origin x="-1186" y="-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25144"/>
            <a:ext cx="8229600" cy="1368152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Здоровое питание школьника-залог успеха в учебном году</a:t>
            </a:r>
            <a:endParaRPr lang="ru-RU" sz="4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564904"/>
            <a:ext cx="3833864" cy="199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minnibaeva.lr\Desktop\people-persons-thinking-icon_24877-405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030161"/>
            <a:ext cx="1901205" cy="190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404664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Родителям важно знать</a:t>
            </a:r>
            <a:endParaRPr lang="ru-RU" sz="54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88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560840" cy="738681"/>
          </a:xfrm>
        </p:spPr>
        <p:txBody>
          <a:bodyPr/>
          <a:lstStyle/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 организации горячего питания обучающихся 1-4 классов:</a:t>
            </a:r>
            <a:endParaRPr lang="ru-RU" sz="2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764704"/>
            <a:ext cx="6336703" cy="6093296"/>
          </a:xfrm>
        </p:spPr>
      </p:pic>
      <p:pic>
        <p:nvPicPr>
          <p:cNvPr id="1026" name="Picture 2" descr="C:\Users\minnibaeva.lr\Desktop\yrov1262_ejw_1280_jpg_crop1540273698_ejw_1280_jpg_crop1560525730_ejw_1280_jpg_crop1583132781_ejw_12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36712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07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154"/>
            <a:ext cx="7620000" cy="1143000"/>
          </a:xfrm>
        </p:spPr>
        <p:txBody>
          <a:bodyPr/>
          <a:lstStyle/>
          <a:p>
            <a:pPr algn="ctr"/>
            <a:r>
              <a:rPr lang="ru-RU" sz="2000" dirty="0" smtClean="0">
                <a:latin typeface="a_Helver Bashkir" panose="020B0504020202020204" pitchFamily="34" charset="0"/>
              </a:rPr>
              <a:t>Методические рекомендации  </a:t>
            </a:r>
            <a:r>
              <a:rPr lang="ru-RU" sz="2000" dirty="0">
                <a:latin typeface="a_Helver Bashkir" panose="020B0504020202020204" pitchFamily="34" charset="0"/>
              </a:rPr>
              <a:t>по родительскому контролю за горячим питанием в общеобразовательных </a:t>
            </a:r>
            <a:r>
              <a:rPr lang="ru-RU" sz="2000" dirty="0" smtClean="0">
                <a:latin typeface="a_Helver Bashkir" panose="020B0504020202020204" pitchFamily="34" charset="0"/>
              </a:rPr>
              <a:t>организациях направлены на соблюдение:</a:t>
            </a:r>
            <a:endParaRPr lang="ru-RU" sz="20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7992888" cy="2088232"/>
          </a:xfrm>
        </p:spPr>
        <p:txBody>
          <a:bodyPr>
            <a:normAutofit/>
          </a:bodyPr>
          <a:lstStyle/>
          <a:p>
            <a:endParaRPr lang="ru-RU" dirty="0" smtClean="0">
              <a:latin typeface="a_Helver Bashkir" panose="020B0504020202020204" pitchFamily="34" charset="0"/>
            </a:endParaRPr>
          </a:p>
          <a:p>
            <a:r>
              <a:rPr lang="ru-RU" sz="1200" dirty="0" smtClean="0"/>
              <a:t>Интервалов </a:t>
            </a:r>
            <a:r>
              <a:rPr lang="ru-RU" sz="1200" dirty="0"/>
              <a:t>между основными приемами пищи (завтрак, обед и ужин</a:t>
            </a:r>
            <a:r>
              <a:rPr lang="ru-RU" sz="1200" dirty="0" smtClean="0"/>
              <a:t>);</a:t>
            </a:r>
            <a:endParaRPr lang="ru-RU" sz="1200" dirty="0"/>
          </a:p>
          <a:p>
            <a:r>
              <a:rPr lang="ru-RU" sz="1200" dirty="0" smtClean="0"/>
              <a:t>Формирования </a:t>
            </a:r>
            <a:r>
              <a:rPr lang="ru-RU" sz="1200" dirty="0"/>
              <a:t>у детей культуры правильного </a:t>
            </a:r>
            <a:r>
              <a:rPr lang="ru-RU" sz="1200" dirty="0" smtClean="0"/>
              <a:t>питания (интерьер </a:t>
            </a:r>
            <a:r>
              <a:rPr lang="ru-RU" sz="1200" dirty="0"/>
              <a:t>обеденного зала, </a:t>
            </a:r>
            <a:r>
              <a:rPr lang="ru-RU" sz="1200" dirty="0" smtClean="0"/>
              <a:t>сервировка столов, микроклимат</a:t>
            </a:r>
            <a:r>
              <a:rPr lang="ru-RU" sz="1200" dirty="0"/>
              <a:t>, </a:t>
            </a:r>
            <a:r>
              <a:rPr lang="ru-RU" sz="1200" dirty="0" smtClean="0"/>
              <a:t>освещенность);</a:t>
            </a:r>
          </a:p>
          <a:p>
            <a:r>
              <a:rPr lang="ru-RU" sz="1200" dirty="0" smtClean="0"/>
              <a:t>Соответствия </a:t>
            </a:r>
            <a:r>
              <a:rPr lang="ru-RU" sz="1200" dirty="0"/>
              <a:t>энергетической ценности ежедневного </a:t>
            </a:r>
            <a:r>
              <a:rPr lang="ru-RU" sz="1200" dirty="0" smtClean="0"/>
              <a:t>рациона энергозатратам;</a:t>
            </a:r>
          </a:p>
          <a:p>
            <a:r>
              <a:rPr lang="ru-RU" sz="1200" dirty="0" smtClean="0"/>
              <a:t>Рационального распределения суточной калорийности </a:t>
            </a:r>
            <a:r>
              <a:rPr lang="ru-RU" sz="1200" dirty="0"/>
              <a:t>по приемам </a:t>
            </a:r>
            <a:r>
              <a:rPr lang="ru-RU" sz="1200" dirty="0" smtClean="0"/>
              <a:t>пищи;</a:t>
            </a:r>
          </a:p>
          <a:p>
            <a:r>
              <a:rPr lang="ru-RU" sz="1200" dirty="0"/>
              <a:t>С</a:t>
            </a:r>
            <a:r>
              <a:rPr lang="ru-RU" sz="1200" dirty="0" smtClean="0"/>
              <a:t>балансированного </a:t>
            </a:r>
            <a:r>
              <a:rPr lang="ru-RU" sz="1200" dirty="0"/>
              <a:t>и </a:t>
            </a:r>
            <a:r>
              <a:rPr lang="ru-RU" sz="1200" dirty="0" smtClean="0"/>
              <a:t>разнообразного питания (</a:t>
            </a:r>
            <a:r>
              <a:rPr lang="ru-RU" sz="1200" dirty="0"/>
              <a:t>Одни и </a:t>
            </a:r>
            <a:r>
              <a:rPr lang="ru-RU" sz="1200" dirty="0" smtClean="0"/>
              <a:t>те же </a:t>
            </a:r>
            <a:r>
              <a:rPr lang="ru-RU" sz="1200" dirty="0"/>
              <a:t>блюда не должны повторяться в течение дня и двух смежных дней</a:t>
            </a:r>
            <a:r>
              <a:rPr lang="ru-RU" sz="1200" dirty="0" smtClean="0"/>
              <a:t>)</a:t>
            </a:r>
          </a:p>
          <a:p>
            <a:pPr marL="114300" indent="0" algn="just">
              <a:buNone/>
            </a:pPr>
            <a:endParaRPr lang="ru-RU" dirty="0" smtClean="0">
              <a:solidFill>
                <a:srgbClr val="92D050"/>
              </a:solidFill>
            </a:endParaRPr>
          </a:p>
          <a:p>
            <a:pPr marL="114300" indent="0">
              <a:buNone/>
            </a:pPr>
            <a:endParaRPr lang="ru-RU" dirty="0">
              <a:latin typeface="a_Helver Bashkir" panose="020B05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996952"/>
            <a:ext cx="56886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92D050"/>
                </a:solidFill>
              </a:rPr>
              <a:t>Итоги проверок обсуждаются на общеродительских  собраниях и могут явиться основанием для обращений в адрес администрации школы, ее учредителя и оператора питания государственных органов контроля (надзора)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347864" y="4437112"/>
            <a:ext cx="50405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</a:rPr>
              <a:t>Важно! Порядок произведения мероприятий родительского контроля по организации питания обучающихся (в том числе доступ родителей в столовую школы) регламентируется локальным нормативным актом школы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649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46026" y="646332"/>
            <a:ext cx="7114406" cy="59510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Следует обратить внимание на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pPr marL="0" indent="0"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Соответствие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реализованных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утвержденному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меню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Санитарно-технологическое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содержание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помещения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для приема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пищи, состояние обеденной мебели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столовой посуды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Условия соблюдения правил личной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гигиены детьми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 сотрудников, осуществляющих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раздачу готовых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блюд, чистого халата или фартука, головного убора, рабочей обуви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протоколов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лабораторных исследований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контроля качества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безопасности поступающей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пищевой продукции и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выпускаемых готовых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блюд.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Вкусовые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предпочтения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детей,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удовлетворенность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ассортиментом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качеством 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(по результатам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выборочного опроса (</a:t>
            </a:r>
            <a:r>
              <a:rPr lang="ru-RU" sz="170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анкетирования)‚ детей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 согласия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родителей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Объем и вид пищевых отходов после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приема пищи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Проведение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мероприятий по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информированию родителей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детей о здоровом питании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РОДИТЕЛЬСКИЙ КОНТРОЛЬ ЗА ОРГАНИЗАЦИЕЙ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ШКОЛЬНОГО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ПИТАНИЯ</a:t>
            </a:r>
          </a:p>
          <a:p>
            <a:endParaRPr lang="ru-RU" dirty="0"/>
          </a:p>
        </p:txBody>
      </p:sp>
      <p:pic>
        <p:nvPicPr>
          <p:cNvPr id="2050" name="Picture 2" descr="C:\Users\minnibaeva.lr\Downloads\F40AAD46-7628-49A5-837E-B03EFA5491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89" y="1052736"/>
            <a:ext cx="604837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48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228" y="26858"/>
            <a:ext cx="7128792" cy="1008112"/>
          </a:xfrm>
        </p:spPr>
        <p:txBody>
          <a:bodyPr/>
          <a:lstStyle/>
          <a:p>
            <a:pPr algn="ctr"/>
            <a:r>
              <a:rPr lang="ru-RU" sz="2400" dirty="0">
                <a:latin typeface="a_Helver Bashkir" panose="020B0504020202020204" pitchFamily="34" charset="0"/>
              </a:rPr>
              <a:t>Продукты, которые НЕ допускаются при</a:t>
            </a:r>
            <a:br>
              <a:rPr lang="ru-RU" sz="2400" dirty="0">
                <a:latin typeface="a_Helver Bashkir" panose="020B0504020202020204" pitchFamily="34" charset="0"/>
              </a:rPr>
            </a:br>
            <a:r>
              <a:rPr lang="ru-RU" sz="2400" dirty="0">
                <a:latin typeface="a_Helver Bashkir" panose="020B0504020202020204" pitchFamily="34" charset="0"/>
              </a:rPr>
              <a:t>организации общественного питания в школе:</a:t>
            </a:r>
            <a:br>
              <a:rPr lang="ru-RU" sz="2400" dirty="0">
                <a:latin typeface="a_Helver Bashkir" panose="020B0504020202020204" pitchFamily="34" charset="0"/>
              </a:rPr>
            </a:br>
            <a:endParaRPr lang="ru-RU" sz="24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850072"/>
            <a:ext cx="3384376" cy="5760640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a_Helver Bashkir" panose="020B0504020202020204" pitchFamily="34" charset="0"/>
              </a:rPr>
              <a:t>Любые пищевые </a:t>
            </a:r>
            <a:r>
              <a:rPr lang="ru-RU" sz="1800" dirty="0" smtClean="0">
                <a:latin typeface="a_Helver Bashkir" panose="020B0504020202020204" pitchFamily="34" charset="0"/>
              </a:rPr>
              <a:t>продукты домашнего (не промышленного) изготовления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 smtClean="0">
                <a:latin typeface="a_Helver Bashkir" panose="020B0504020202020204" pitchFamily="34" charset="0"/>
              </a:rPr>
              <a:t>Мясо диких животных, яйца </a:t>
            </a:r>
            <a:r>
              <a:rPr lang="ru-RU" sz="1800" dirty="0">
                <a:latin typeface="a_Helver Bashkir" panose="020B0504020202020204" pitchFamily="34" charset="0"/>
              </a:rPr>
              <a:t>и мясо </a:t>
            </a:r>
            <a:r>
              <a:rPr lang="ru-RU" sz="1800" dirty="0" smtClean="0">
                <a:latin typeface="a_Helver Bashkir" panose="020B0504020202020204" pitchFamily="34" charset="0"/>
              </a:rPr>
              <a:t>водоплавающих птиц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Зельцы, кровяные </a:t>
            </a:r>
            <a:r>
              <a:rPr lang="ru-RU" sz="1800" dirty="0" smtClean="0">
                <a:latin typeface="a_Helver Bashkir" panose="020B0504020202020204" pitchFamily="34" charset="0"/>
              </a:rPr>
              <a:t>и ливерные</a:t>
            </a:r>
            <a:r>
              <a:rPr lang="ru-RU" sz="1800" dirty="0">
                <a:latin typeface="a_Helver Bashkir" panose="020B0504020202020204" pitchFamily="34" charset="0"/>
              </a:rPr>
              <a:t>, </a:t>
            </a:r>
            <a:r>
              <a:rPr lang="ru-RU" sz="1800" dirty="0" smtClean="0">
                <a:latin typeface="a_Helver Bashkir" panose="020B0504020202020204" pitchFamily="34" charset="0"/>
              </a:rPr>
              <a:t>сырокопченые колбасы, заливные блюда, студни</a:t>
            </a:r>
            <a:r>
              <a:rPr lang="ru-RU" sz="1800" dirty="0">
                <a:latin typeface="a_Helver Bashkir" panose="020B0504020202020204" pitchFamily="34" charset="0"/>
              </a:rPr>
              <a:t>, форшмак </a:t>
            </a:r>
            <a:r>
              <a:rPr lang="ru-RU" sz="1800" dirty="0" smtClean="0">
                <a:latin typeface="a_Helver Bashkir" panose="020B0504020202020204" pitchFamily="34" charset="0"/>
              </a:rPr>
              <a:t>из сельди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Грибы</a:t>
            </a:r>
            <a:r>
              <a:rPr lang="ru-RU" sz="1800" dirty="0">
                <a:latin typeface="a_Helver Bashkir" panose="020B0504020202020204" pitchFamily="34" charset="0"/>
              </a:rPr>
              <a:t>, сало, </a:t>
            </a:r>
            <a:r>
              <a:rPr lang="ru-RU" sz="1800" dirty="0" smtClean="0">
                <a:latin typeface="a_Helver Bashkir" panose="020B0504020202020204" pitchFamily="34" charset="0"/>
              </a:rPr>
              <a:t>маргарин,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паштеты </a:t>
            </a:r>
            <a:r>
              <a:rPr lang="ru-RU" sz="1800" dirty="0">
                <a:latin typeface="a_Helver Bashkir" panose="020B0504020202020204" pitchFamily="34" charset="0"/>
              </a:rPr>
              <a:t>и </a:t>
            </a:r>
            <a:r>
              <a:rPr lang="ru-RU" sz="1800" dirty="0" smtClean="0">
                <a:latin typeface="a_Helver Bashkir" panose="020B0504020202020204" pitchFamily="34" charset="0"/>
              </a:rPr>
              <a:t>блинчики с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мясом </a:t>
            </a:r>
            <a:r>
              <a:rPr lang="ru-RU" sz="1800" dirty="0">
                <a:latin typeface="a_Helver Bashkir" panose="020B0504020202020204" pitchFamily="34" charset="0"/>
              </a:rPr>
              <a:t>и</a:t>
            </a:r>
            <a:r>
              <a:rPr lang="ru-RU" sz="1800" dirty="0" smtClean="0">
                <a:latin typeface="a_Helver Bashkir" panose="020B0504020202020204" pitchFamily="34" charset="0"/>
              </a:rPr>
              <a:t> </a:t>
            </a:r>
            <a:r>
              <a:rPr lang="ru-RU" sz="1800" dirty="0">
                <a:latin typeface="a_Helver Bashkir" panose="020B0504020202020204" pitchFamily="34" charset="0"/>
              </a:rPr>
              <a:t>с </a:t>
            </a:r>
            <a:r>
              <a:rPr lang="ru-RU" sz="1800" dirty="0" smtClean="0">
                <a:latin typeface="a_Helver Bashkir" panose="020B0504020202020204" pitchFamily="34" charset="0"/>
              </a:rPr>
              <a:t>творогом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Жареные во фритюре </a:t>
            </a:r>
            <a:r>
              <a:rPr lang="ru-RU" sz="1800" dirty="0" smtClean="0">
                <a:latin typeface="a_Helver Bashkir" panose="020B0504020202020204" pitchFamily="34" charset="0"/>
              </a:rPr>
              <a:t>пищевые </a:t>
            </a:r>
            <a:r>
              <a:rPr lang="ru-RU" sz="1800" dirty="0">
                <a:latin typeface="a_Helver Bashkir" panose="020B0504020202020204" pitchFamily="34" charset="0"/>
              </a:rPr>
              <a:t>продукты </a:t>
            </a:r>
            <a:r>
              <a:rPr lang="ru-RU" sz="1800" dirty="0" smtClean="0">
                <a:latin typeface="a_Helver Bashkir" panose="020B0504020202020204" pitchFamily="34" charset="0"/>
              </a:rPr>
              <a:t>и изделия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Окрошки и </a:t>
            </a:r>
            <a:r>
              <a:rPr lang="ru-RU" sz="1800" dirty="0">
                <a:latin typeface="a_Helver Bashkir" panose="020B0504020202020204" pitchFamily="34" charset="0"/>
              </a:rPr>
              <a:t>холодные супы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076056" y="889593"/>
            <a:ext cx="331236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Макароны </a:t>
            </a:r>
            <a:r>
              <a:rPr lang="ru-RU" dirty="0">
                <a:latin typeface="a_Helver Bashkir" panose="020B0504020202020204" pitchFamily="34" charset="0"/>
              </a:rPr>
              <a:t>по-Флотски (с</a:t>
            </a:r>
          </a:p>
          <a:p>
            <a:r>
              <a:rPr lang="ru-RU" dirty="0">
                <a:latin typeface="a_Helver Bashkir" panose="020B0504020202020204" pitchFamily="34" charset="0"/>
              </a:rPr>
              <a:t>мясным </a:t>
            </a:r>
            <a:r>
              <a:rPr lang="ru-RU" dirty="0" smtClean="0">
                <a:latin typeface="a_Helver Bashkir" panose="020B0504020202020204" pitchFamily="34" charset="0"/>
              </a:rPr>
              <a:t>Фаршем), макароны с </a:t>
            </a:r>
            <a:r>
              <a:rPr lang="ru-RU" dirty="0">
                <a:latin typeface="a_Helver Bashkir" panose="020B0504020202020204" pitchFamily="34" charset="0"/>
              </a:rPr>
              <a:t>рубленым яйцом, </a:t>
            </a:r>
            <a:r>
              <a:rPr lang="ru-RU" dirty="0" smtClean="0">
                <a:latin typeface="a_Helver Bashkir" panose="020B0504020202020204" pitchFamily="34" charset="0"/>
              </a:rPr>
              <a:t>яичница-глазунья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Уксус, горчица, </a:t>
            </a:r>
            <a:r>
              <a:rPr lang="ru-RU" dirty="0" smtClean="0">
                <a:latin typeface="a_Helver Bashkir" panose="020B0504020202020204" pitchFamily="34" charset="0"/>
              </a:rPr>
              <a:t>хрен, перец острый и другие жгучие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приправы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Острые соусы, </a:t>
            </a:r>
            <a:r>
              <a:rPr lang="ru-RU" dirty="0" smtClean="0">
                <a:latin typeface="a_Helver Bashkir" panose="020B0504020202020204" pitchFamily="34" charset="0"/>
              </a:rPr>
              <a:t>кетчуп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майонез</a:t>
            </a:r>
            <a:r>
              <a:rPr lang="ru-RU">
                <a:latin typeface="a_Helver Bashkir" panose="020B0504020202020204" pitchFamily="34" charset="0"/>
              </a:rPr>
              <a:t>, </a:t>
            </a:r>
            <a:r>
              <a:rPr lang="ru-RU" smtClean="0">
                <a:latin typeface="a_Helver Bashkir" panose="020B0504020202020204" pitchFamily="34" charset="0"/>
              </a:rPr>
              <a:t>маринованные </a:t>
            </a:r>
            <a:r>
              <a:rPr lang="ru-RU" dirty="0" smtClean="0">
                <a:latin typeface="a_Helver Bashkir" panose="020B0504020202020204" pitchFamily="34" charset="0"/>
              </a:rPr>
              <a:t>овощи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и фрукты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Кремовые </a:t>
            </a:r>
            <a:r>
              <a:rPr lang="ru-RU" dirty="0">
                <a:latin typeface="a_Helver Bashkir" panose="020B0504020202020204" pitchFamily="34" charset="0"/>
              </a:rPr>
              <a:t>кондитерские</a:t>
            </a:r>
          </a:p>
          <a:p>
            <a:r>
              <a:rPr lang="ru-RU" dirty="0" smtClean="0">
                <a:latin typeface="a_Helver Bashkir" panose="020B0504020202020204" pitchFamily="34" charset="0"/>
              </a:rPr>
              <a:t> изделия </a:t>
            </a:r>
            <a:r>
              <a:rPr lang="ru-RU" dirty="0">
                <a:latin typeface="a_Helver Bashkir" panose="020B0504020202020204" pitchFamily="34" charset="0"/>
              </a:rPr>
              <a:t>(</a:t>
            </a:r>
            <a:r>
              <a:rPr lang="ru-RU" dirty="0" smtClean="0">
                <a:latin typeface="a_Helver Bashkir" panose="020B0504020202020204" pitchFamily="34" charset="0"/>
              </a:rPr>
              <a:t>пирожные и торты)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Арахис, карамель, </a:t>
            </a:r>
            <a:r>
              <a:rPr lang="ru-RU" dirty="0" smtClean="0">
                <a:latin typeface="a_Helver Bashkir" panose="020B0504020202020204" pitchFamily="34" charset="0"/>
              </a:rPr>
              <a:t>в том числе и леденцовая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Квас</a:t>
            </a:r>
            <a:r>
              <a:rPr lang="ru-RU" dirty="0">
                <a:latin typeface="a_Helver Bashkir" panose="020B0504020202020204" pitchFamily="34" charset="0"/>
              </a:rPr>
              <a:t>, натуральный </a:t>
            </a:r>
            <a:r>
              <a:rPr lang="ru-RU" dirty="0" smtClean="0">
                <a:latin typeface="a_Helver Bashkir" panose="020B0504020202020204" pitchFamily="34" charset="0"/>
              </a:rPr>
              <a:t>кофе, энергетики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газировка, кумыс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a_Helver Bashkir" panose="020B0504020202020204" pitchFamily="34" charset="0"/>
            </a:endParaRPr>
          </a:p>
        </p:txBody>
      </p:sp>
      <p:pic>
        <p:nvPicPr>
          <p:cNvPr id="3074" name="Picture 2" descr="C:\Users\minnibaeva.lr\Desktop\image-06-10-20-18-0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388" y="889594"/>
            <a:ext cx="657225" cy="535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innibaeva.lr\Desktop\image-06-10-20-18-07-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1" y="889594"/>
            <a:ext cx="809625" cy="577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0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1124744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Чек-лист родительского контроля организации горячего питания в школе:</a:t>
            </a:r>
            <a:endParaRPr lang="ru-RU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1716"/>
            <a:ext cx="3203848" cy="425154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/>
              <a:t>Имеются ли в организации меню для всех возрастных групп и режимов работы школы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цикличное меню (типовое меню на  10-14 дней) на сайт для ознакомления родителей и  детей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ежедневое (фактическое) меню для ознакомления родителей и детей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повторы в смежные дни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запрещенные блюда и продукты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Соответствует ли количество приемов пищи регламентированное цикличным меню режиму работы школы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Есть ли в организации приказ о создании и порядке работы бракеражной комиссии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От всех ли партий приготовленных блюд  снимается бракераж (с записью в соответствующем журнале)?</a:t>
            </a:r>
          </a:p>
          <a:p>
            <a:endParaRPr lang="ru-RU" dirty="0"/>
          </a:p>
        </p:txBody>
      </p:sp>
      <p:pic>
        <p:nvPicPr>
          <p:cNvPr id="1026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23929" y="1481716"/>
            <a:ext cx="345638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Выявились ли факты не допуска к реализации блюд  и продуктов по результатам работы бракеражной комиссии за последний месяц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Предусмотрена ли организация питания детей  с учетом особенностей здоровья (сахарный диабет, пищевые аллергены)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Проводится ли уборка после каждого приема пищи?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Обнаруживались ли в столовой насекомые, грызуны или следы их жизнедеятельности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Созданы ли условия для соблюдения детьми правил личный гигиены(доступ  к раковинам, мылу, средствам для сушки рук</a:t>
            </a:r>
            <a:r>
              <a:rPr lang="ru-RU" sz="1200" dirty="0" smtClean="0"/>
              <a:t>)?</a:t>
            </a:r>
            <a:endParaRPr lang="ru-RU" sz="12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замечания к соблюдению детьми правил личной гигиены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при сравнении фактического меню с утвержденным меню факты исключения или замены отдельных блюд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Имелись ли факты выдачи детям остывшей пищи</a:t>
            </a:r>
            <a:r>
              <a:rPr lang="ru-RU" sz="1200" dirty="0" smtClean="0"/>
              <a:t>?</a:t>
            </a:r>
            <a:r>
              <a:rPr lang="ru-RU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8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04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Вы довольны качеством питания в школе?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871" y="1600201"/>
            <a:ext cx="4729150" cy="2908920"/>
          </a:xfrm>
        </p:spPr>
      </p:pic>
      <p:sp>
        <p:nvSpPr>
          <p:cNvPr id="5" name="TextBox 4"/>
          <p:cNvSpPr txBox="1"/>
          <p:nvPr/>
        </p:nvSpPr>
        <p:spPr>
          <a:xfrm>
            <a:off x="539552" y="2716998"/>
            <a:ext cx="2520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cs typeface="Aharoni" panose="02010803020104030203" pitchFamily="2" charset="-79"/>
              </a:rPr>
              <a:t>НАМ ЭТО ВАЖНО</a:t>
            </a:r>
            <a:endParaRPr lang="ru-RU" sz="3200" dirty="0">
              <a:solidFill>
                <a:schemeClr val="accent5">
                  <a:lumMod val="75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0959" y="5085184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Телефон горячей линии </a:t>
            </a:r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</a:rPr>
              <a:t>+7904575421</a:t>
            </a:r>
            <a:endParaRPr lang="ru-RU" sz="2800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29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210</TotalTime>
  <Words>348</Words>
  <Application>Microsoft Office PowerPoint</Application>
  <PresentationFormat>Экран (4:3)</PresentationFormat>
  <Paragraphs>65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Соседство</vt:lpstr>
      <vt:lpstr>Здоровое питание школьника-залог успеха в учебном году</vt:lpstr>
      <vt:lpstr>При организации горячего питания обучающихся 1-4 классов:</vt:lpstr>
      <vt:lpstr>Методические рекомендации  по родительскому контролю за горячим питанием в общеобразовательных организациях направлены на соблюдение:</vt:lpstr>
      <vt:lpstr>Презентация PowerPoint</vt:lpstr>
      <vt:lpstr>Продукты, которые НЕ допускаются при организации общественного питания в школе: </vt:lpstr>
      <vt:lpstr>Чек-лист родительского контроля организации горячего питания в школе:</vt:lpstr>
      <vt:lpstr>Вы довольны качеством питания в школе?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Миннибаева Луиза Расиховна</dc:creator>
  <cp:lastModifiedBy>RePack by Diakov</cp:lastModifiedBy>
  <cp:revision>27</cp:revision>
  <dcterms:created xsi:type="dcterms:W3CDTF">2020-10-06T09:06:49Z</dcterms:created>
  <dcterms:modified xsi:type="dcterms:W3CDTF">2022-11-30T18:18:44Z</dcterms:modified>
</cp:coreProperties>
</file>