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23" r:id="rId2"/>
    <p:sldId id="324" r:id="rId3"/>
    <p:sldId id="329" r:id="rId4"/>
    <p:sldId id="361" r:id="rId5"/>
    <p:sldId id="328" r:id="rId6"/>
    <p:sldId id="293" r:id="rId7"/>
    <p:sldId id="362" r:id="rId8"/>
    <p:sldId id="269" r:id="rId9"/>
    <p:sldId id="363" r:id="rId10"/>
    <p:sldId id="368" r:id="rId11"/>
    <p:sldId id="330" r:id="rId12"/>
    <p:sldId id="332" r:id="rId13"/>
    <p:sldId id="331" r:id="rId14"/>
    <p:sldId id="367" r:id="rId15"/>
    <p:sldId id="364" r:id="rId16"/>
    <p:sldId id="365" r:id="rId17"/>
    <p:sldId id="326" r:id="rId18"/>
    <p:sldId id="366" r:id="rId19"/>
    <p:sldId id="304" r:id="rId20"/>
    <p:sldId id="305" r:id="rId21"/>
    <p:sldId id="306" r:id="rId22"/>
    <p:sldId id="308" r:id="rId23"/>
    <p:sldId id="309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11" r:id="rId34"/>
    <p:sldId id="312" r:id="rId35"/>
    <p:sldId id="310" r:id="rId36"/>
    <p:sldId id="313" r:id="rId37"/>
    <p:sldId id="333" r:id="rId38"/>
    <p:sldId id="334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0066"/>
    <a:srgbClr val="FF0000"/>
    <a:srgbClr val="0000FF"/>
    <a:srgbClr val="FF0066"/>
    <a:srgbClr val="F8F8F8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0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CB3547-3B32-4B61-A5AD-B4AE0AAE7CFD}" type="datetimeFigureOut">
              <a:rPr lang="ru-RU"/>
              <a:pPr>
                <a:defRPr/>
              </a:pPr>
              <a:t>04.03.2018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B5BB5E7-1B35-42D3-A336-4F320DA28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Л.С.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Выготский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6B2772-CD19-4E10-9F3A-84C9457BE16F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9BDFC-2047-4EDA-BF5C-50D449C9EA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45081-41A5-4FBC-8F39-81C879355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3CC65-7ACC-4CE4-814C-A0501FCE7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ECECD-871C-461A-BA12-FF4D1EA2E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3136C-844A-4618-9CF0-A03F6CB10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5145F-2814-44D5-9180-BA2CCD4C3D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4740A-BCFE-4EBA-BE1D-3E8F8E8F8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13321-0A4E-4494-930E-E4C5C32D0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D7FE9-E23D-4AA5-B9B8-27C1DE0AA7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4B618-F033-4455-916D-75C17B18F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900B2-FE35-43B5-83C6-AEEE839DA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dUpDiag">
          <a:fgClr>
            <a:srgbClr val="F8F8F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72B21D-1517-4EC6-A06F-CD040D96B4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059362"/>
          </a:xfrm>
        </p:spPr>
        <p:txBody>
          <a:bodyPr/>
          <a:lstStyle/>
          <a:p>
            <a:pPr algn="l">
              <a:defRPr/>
            </a:pPr>
            <a:r>
              <a:rPr lang="ru-RU" sz="7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ОСТОЯННО</a:t>
            </a:r>
            <a:b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ЕЙСТВУЮЩИЙ</a:t>
            </a:r>
            <a:b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ЕТОДИЧЕСКИЙ</a:t>
            </a:r>
            <a:b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ЕМИНАР</a:t>
            </a:r>
            <a:endParaRPr lang="ru-RU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Содержимое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ЦЕЛИ ЗАНЯТИЯ</a:t>
            </a:r>
            <a:endParaRPr 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4864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b="1" u="sng" smtClean="0"/>
              <a:t> 2.Ответим на вопросы:</a:t>
            </a:r>
          </a:p>
          <a:p>
            <a:r>
              <a:rPr lang="ru-RU" sz="2800" b="1" smtClean="0"/>
              <a:t>Учитель = ученик; учитель</a:t>
            </a:r>
            <a:r>
              <a:rPr lang="en-US" sz="2800" b="1" smtClean="0"/>
              <a:t>&lt;</a:t>
            </a:r>
            <a:r>
              <a:rPr lang="ru-RU" sz="2800" b="1" smtClean="0"/>
              <a:t>ученик; учитель</a:t>
            </a:r>
            <a:r>
              <a:rPr lang="en-US" sz="2800" b="1" smtClean="0"/>
              <a:t>&gt;</a:t>
            </a:r>
            <a:r>
              <a:rPr lang="ru-RU" sz="2800" b="1" smtClean="0"/>
              <a:t>ученик ??? Может ли процесс обучения происходить без учителя?</a:t>
            </a:r>
          </a:p>
          <a:p>
            <a:r>
              <a:rPr lang="ru-RU" sz="2800" b="1" smtClean="0"/>
              <a:t>Можно ли заменить запоминание умением находить информацию в Интернете? Может ли «пустая»голова думать?</a:t>
            </a:r>
          </a:p>
          <a:p>
            <a:r>
              <a:rPr lang="ru-RU" sz="2800" b="1" smtClean="0"/>
              <a:t>Может ли игра быть основным методом обучения?</a:t>
            </a: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C00000"/>
                </a:solidFill>
              </a:rPr>
              <a:t>Принципы обучения</a:t>
            </a:r>
            <a:endParaRPr lang="ru-RU" b="1" smtClean="0">
              <a:solidFill>
                <a:srgbClr val="C00000"/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7680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— </a:t>
            </a:r>
            <a:r>
              <a:rPr lang="ru-RU" b="1" i="1" smtClean="0"/>
              <a:t>это общие руководящие идеи, исходные нормативные требования к организации учебного процесса, которые учитываются во всех его компонентах. </a:t>
            </a:r>
            <a:r>
              <a:rPr lang="ru-RU" b="1" i="1" u="sng" smtClean="0"/>
              <a:t>Они возникают </a:t>
            </a:r>
            <a:r>
              <a:rPr lang="ru-RU" b="1" i="1" u="sng" smtClean="0">
                <a:solidFill>
                  <a:srgbClr val="C00000"/>
                </a:solidFill>
              </a:rPr>
              <a:t>на основе исторического опыта</a:t>
            </a:r>
            <a:r>
              <a:rPr lang="ru-RU" b="1" i="1" u="sng" smtClean="0"/>
              <a:t> </a:t>
            </a:r>
            <a:r>
              <a:rPr lang="ru-RU" b="1" i="1" smtClean="0"/>
              <a:t>и формулируются в результате </a:t>
            </a:r>
            <a:r>
              <a:rPr lang="ru-RU" b="1" i="1" u="sng" smtClean="0">
                <a:solidFill>
                  <a:srgbClr val="C00000"/>
                </a:solidFill>
              </a:rPr>
              <a:t>научного</a:t>
            </a:r>
            <a:r>
              <a:rPr lang="ru-RU" b="1" i="1" smtClean="0">
                <a:solidFill>
                  <a:srgbClr val="C00000"/>
                </a:solidFill>
              </a:rPr>
              <a:t> </a:t>
            </a:r>
            <a:r>
              <a:rPr lang="ru-RU" b="1" i="1" smtClean="0"/>
              <a:t>исследования учебного процесса в его многообразных проявлениях.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Дидактические принципы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или принципы обучения </a:t>
            </a:r>
            <a:r>
              <a:rPr lang="ru-RU" b="1" i="1" smtClean="0"/>
              <a:t>— это руководящие положения, принципиальные закономерности, которые </a:t>
            </a:r>
            <a:r>
              <a:rPr lang="ru-RU" b="1" i="1" smtClean="0">
                <a:solidFill>
                  <a:srgbClr val="C00000"/>
                </a:solidFill>
              </a:rPr>
              <a:t>называют определенную систему исходных, основных дидактических требований к содержанию, процессу обучения, методам, приемам, средствам и формам его организации.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Дидактические принципы</a:t>
            </a: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867400"/>
          </a:xfrm>
        </p:spPr>
        <p:txBody>
          <a:bodyPr/>
          <a:lstStyle/>
          <a:p>
            <a:r>
              <a:rPr lang="ru-RU" sz="2800" b="1" i="1" smtClean="0"/>
              <a:t>объективности, научности;</a:t>
            </a:r>
          </a:p>
          <a:p>
            <a:r>
              <a:rPr lang="ru-RU" sz="2800" b="1" i="1" smtClean="0"/>
              <a:t>связи теории с практикой;</a:t>
            </a:r>
          </a:p>
          <a:p>
            <a:r>
              <a:rPr lang="ru-RU" sz="2800" b="1" i="1" smtClean="0"/>
              <a:t>последовательности</a:t>
            </a:r>
            <a:r>
              <a:rPr lang="ru-RU" sz="2800" b="1" i="1" u="sng" smtClean="0"/>
              <a:t>, систематичности</a:t>
            </a:r>
            <a:r>
              <a:rPr lang="ru-RU" sz="2800" b="1" i="1" smtClean="0"/>
              <a:t>;</a:t>
            </a:r>
          </a:p>
          <a:p>
            <a:r>
              <a:rPr lang="ru-RU" sz="2800" b="1" i="1" smtClean="0"/>
              <a:t>доступности при </a:t>
            </a:r>
            <a:r>
              <a:rPr lang="ru-RU" sz="2800" b="1" i="1" u="sng" smtClean="0"/>
              <a:t>необходимой</a:t>
            </a:r>
            <a:r>
              <a:rPr lang="ru-RU" sz="2800" b="1" i="1" smtClean="0"/>
              <a:t> степени трудности;</a:t>
            </a:r>
          </a:p>
          <a:p>
            <a:r>
              <a:rPr lang="ru-RU" sz="2800" b="1" i="1" u="sng" smtClean="0"/>
              <a:t>наглядности</a:t>
            </a:r>
            <a:r>
              <a:rPr lang="ru-RU" sz="2800" b="1" i="1" smtClean="0"/>
              <a:t>, разнообразия методов;</a:t>
            </a:r>
          </a:p>
          <a:p>
            <a:r>
              <a:rPr lang="ru-RU" sz="2800" b="1" i="1" smtClean="0"/>
              <a:t>сознательности и </a:t>
            </a:r>
            <a:r>
              <a:rPr lang="ru-RU" sz="2800" b="1" i="1" u="sng" smtClean="0"/>
              <a:t>активности</a:t>
            </a:r>
            <a:r>
              <a:rPr lang="ru-RU" sz="2800" b="1" i="1" smtClean="0"/>
              <a:t> обучающихся;</a:t>
            </a:r>
          </a:p>
          <a:p>
            <a:r>
              <a:rPr lang="ru-RU" sz="2800" b="1" i="1" smtClean="0"/>
              <a:t>прочности , непрерывности повторения;</a:t>
            </a:r>
          </a:p>
          <a:p>
            <a:r>
              <a:rPr lang="ru-RU" sz="2800" b="1" i="1" smtClean="0"/>
              <a:t>интегративного подхода;</a:t>
            </a:r>
          </a:p>
          <a:p>
            <a:r>
              <a:rPr lang="ru-RU" sz="2800" b="1" i="1" smtClean="0"/>
              <a:t>воспитывающего и развивающего обучения;</a:t>
            </a:r>
          </a:p>
          <a:p>
            <a:endParaRPr lang="ru-RU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rgbClr val="C00000"/>
                </a:solidFill>
              </a:rPr>
              <a:t>Высшие психические функции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ru-RU" smtClean="0"/>
              <a:t>- </a:t>
            </a:r>
            <a:r>
              <a:rPr lang="ru-RU" sz="4400" b="1" i="1" smtClean="0"/>
              <a:t>это сложные, прижизненно формирующиеся системные психические процессы, социальные по своему происхождению.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838200"/>
          </a:xfrm>
        </p:spPr>
        <p:txBody>
          <a:bodyPr/>
          <a:lstStyle/>
          <a:p>
            <a:r>
              <a:rPr lang="ru-RU" sz="4000" b="1" smtClean="0">
                <a:solidFill>
                  <a:srgbClr val="C00000"/>
                </a:solidFill>
              </a:rPr>
              <a:t>Высшие психические функции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638800"/>
          </a:xfrm>
        </p:spPr>
        <p:txBody>
          <a:bodyPr/>
          <a:lstStyle/>
          <a:p>
            <a:r>
              <a:rPr lang="ru-RU" sz="6000" b="1" smtClean="0"/>
              <a:t> Восприятие </a:t>
            </a:r>
            <a:r>
              <a:rPr lang="ru-RU" sz="2000" b="1" i="1" smtClean="0"/>
              <a:t>(процесс отражения предметов и явлений действительности в совокупности их различных свойств и частей при непосредственном воздействии их на органы чувств.)</a:t>
            </a:r>
            <a:endParaRPr lang="ru-RU" sz="2000" b="1" smtClean="0"/>
          </a:p>
          <a:p>
            <a:r>
              <a:rPr lang="ru-RU" sz="6000" b="1" smtClean="0"/>
              <a:t> Мышление</a:t>
            </a:r>
            <a:r>
              <a:rPr lang="ru-RU" sz="2000" b="1" i="1" smtClean="0"/>
              <a:t>(процесс опосредованного и обобщенного отражения устойчивых, закономерных связей действительности, существенных для решения проблемных задач.)</a:t>
            </a:r>
            <a:r>
              <a:rPr lang="ru-RU" sz="2000" i="1" smtClean="0"/>
              <a:t>    </a:t>
            </a:r>
            <a:r>
              <a:rPr lang="ru-RU" sz="1600" i="1" smtClean="0"/>
              <a:t>  </a:t>
            </a:r>
            <a:r>
              <a:rPr lang="ru-RU" sz="1600" smtClean="0"/>
              <a:t> </a:t>
            </a:r>
            <a:r>
              <a:rPr lang="ru-RU" sz="2800" b="1" smtClean="0"/>
              <a:t>Три вида мышления: 1) наглядно-действенное; 2) наглядно-образное; 3) отвлеченное (теоретическое) мышление.</a:t>
            </a:r>
          </a:p>
          <a:p>
            <a:endParaRPr lang="ru-RU" sz="1600" b="1" i="1" smtClean="0"/>
          </a:p>
          <a:p>
            <a:pPr>
              <a:buFontTx/>
              <a:buNone/>
            </a:pPr>
            <a:endParaRPr lang="ru-RU" sz="1600" b="1" i="1" smtClean="0"/>
          </a:p>
          <a:p>
            <a:endParaRPr lang="ru-RU" sz="6000" b="1" smtClean="0"/>
          </a:p>
          <a:p>
            <a:r>
              <a:rPr lang="ru-RU" sz="6000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ru-RU" sz="4000" b="1" smtClean="0">
                <a:solidFill>
                  <a:srgbClr val="C00000"/>
                </a:solidFill>
              </a:rPr>
              <a:t>Высшие психические функции</a:t>
            </a:r>
            <a:endParaRPr lang="ru-RU" sz="4000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57200" y="762000"/>
            <a:ext cx="8458200" cy="5791200"/>
          </a:xfrm>
        </p:spPr>
        <p:txBody>
          <a:bodyPr/>
          <a:lstStyle/>
          <a:p>
            <a:r>
              <a:rPr lang="ru-RU" sz="6000" b="1" smtClean="0"/>
              <a:t>Память</a:t>
            </a:r>
            <a:r>
              <a:rPr lang="ru-RU" b="1" smtClean="0"/>
              <a:t> </a:t>
            </a:r>
            <a:r>
              <a:rPr lang="ru-RU" sz="2400" b="1" smtClean="0"/>
              <a:t>(одна из психических функций и видов умственной деятельности, предназначенная сохранять, накапливать и воспроизводить информацию, тесно связан со всем комплексом психических процессов человека и особенно с восприятием и мышлением</a:t>
            </a:r>
            <a:r>
              <a:rPr lang="ru-RU" sz="2400" smtClean="0"/>
              <a:t>.)</a:t>
            </a:r>
          </a:p>
          <a:p>
            <a:r>
              <a:rPr lang="ru-RU" sz="2000" b="1" smtClean="0"/>
              <a:t>Виды памяти: произвольная и непроизвольная. Произвольная память - обязательное наличием </a:t>
            </a:r>
            <a:r>
              <a:rPr lang="ru-RU" sz="2000" b="1" smtClean="0">
                <a:solidFill>
                  <a:srgbClr val="C00000"/>
                </a:solidFill>
              </a:rPr>
              <a:t>специальной цели </a:t>
            </a:r>
            <a:r>
              <a:rPr lang="ru-RU" sz="2000" b="1" smtClean="0"/>
              <a:t>при запоминании. А непроизвольная память - это запоминание и воспроизведение, при котором отсутствует специальная цель на запоминание.</a:t>
            </a:r>
          </a:p>
          <a:p>
            <a:r>
              <a:rPr lang="ru-RU" sz="2000" b="1" smtClean="0"/>
              <a:t>Виды памяти подразделяются на: образную, эмоциональную, словесно-логическую память , двигательную память </a:t>
            </a:r>
          </a:p>
          <a:p>
            <a:endParaRPr lang="ru-RU" sz="2400" smtClean="0"/>
          </a:p>
          <a:p>
            <a:endParaRPr lang="ru-RU" sz="2400" smtClean="0"/>
          </a:p>
          <a:p>
            <a:pPr>
              <a:buFontTx/>
              <a:buNone/>
            </a:pPr>
            <a:endParaRPr lang="ru-RU" sz="2400" b="1" smtClean="0"/>
          </a:p>
          <a:p>
            <a:endParaRPr lang="ru-RU" b="1" smtClean="0"/>
          </a:p>
          <a:p>
            <a:endParaRPr lang="ru-RU" b="1" smtClean="0"/>
          </a:p>
          <a:p>
            <a:pPr>
              <a:buFontTx/>
              <a:buNone/>
            </a:pPr>
            <a:endParaRPr lang="ru-RU" b="1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000066"/>
                </a:solidFill>
                <a:latin typeface="Verdana" pitchFamily="34" charset="0"/>
              </a:rPr>
              <a:t>УНИВЕРСАЛЬНЫЕ ПРИНЦИПЫ РАБОТЫ МЕХАНИЗМОВ ПАМЯТИ</a:t>
            </a:r>
            <a:endParaRPr lang="ru-RU" sz="3200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800000"/>
                </a:solidFill>
              </a:rPr>
              <a:t>1. При запоминании материала лучше всего воспроизводить его начало или конец («эффект края»).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i="1" u="sng" smtClean="0">
                <a:solidFill>
                  <a:srgbClr val="000066"/>
                </a:solidFill>
              </a:rPr>
              <a:t>2. Запоминание улучшается при повторении материала несколько раз в течении нескольких часов или дней</a:t>
            </a:r>
            <a:r>
              <a:rPr lang="ru-RU" sz="1600" b="1" i="1" u="sng" smtClean="0">
                <a:solidFill>
                  <a:srgbClr val="8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800000"/>
                </a:solidFill>
              </a:rPr>
              <a:t>3. </a:t>
            </a:r>
            <a:r>
              <a:rPr lang="ru-RU" sz="1800" b="1" i="1" smtClean="0">
                <a:solidFill>
                  <a:srgbClr val="800000"/>
                </a:solidFill>
              </a:rPr>
              <a:t>Любое повторение способствует лучшему запоминанию выученного. Повторение должно быть не механическим, а логическим.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i="1" u="sng" smtClean="0">
                <a:solidFill>
                  <a:srgbClr val="FF0000"/>
                </a:solidFill>
              </a:rPr>
              <a:t>4.Установка на запоминание ведет к лучшему запоминанию. Очень полезно связать материал с целью деятельности</a:t>
            </a:r>
            <a:r>
              <a:rPr lang="ru-RU" sz="1400" b="1" smtClean="0">
                <a:solidFill>
                  <a:srgbClr val="000066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800000"/>
                </a:solidFill>
              </a:rPr>
              <a:t>5. Один из интересных эффектов памяти – </a:t>
            </a:r>
            <a:r>
              <a:rPr lang="ru-RU" sz="1400" b="1" i="1" smtClean="0">
                <a:solidFill>
                  <a:srgbClr val="800000"/>
                </a:solidFill>
              </a:rPr>
              <a:t>явление реминисценции</a:t>
            </a:r>
            <a:r>
              <a:rPr lang="ru-RU" sz="1400" b="1" smtClean="0">
                <a:solidFill>
                  <a:srgbClr val="800000"/>
                </a:solidFill>
              </a:rPr>
              <a:t>. Это улучшение со временем воспроизведения изучаемого материала, без какого-то дополнительного повторения. Реминисценция чаще всего происходит на второй-третий день после заучивания материала.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000066"/>
                </a:solidFill>
              </a:rPr>
              <a:t>6. Простые события, которые производят на человека </a:t>
            </a:r>
            <a:r>
              <a:rPr lang="ru-RU" sz="1400" b="1" u="sng" smtClean="0">
                <a:solidFill>
                  <a:srgbClr val="000066"/>
                </a:solidFill>
              </a:rPr>
              <a:t>сильное впечатление</a:t>
            </a:r>
            <a:r>
              <a:rPr lang="ru-RU" sz="1400" b="1" smtClean="0">
                <a:solidFill>
                  <a:srgbClr val="000066"/>
                </a:solidFill>
              </a:rPr>
              <a:t>, запоминаются сразу, прочно и надолго</a:t>
            </a:r>
            <a:r>
              <a:rPr lang="ru-RU" sz="1400" b="1" smtClean="0">
                <a:solidFill>
                  <a:srgbClr val="8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800000"/>
                </a:solidFill>
              </a:rPr>
              <a:t>7. Более сложные и не такие интересные события человек может пережить много раз, но в памяти они откладываются не надолго.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000066"/>
                </a:solidFill>
              </a:rPr>
              <a:t>8. Любое новое впечатление не остается в памяти изолированным. Память о событии меняется, т.к. вступает в связь с другим впечатлением</a:t>
            </a:r>
            <a:r>
              <a:rPr lang="ru-RU" sz="1400" b="1" smtClean="0">
                <a:solidFill>
                  <a:srgbClr val="8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800000"/>
                </a:solidFill>
              </a:rPr>
              <a:t>9. Память человека всегда связана с его личностью. Поэтому любые патологические изменения в личности всегда сопровождаются нарушением памяти.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rgbClr val="000066"/>
                </a:solidFill>
              </a:rPr>
              <a:t>10. Память человека всегда теряется и восстанавливается по одному и тому же «сценарию». При потере памяти первыми теряются более сложные и недавние впечатления. При восстановлении наоборот, сначала восстанавливаются более простые и старые воспоминания, затем более сложные и недавние.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ru-RU" sz="4000" b="1" smtClean="0">
                <a:solidFill>
                  <a:srgbClr val="C00000"/>
                </a:solidFill>
              </a:rPr>
              <a:t>Высшие психические функции</a:t>
            </a:r>
            <a:endParaRPr lang="ru-RU" sz="4000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ru-RU" sz="6000" b="1" smtClean="0"/>
              <a:t>Речь</a:t>
            </a:r>
            <a:r>
              <a:rPr lang="ru-RU" smtClean="0"/>
              <a:t> </a:t>
            </a:r>
            <a:r>
              <a:rPr lang="ru-RU" sz="2800" b="1" smtClean="0"/>
              <a:t>занимает ключевое место в системе высших психических функций и является основным механизмом мышления, сознательной деятельности человека. Вне речи невозможно формирование личности. Из сказанного следует, что речь не только сама является высшей психической функцией, но и способствует переходу в эту категорию других психических функций.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915400" cy="91440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Законы психического развития(Л.С.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Выготский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):</a:t>
            </a:r>
            <a:endParaRPr lang="ru-RU" dirty="0" smtClean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876800"/>
          </a:xfrm>
        </p:spPr>
        <p:txBody>
          <a:bodyPr/>
          <a:lstStyle/>
          <a:p>
            <a:r>
              <a:rPr lang="ru-RU" sz="4400" b="1" smtClean="0">
                <a:solidFill>
                  <a:srgbClr val="C00000"/>
                </a:solidFill>
              </a:rPr>
              <a:t>1. Возрастное развитие имеет сложную организацию во времени: </a:t>
            </a:r>
            <a:r>
              <a:rPr lang="ru-RU" b="1" i="1" smtClean="0"/>
              <a:t>свой ритм, который не совпадает с ритмом времени, и свой ритм, который меняется в разные годы жизни. Так, год жизни в младенчестве не равен году жизни в отрочестве.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6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СЕМИНАРА</a:t>
            </a:r>
            <a:endParaRPr lang="ru-RU" sz="60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ru-RU" sz="2800" b="1" i="1" smtClean="0"/>
              <a:t>Организация методической помощи учителям</a:t>
            </a:r>
          </a:p>
          <a:p>
            <a:r>
              <a:rPr lang="ru-RU" sz="2800" b="1" i="1" smtClean="0"/>
              <a:t>Создание общешкольной методической среды</a:t>
            </a:r>
          </a:p>
          <a:p>
            <a:r>
              <a:rPr lang="ru-RU" sz="2800" b="1" i="1" smtClean="0"/>
              <a:t>Обобщение опыта лучших учителей школы</a:t>
            </a:r>
          </a:p>
          <a:p>
            <a:r>
              <a:rPr lang="ru-RU" sz="2800" b="1" i="1" smtClean="0"/>
              <a:t>Обозначение общих критериев контроля</a:t>
            </a:r>
          </a:p>
          <a:p>
            <a:r>
              <a:rPr lang="ru-RU" sz="2800" b="1" i="1" smtClean="0"/>
              <a:t>Способствовать развитию критического подхода к педагогическим явлениям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4111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ru-RU" sz="4400" b="1" smtClean="0">
                <a:solidFill>
                  <a:srgbClr val="C00000"/>
                </a:solidFill>
              </a:rPr>
              <a:t>2. Закон метаморфозы в человеческом развитии:</a:t>
            </a:r>
            <a:r>
              <a:rPr lang="ru-RU" b="1" smtClean="0">
                <a:solidFill>
                  <a:srgbClr val="C00000"/>
                </a:solidFill>
              </a:rPr>
              <a:t> </a:t>
            </a:r>
            <a:r>
              <a:rPr lang="ru-RU" b="1" i="1" smtClean="0"/>
              <a:t>развитие есть цепь качественных изменений. Ребенок не просто маленький взрослый, который меньше знает и меньше умеет, а существо, обладающее качественно отличной психикой.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ru-RU" sz="4400" b="1" smtClean="0">
                <a:solidFill>
                  <a:srgbClr val="C00000"/>
                </a:solidFill>
              </a:rPr>
              <a:t>3. Закон неравномерности возрастного развития: </a:t>
            </a:r>
            <a:r>
              <a:rPr lang="ru-RU" b="1" i="1" smtClean="0"/>
              <a:t>каждая сторона в психике ребенка имеет свой оптимальный период развития. С этим законом связана гипотеза Л.С. Выготского о системном и смысловом строении сознания.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135563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4. Закон развития высших психических функций </a:t>
            </a:r>
            <a:r>
              <a:rPr lang="ru-RU" sz="4400" b="1" smtClean="0">
                <a:solidFill>
                  <a:srgbClr val="C00000"/>
                </a:solidFill>
              </a:rPr>
              <a:t>:</a:t>
            </a:r>
            <a:r>
              <a:rPr lang="ru-RU" b="1" smtClean="0"/>
              <a:t> </a:t>
            </a:r>
            <a:r>
              <a:rPr lang="ru-RU" b="1" i="1" smtClean="0"/>
              <a:t>Первоначально они возникают как форма </a:t>
            </a:r>
            <a:r>
              <a:rPr lang="ru-RU" b="1" i="1" u="sng" smtClean="0"/>
              <a:t>коллективного</a:t>
            </a:r>
            <a:r>
              <a:rPr lang="ru-RU" b="1" i="1" smtClean="0"/>
              <a:t> поведения, как форма </a:t>
            </a:r>
            <a:r>
              <a:rPr lang="ru-RU" b="1" i="1" u="sng" smtClean="0"/>
              <a:t>сотрудничества с другими людьми</a:t>
            </a:r>
            <a:r>
              <a:rPr lang="ru-RU" b="1" i="1" smtClean="0"/>
              <a:t> и лишь в последствии становятся внутренними индивидуальными функциями самого человека.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1524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304800" y="228600"/>
            <a:ext cx="8610600" cy="6629400"/>
          </a:xfrm>
        </p:spPr>
        <p:txBody>
          <a:bodyPr/>
          <a:lstStyle/>
          <a:p>
            <a:r>
              <a:rPr lang="ru-RU" b="1" smtClean="0">
                <a:solidFill>
                  <a:srgbClr val="660066"/>
                </a:solidFill>
              </a:rPr>
              <a:t>Специфика развития человека состоит в том, что оно подчиняется действию общественно-исторических законов. Биологический тип развития происходит в процессе приспособления к природе путем наследования свойств вида и путем индивидуального опыта. У человека нет врожденных форм поведения в среде. Его развитие происходит путем присвоения исторически выработанных форм и способов деятельности.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ru-RU" sz="3600" b="1" smtClean="0"/>
              <a:t>Л.С. Выготский считал, что </a:t>
            </a:r>
            <a:r>
              <a:rPr lang="ru-RU" sz="3600" b="1" i="1" smtClean="0">
                <a:solidFill>
                  <a:srgbClr val="C00000"/>
                </a:solidFill>
              </a:rPr>
              <a:t>человеческое сознание </a:t>
            </a:r>
            <a:r>
              <a:rPr lang="ru-RU" sz="3600" b="1" smtClean="0"/>
              <a:t>‑ не сумма отдельных процессов, а </a:t>
            </a:r>
            <a:r>
              <a:rPr lang="ru-RU" sz="3600" b="1" i="1" smtClean="0">
                <a:solidFill>
                  <a:srgbClr val="C00000"/>
                </a:solidFill>
              </a:rPr>
              <a:t>система, структура </a:t>
            </a:r>
            <a:r>
              <a:rPr lang="ru-RU" sz="3600" b="1" smtClean="0"/>
              <a:t>их. Ни одна функция не развивается изолированно. Развитие каждой функции зависит от того, в какую структуру она входит, и какое место в ней занимает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37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248400"/>
          </a:xfrm>
        </p:spPr>
        <p:txBody>
          <a:bodyPr/>
          <a:lstStyle/>
          <a:p>
            <a:r>
              <a:rPr lang="ru-RU" b="1" smtClean="0"/>
              <a:t>Так</a:t>
            </a:r>
            <a:r>
              <a:rPr lang="ru-RU" smtClean="0"/>
              <a:t>, </a:t>
            </a:r>
            <a:r>
              <a:rPr lang="ru-RU" b="1" i="1" smtClean="0">
                <a:solidFill>
                  <a:srgbClr val="C00000"/>
                </a:solidFill>
              </a:rPr>
              <a:t>в раннем возрасте </a:t>
            </a:r>
            <a:r>
              <a:rPr lang="ru-RU" sz="3600" b="1" smtClean="0"/>
              <a:t>в центре </a:t>
            </a:r>
            <a:r>
              <a:rPr lang="ru-RU" b="1" smtClean="0"/>
              <a:t>сознания находится </a:t>
            </a:r>
            <a:r>
              <a:rPr lang="ru-RU" sz="4000" b="1" i="1" u="sng" smtClean="0">
                <a:solidFill>
                  <a:srgbClr val="C00000"/>
                </a:solidFill>
              </a:rPr>
              <a:t>восприятие</a:t>
            </a:r>
            <a:r>
              <a:rPr lang="ru-RU" smtClean="0"/>
              <a:t>, </a:t>
            </a:r>
            <a:r>
              <a:rPr lang="ru-RU" b="1" i="1" smtClean="0">
                <a:solidFill>
                  <a:srgbClr val="000066"/>
                </a:solidFill>
              </a:rPr>
              <a:t>в дошкольном возрасте </a:t>
            </a:r>
            <a:r>
              <a:rPr lang="ru-RU" smtClean="0"/>
              <a:t>‑ </a:t>
            </a:r>
            <a:r>
              <a:rPr lang="ru-RU" sz="4000" b="1" i="1" u="sng" smtClean="0">
                <a:solidFill>
                  <a:srgbClr val="000066"/>
                </a:solidFill>
              </a:rPr>
              <a:t>память</a:t>
            </a:r>
            <a:r>
              <a:rPr lang="ru-RU" b="1" i="1" smtClean="0">
                <a:solidFill>
                  <a:srgbClr val="7030A0"/>
                </a:solidFill>
              </a:rPr>
              <a:t>, в школьном ‑ </a:t>
            </a:r>
            <a:r>
              <a:rPr lang="ru-RU" sz="4000" b="1" i="1" u="sng" smtClean="0">
                <a:solidFill>
                  <a:srgbClr val="7030A0"/>
                </a:solidFill>
              </a:rPr>
              <a:t>мышление</a:t>
            </a:r>
            <a:r>
              <a:rPr lang="ru-RU" b="1" i="1" smtClean="0">
                <a:solidFill>
                  <a:srgbClr val="7030A0"/>
                </a:solidFill>
              </a:rPr>
              <a:t>.</a:t>
            </a:r>
            <a:r>
              <a:rPr lang="ru-RU" smtClean="0"/>
              <a:t> </a:t>
            </a:r>
            <a:r>
              <a:rPr lang="ru-RU" b="1" smtClean="0"/>
              <a:t>Все остальные психические процессы развиваются в каждом возрасте под влиянием доминирующей в сознании функции. По мнению Л.С. Выготского, процесс психического развития состоит в перестройке системной структуры сознания, которая обусловлена уровнем развития обобщений.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477962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Значении деятельности в развитии человека</a:t>
            </a:r>
            <a:endParaRPr lang="ru-RU" sz="4800" smtClean="0">
              <a:solidFill>
                <a:srgbClr val="C00000"/>
              </a:solidFill>
            </a:endParaRP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ru-RU" smtClean="0"/>
              <a:t> </a:t>
            </a:r>
            <a:r>
              <a:rPr lang="ru-RU" b="1" smtClean="0"/>
              <a:t>в основе развития обобщений лежит </a:t>
            </a:r>
            <a:r>
              <a:rPr lang="ru-RU" smtClean="0"/>
              <a:t> </a:t>
            </a:r>
            <a:r>
              <a:rPr lang="ru-RU" b="1" i="1" u="sng" smtClean="0">
                <a:solidFill>
                  <a:srgbClr val="C00000"/>
                </a:solidFill>
              </a:rPr>
              <a:t>непосредственная практическая деятельность субъекта.</a:t>
            </a:r>
            <a:r>
              <a:rPr lang="ru-RU" i="1" u="sng" smtClean="0">
                <a:solidFill>
                  <a:srgbClr val="C00000"/>
                </a:solidFill>
              </a:rPr>
              <a:t> </a:t>
            </a:r>
            <a:r>
              <a:rPr lang="ru-RU" smtClean="0"/>
              <a:t>(А.Н. Леонтьев, А.В. Запорожец, П.И. Зинченко. П.Я. Гальперин, Л.И. Божович и др.).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</a:rPr>
              <a:t>Различие между понятием «обучение» и понятием «деятельность».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Понятие «обучение» подразумевает наличие внешнего принуждения человека. Понятие «деятельность» подчеркивает связь самого субъекта с предметами окружающей его действительности.</a:t>
            </a:r>
            <a:r>
              <a:rPr lang="ru-RU" smtClean="0"/>
              <a:t> </a:t>
            </a:r>
            <a:r>
              <a:rPr lang="ru-RU" b="1" i="1" u="sng" smtClean="0">
                <a:solidFill>
                  <a:srgbClr val="C00000"/>
                </a:solidFill>
              </a:rPr>
              <a:t>Невозможна прямая «пересадка» знания прямо в голову субъекта, минуя его собственную деятельность!!!!!!!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189038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Деятельность и проблема развития</a:t>
            </a: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ru-RU" b="1" smtClean="0"/>
              <a:t>. Введение понятия «деятельность» переворачивает всю проблему развития, обращая ее на субъекта (Д.Б. Эльконин). По словам Д.Б. Эльконина, </a:t>
            </a:r>
            <a:r>
              <a:rPr lang="ru-RU" sz="4000" b="1" i="1" u="sng" smtClean="0">
                <a:solidFill>
                  <a:srgbClr val="C00000"/>
                </a:solidFill>
              </a:rPr>
              <a:t>процесс формирования функциональных систем есть процесс, который производит сам субъект!!!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Роль деятельности ребенка в его психическом развитии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smtClean="0"/>
              <a:t>Процесс развития </a:t>
            </a:r>
            <a:r>
              <a:rPr lang="ru-RU" b="1" smtClean="0"/>
              <a:t>‑ это самодвижение субъекта</a:t>
            </a:r>
            <a:r>
              <a:rPr lang="ru-RU" smtClean="0"/>
              <a:t> </a:t>
            </a:r>
            <a:r>
              <a:rPr lang="ru-RU" b="1" smtClean="0"/>
              <a:t>благодаря его деятельности с предметами. </a:t>
            </a:r>
            <a:r>
              <a:rPr lang="ru-RU" b="1" i="1" u="sng" smtClean="0"/>
              <a:t>Факторы наследственности и среды</a:t>
            </a:r>
            <a:r>
              <a:rPr lang="ru-RU" smtClean="0"/>
              <a:t>‑ </a:t>
            </a:r>
            <a:r>
              <a:rPr lang="ru-RU" b="1" smtClean="0"/>
              <a:t>это лишь условия,которые определяют </a:t>
            </a:r>
            <a:r>
              <a:rPr lang="ru-RU" b="1" smtClean="0">
                <a:solidFill>
                  <a:srgbClr val="C00000"/>
                </a:solidFill>
              </a:rPr>
              <a:t>не</a:t>
            </a:r>
            <a:r>
              <a:rPr lang="ru-RU" b="1" smtClean="0"/>
              <a:t> суть процесса развития, а лишь различные вариации в пределах нормы.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ru-RU" sz="7200" b="1" smtClean="0">
                <a:solidFill>
                  <a:srgbClr val="C00000"/>
                </a:solidFill>
              </a:rPr>
              <a:t>Темы занятий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715000"/>
          </a:xfrm>
        </p:spPr>
        <p:txBody>
          <a:bodyPr/>
          <a:lstStyle/>
          <a:p>
            <a:r>
              <a:rPr lang="ru-RU" sz="2800" b="1" smtClean="0"/>
              <a:t>Психическое развитие ребенка</a:t>
            </a:r>
          </a:p>
          <a:p>
            <a:r>
              <a:rPr lang="ru-RU" sz="2800" b="1" smtClean="0"/>
              <a:t>Психофизиологические основы дифференцированного подхода в обучении</a:t>
            </a:r>
          </a:p>
          <a:p>
            <a:r>
              <a:rPr lang="ru-RU" sz="2800" b="1" smtClean="0"/>
              <a:t>Требования к современному уроку. Критерии эффективности урока</a:t>
            </a:r>
          </a:p>
          <a:p>
            <a:r>
              <a:rPr lang="ru-RU" sz="2800" b="1" smtClean="0"/>
              <a:t>Конструирование урока. Составление технологических карт уроков по ФГОСам</a:t>
            </a:r>
          </a:p>
          <a:p>
            <a:r>
              <a:rPr lang="ru-RU" sz="2800" b="1" smtClean="0"/>
              <a:t>Как провести самоанализ урока</a:t>
            </a:r>
          </a:p>
          <a:p>
            <a:r>
              <a:rPr lang="ru-RU" sz="2800" b="1" smtClean="0"/>
              <a:t>Педагогические техники развития УУД</a:t>
            </a:r>
          </a:p>
          <a:p>
            <a:r>
              <a:rPr lang="ru-RU" sz="2800" b="1" smtClean="0"/>
              <a:t>Нестандартные уроки </a:t>
            </a:r>
          </a:p>
          <a:p>
            <a:r>
              <a:rPr lang="ru-RU" sz="2800" b="1" smtClean="0"/>
              <a:t>Индивидуальный подход к обучающимся на уроках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2954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Ведущий тип деятельности</a:t>
            </a: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562600"/>
          </a:xfrm>
        </p:spPr>
        <p:txBody>
          <a:bodyPr/>
          <a:lstStyle/>
          <a:p>
            <a:pPr>
              <a:defRPr/>
            </a:pP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ведущая деятельность </a:t>
            </a:r>
            <a:r>
              <a:rPr lang="ru-RU" b="1" dirty="0" smtClean="0"/>
              <a:t>рассматривается </a:t>
            </a:r>
            <a:r>
              <a:rPr lang="ru-RU" b="1" i="1" u="sng" dirty="0" smtClean="0"/>
              <a:t>как критерий периодизации психического развития, как показатель психологического возраста ребенка</a:t>
            </a:r>
            <a:r>
              <a:rPr lang="ru-RU" i="1" u="sng" dirty="0" smtClean="0"/>
              <a:t>.</a:t>
            </a:r>
            <a:r>
              <a:rPr lang="ru-RU" dirty="0" smtClean="0"/>
              <a:t> </a:t>
            </a:r>
            <a:r>
              <a:rPr lang="ru-RU" sz="2800" b="1" dirty="0" smtClean="0"/>
              <a:t>Ведущая деятельность характеризуется тем, что в ней возникают и дифференцируются другие виды деятельности, перестраиваются основные психические процессы и происходят изменения психологических особенностей личности на данной стадии ее развития.</a:t>
            </a: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Ведущий тип деятельности</a:t>
            </a:r>
            <a:endParaRPr lang="ru-RU" smtClean="0"/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983163"/>
          </a:xfrm>
        </p:spPr>
        <p:txBody>
          <a:bodyPr/>
          <a:lstStyle/>
          <a:p>
            <a:r>
              <a:rPr lang="ru-RU" sz="2800" b="1" smtClean="0"/>
              <a:t>- эмоционально-непосредственное общение младенца со взрослыми;</a:t>
            </a:r>
          </a:p>
          <a:p>
            <a:r>
              <a:rPr lang="ru-RU" sz="2800" b="1" smtClean="0"/>
              <a:t>- орудийно-предметная деятельность ребенка раннего возраста;</a:t>
            </a:r>
          </a:p>
          <a:p>
            <a:r>
              <a:rPr lang="ru-RU" sz="2800" b="1" smtClean="0"/>
              <a:t>- сюжетно-ролевая игра дошкольника;</a:t>
            </a:r>
          </a:p>
          <a:p>
            <a:r>
              <a:rPr lang="ru-RU" sz="2800" b="1" smtClean="0"/>
              <a:t>- учебная деятельность в младшем школьном возрасте;</a:t>
            </a:r>
          </a:p>
          <a:p>
            <a:r>
              <a:rPr lang="ru-RU" sz="2800" b="1" smtClean="0"/>
              <a:t>- интимно-личностное общение подростков;</a:t>
            </a:r>
          </a:p>
          <a:p>
            <a:r>
              <a:rPr lang="ru-RU" sz="2800" b="1" smtClean="0"/>
              <a:t>- профессионально-учебная деятельность в ранней юности.</a:t>
            </a:r>
          </a:p>
          <a:p>
            <a:endParaRPr lang="ru-RU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ru-RU" b="1" i="1" smtClean="0">
                <a:solidFill>
                  <a:srgbClr val="C00000"/>
                </a:solidFill>
              </a:rPr>
              <a:t>Смена ведущих типов деятельности </a:t>
            </a:r>
            <a:r>
              <a:rPr lang="ru-RU" b="1" smtClean="0"/>
              <a:t>подготавливается длительно и </a:t>
            </a:r>
            <a:r>
              <a:rPr lang="ru-RU" b="1" smtClean="0">
                <a:solidFill>
                  <a:srgbClr val="C00000"/>
                </a:solidFill>
              </a:rPr>
              <a:t>связана</a:t>
            </a:r>
            <a:r>
              <a:rPr lang="ru-RU" b="1" smtClean="0"/>
              <a:t> с </a:t>
            </a:r>
            <a:r>
              <a:rPr lang="ru-RU" b="1" i="1" smtClean="0">
                <a:solidFill>
                  <a:srgbClr val="C00000"/>
                </a:solidFill>
              </a:rPr>
              <a:t>возникновением новых мотивов</a:t>
            </a:r>
            <a:r>
              <a:rPr lang="ru-RU" b="1" smtClean="0"/>
              <a:t>, </a:t>
            </a:r>
            <a:r>
              <a:rPr lang="ru-RU" b="1" i="1" u="sng" smtClean="0"/>
              <a:t>которые</a:t>
            </a:r>
            <a:r>
              <a:rPr lang="ru-RU" b="1" smtClean="0"/>
              <a:t> формируются внутри ведущей деятельности, предшествующей данной стадии развития, и </a:t>
            </a:r>
            <a:r>
              <a:rPr lang="ru-RU" b="1" i="1" u="sng" smtClean="0"/>
              <a:t>побуждают ребенка к изменению положения в системе отношений с другими людьми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3349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135563"/>
          </a:xfrm>
        </p:spPr>
        <p:txBody>
          <a:bodyPr/>
          <a:lstStyle/>
          <a:p>
            <a:r>
              <a:rPr lang="ru-RU" sz="4000" b="1" smtClean="0">
                <a:solidFill>
                  <a:srgbClr val="C00000"/>
                </a:solidFill>
              </a:rPr>
              <a:t>Уровень актуального развития </a:t>
            </a:r>
            <a:r>
              <a:rPr lang="ru-RU" sz="4000" b="1" smtClean="0"/>
              <a:t>характеризует успехи развития, итоги развития на вчерашний день, </a:t>
            </a:r>
            <a:r>
              <a:rPr lang="ru-RU" sz="4000" b="1" smtClean="0">
                <a:solidFill>
                  <a:srgbClr val="C00000"/>
                </a:solidFill>
              </a:rPr>
              <a:t>а зона ближайшего развития </a:t>
            </a:r>
            <a:r>
              <a:rPr lang="ru-RU" sz="4000" b="1" smtClean="0"/>
              <a:t>характеризует умственное развитие на завтрашний день.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Зона ближайшего развития</a:t>
            </a: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i="1" smtClean="0"/>
              <a:t>это расстояние между уровнем актуального развития ребенка и уровнем возможного развития. Этот уровень определяется с помощью задач, решаемых под руководством взрослых.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172200"/>
          </a:xfrm>
        </p:spPr>
        <p:txBody>
          <a:bodyPr/>
          <a:lstStyle/>
          <a:p>
            <a:pPr>
              <a:buFontTx/>
              <a:buNone/>
            </a:pPr>
            <a:r>
              <a:rPr lang="ru-RU" sz="4000" b="1" smtClean="0">
                <a:solidFill>
                  <a:srgbClr val="C00000"/>
                </a:solidFill>
              </a:rPr>
              <a:t>  </a:t>
            </a:r>
            <a:r>
              <a:rPr lang="ru-RU" sz="4800" b="1" smtClean="0">
                <a:solidFill>
                  <a:srgbClr val="C00000"/>
                </a:solidFill>
              </a:rPr>
              <a:t>Зона  ближайшего развития </a:t>
            </a:r>
            <a:r>
              <a:rPr lang="ru-RU" sz="2800" b="1" i="1" smtClean="0"/>
              <a:t>логическое следствие закона становления высших психических функций, которые формируются сначала в совместной деятельности, в сотрудничестве с другими людьми и постепенно становятся внутренними психическими процессами субъекта. Когда психический процесс формируется в совместной деятельности, он находится в зоне ближайшего развития; после формирования он становится формой актуального развития субъекта.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Феномен зоны ближайшего развития</a:t>
            </a: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37891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4876800"/>
          </a:xfrm>
        </p:spPr>
        <p:txBody>
          <a:bodyPr/>
          <a:lstStyle/>
          <a:p>
            <a:r>
              <a:rPr lang="ru-RU" sz="3600" b="1" smtClean="0">
                <a:solidFill>
                  <a:srgbClr val="002060"/>
                </a:solidFill>
              </a:rPr>
              <a:t>свидетельствует о ведущей роли обучения в развитии детей</a:t>
            </a:r>
            <a:r>
              <a:rPr lang="ru-RU" smtClean="0"/>
              <a:t>. </a:t>
            </a:r>
            <a:r>
              <a:rPr lang="ru-RU" b="1" i="1" smtClean="0"/>
              <a:t>«Обучение только тогда хорошо, ‑ писал Л.С. Выготский, ‑ когда оно идет впереди развития». </a:t>
            </a:r>
            <a:r>
              <a:rPr lang="ru-RU" b="1" smtClean="0"/>
              <a:t>Тогда оно пробуждает и вызывает к жизни много других функций, лежащих в зоне ближайшего развития.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ВАЖНО!!!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i="1" smtClean="0">
                <a:solidFill>
                  <a:srgbClr val="000066"/>
                </a:solidFill>
              </a:rPr>
              <a:t>Соответствие наших педагогических воздействий индивидуальным особенностям психики ребенка.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i="1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b="1" i="1" smtClean="0">
                <a:solidFill>
                  <a:srgbClr val="000066"/>
                </a:solidFill>
              </a:rPr>
              <a:t> Загадки ассиметричного мозга, мальчики и девочки - два разных мира</a:t>
            </a:r>
          </a:p>
          <a:p>
            <a:r>
              <a:rPr lang="ru-RU" smtClean="0"/>
              <a:t>Это тема следующего занятия!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3993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16000" contrast="26000"/>
          </a:blip>
          <a:srcRect/>
          <a:stretch>
            <a:fillRect/>
          </a:stretch>
        </p:blipFill>
        <p:spPr>
          <a:xfrm>
            <a:off x="304800" y="228600"/>
            <a:ext cx="8534400" cy="6400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81000" y="762000"/>
            <a:ext cx="8763000" cy="5364163"/>
          </a:xfrm>
        </p:spPr>
        <p:txBody>
          <a:bodyPr/>
          <a:lstStyle/>
          <a:p>
            <a:pPr>
              <a:buFontTx/>
              <a:buNone/>
            </a:pPr>
            <a:endParaRPr lang="ru-RU" sz="7200" b="1" smtClean="0"/>
          </a:p>
          <a:p>
            <a:pPr>
              <a:buFontTx/>
              <a:buNone/>
            </a:pPr>
            <a:r>
              <a:rPr lang="ru-RU" sz="7200" b="1" smtClean="0">
                <a:solidFill>
                  <a:srgbClr val="C00000"/>
                </a:solidFill>
              </a:rPr>
              <a:t>Как Вы думаете?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ru-RU" b="1" i="1" smtClean="0">
                <a:solidFill>
                  <a:srgbClr val="FF0000"/>
                </a:solidFill>
              </a:rPr>
              <a:t>Когнити́вная систе́ма, когнити́вная структу́ра</a:t>
            </a:r>
            <a:endParaRPr lang="ru-RU" smtClean="0">
              <a:solidFill>
                <a:srgbClr val="FF0000"/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ru-RU" sz="2400" b="1" i="1" u="sng" smtClean="0"/>
              <a:t>(от лат. cognitiо «познание») —</a:t>
            </a:r>
            <a:r>
              <a:rPr lang="ru-RU" sz="2400" b="1" smtClean="0"/>
              <a:t> система познания (человека), сложившаяся в его сознании в результате становления его характера, воспитания, обучения, наблюдения и размышления об окружающем мире. На основе этой системы ставятся цели и принимаются решения о том, как надо действовать в той или иной ситуации, т.е. решаются различные жизненные задачи. </a:t>
            </a:r>
            <a:r>
              <a:rPr lang="ru-RU" sz="2800" b="1" u="sng" smtClean="0"/>
              <a:t>В основе когнитивной системы лежит взаимодействие мышления, сознания, памяти и языка; носителем такой системы является мозг (человека).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</a:rPr>
              <a:t>Когнитивные  системы учителей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715000"/>
          </a:xfrm>
        </p:spPr>
        <p:txBody>
          <a:bodyPr/>
          <a:lstStyle/>
          <a:p>
            <a:pPr eaLnBrk="1" hangingPunct="1"/>
            <a:endParaRPr lang="ru-RU" smtClean="0">
              <a:solidFill>
                <a:schemeClr val="accent2"/>
              </a:solidFill>
            </a:endParaRP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533400" y="762000"/>
            <a:ext cx="80772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0066"/>
                </a:solidFill>
              </a:rPr>
              <a:t>Когнитивная система по предмету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0" y="2438400"/>
            <a:ext cx="28194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З-ны психического </a:t>
            </a:r>
          </a:p>
          <a:p>
            <a:pPr algn="ctr"/>
            <a:r>
              <a:rPr lang="ru-RU" sz="2000" b="1"/>
              <a:t>развития ребенка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6629400" y="2286000"/>
            <a:ext cx="2286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Методы</a:t>
            </a:r>
          </a:p>
          <a:p>
            <a:pPr algn="ctr"/>
            <a:r>
              <a:rPr lang="ru-RU" sz="2000" b="1"/>
              <a:t>Приемы</a:t>
            </a:r>
          </a:p>
          <a:p>
            <a:pPr algn="ctr"/>
            <a:r>
              <a:rPr lang="ru-RU" sz="2000" b="1"/>
              <a:t>Технологии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3352800" y="3733800"/>
            <a:ext cx="2362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Критерии </a:t>
            </a:r>
          </a:p>
          <a:p>
            <a:pPr algn="ctr"/>
            <a:r>
              <a:rPr lang="ru-RU" sz="2000" b="1"/>
              <a:t>эффективности </a:t>
            </a:r>
          </a:p>
          <a:p>
            <a:pPr algn="ctr"/>
            <a:r>
              <a:rPr lang="ru-RU" sz="2000" b="1"/>
              <a:t>урока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3200400" y="2438400"/>
            <a:ext cx="2590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Дидактические</a:t>
            </a:r>
          </a:p>
          <a:p>
            <a:pPr algn="ctr"/>
            <a:r>
              <a:rPr lang="ru-RU" sz="2000" b="1"/>
              <a:t>принципы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609600" y="5867400"/>
            <a:ext cx="8153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Метапредметные умения учителя+ </a:t>
            </a:r>
          </a:p>
          <a:p>
            <a:pPr algn="ctr"/>
            <a:r>
              <a:rPr lang="ru-RU" sz="2400" b="1"/>
              <a:t>умения формировать их у об-ся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6172200" y="3657600"/>
            <a:ext cx="2590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Самоанализ</a:t>
            </a:r>
          </a:p>
          <a:p>
            <a:pPr algn="ctr"/>
            <a:r>
              <a:rPr lang="ru-RU" sz="2400" b="1"/>
              <a:t>урока</a:t>
            </a:r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 flipH="1">
            <a:off x="1981200" y="1981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0" name="Line 15"/>
          <p:cNvSpPr>
            <a:spLocks noChangeShapeType="1"/>
          </p:cNvSpPr>
          <p:nvPr/>
        </p:nvSpPr>
        <p:spPr bwMode="auto">
          <a:xfrm>
            <a:off x="3429000" y="1752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 flipH="1">
            <a:off x="5257800" y="1828800"/>
            <a:ext cx="1143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19"/>
          <p:cNvSpPr>
            <a:spLocks noChangeShapeType="1"/>
          </p:cNvSpPr>
          <p:nvPr/>
        </p:nvSpPr>
        <p:spPr bwMode="auto">
          <a:xfrm flipH="1">
            <a:off x="2514600" y="1676400"/>
            <a:ext cx="53340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7183" name="AutoShape 32"/>
          <p:cNvCxnSpPr>
            <a:cxnSpLocks noChangeShapeType="1"/>
            <a:stCxn id="7172" idx="5"/>
            <a:endCxn id="7174" idx="0"/>
          </p:cNvCxnSpPr>
          <p:nvPr/>
        </p:nvCxnSpPr>
        <p:spPr bwMode="auto">
          <a:xfrm rot="16200000" flipH="1">
            <a:off x="7293769" y="1807369"/>
            <a:ext cx="612775" cy="344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184" name="AutoShape 33"/>
          <p:cNvCxnSpPr>
            <a:cxnSpLocks noChangeShapeType="1"/>
            <a:stCxn id="7181" idx="0"/>
          </p:cNvCxnSpPr>
          <p:nvPr/>
        </p:nvCxnSpPr>
        <p:spPr bwMode="auto">
          <a:xfrm>
            <a:off x="6400800" y="1828800"/>
            <a:ext cx="638175" cy="3070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5" name="Line 34"/>
          <p:cNvSpPr>
            <a:spLocks noChangeShapeType="1"/>
          </p:cNvSpPr>
          <p:nvPr/>
        </p:nvSpPr>
        <p:spPr bwMode="auto">
          <a:xfrm flipV="1">
            <a:off x="7086600" y="17526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6" name="Line 35"/>
          <p:cNvSpPr>
            <a:spLocks noChangeShapeType="1"/>
          </p:cNvSpPr>
          <p:nvPr/>
        </p:nvSpPr>
        <p:spPr bwMode="auto">
          <a:xfrm flipV="1">
            <a:off x="1143000" y="16764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7" name="Line 36"/>
          <p:cNvSpPr>
            <a:spLocks noChangeShapeType="1"/>
          </p:cNvSpPr>
          <p:nvPr/>
        </p:nvSpPr>
        <p:spPr bwMode="auto">
          <a:xfrm flipH="1" flipV="1">
            <a:off x="5943600" y="19050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8" name="Line 37"/>
          <p:cNvSpPr>
            <a:spLocks noChangeShapeType="1"/>
          </p:cNvSpPr>
          <p:nvPr/>
        </p:nvSpPr>
        <p:spPr bwMode="auto">
          <a:xfrm flipH="1" flipV="1">
            <a:off x="1219200" y="3429000"/>
            <a:ext cx="76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9" name="Line 38"/>
          <p:cNvSpPr>
            <a:spLocks noChangeShapeType="1"/>
          </p:cNvSpPr>
          <p:nvPr/>
        </p:nvSpPr>
        <p:spPr bwMode="auto">
          <a:xfrm flipV="1">
            <a:off x="2667000" y="3048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0" name="Line 39"/>
          <p:cNvSpPr>
            <a:spLocks noChangeShapeType="1"/>
          </p:cNvSpPr>
          <p:nvPr/>
        </p:nvSpPr>
        <p:spPr bwMode="auto">
          <a:xfrm flipV="1">
            <a:off x="4495800" y="1828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1" name="Line 40"/>
          <p:cNvSpPr>
            <a:spLocks noChangeShapeType="1"/>
          </p:cNvSpPr>
          <p:nvPr/>
        </p:nvSpPr>
        <p:spPr bwMode="auto">
          <a:xfrm flipH="1" flipV="1">
            <a:off x="2286000" y="2590800"/>
            <a:ext cx="5105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2" name="Line 41"/>
          <p:cNvSpPr>
            <a:spLocks noChangeShapeType="1"/>
          </p:cNvSpPr>
          <p:nvPr/>
        </p:nvSpPr>
        <p:spPr bwMode="auto">
          <a:xfrm flipV="1">
            <a:off x="2895600" y="44196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3" name="Line 42"/>
          <p:cNvSpPr>
            <a:spLocks noChangeShapeType="1"/>
          </p:cNvSpPr>
          <p:nvPr/>
        </p:nvSpPr>
        <p:spPr bwMode="auto">
          <a:xfrm flipH="1">
            <a:off x="1295400" y="3200400"/>
            <a:ext cx="8382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4" name="Line 43"/>
          <p:cNvSpPr>
            <a:spLocks noChangeShapeType="1"/>
          </p:cNvSpPr>
          <p:nvPr/>
        </p:nvSpPr>
        <p:spPr bwMode="auto">
          <a:xfrm flipV="1">
            <a:off x="2362200" y="3124200"/>
            <a:ext cx="12192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5" name="Line 44"/>
          <p:cNvSpPr>
            <a:spLocks noChangeShapeType="1"/>
          </p:cNvSpPr>
          <p:nvPr/>
        </p:nvSpPr>
        <p:spPr bwMode="auto">
          <a:xfrm flipV="1">
            <a:off x="5562600" y="31242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6" name="Line 45"/>
          <p:cNvSpPr>
            <a:spLocks noChangeShapeType="1"/>
          </p:cNvSpPr>
          <p:nvPr/>
        </p:nvSpPr>
        <p:spPr bwMode="auto">
          <a:xfrm flipV="1">
            <a:off x="2133600" y="3200400"/>
            <a:ext cx="56388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7" name="Line 46"/>
          <p:cNvSpPr>
            <a:spLocks noChangeShapeType="1"/>
          </p:cNvSpPr>
          <p:nvPr/>
        </p:nvSpPr>
        <p:spPr bwMode="auto">
          <a:xfrm flipV="1">
            <a:off x="7315200" y="3200400"/>
            <a:ext cx="685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8" name="Line 47"/>
          <p:cNvSpPr>
            <a:spLocks noChangeShapeType="1"/>
          </p:cNvSpPr>
          <p:nvPr/>
        </p:nvSpPr>
        <p:spPr bwMode="auto">
          <a:xfrm flipH="1">
            <a:off x="7620000" y="3048000"/>
            <a:ext cx="1143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9" name="Line 48"/>
          <p:cNvSpPr>
            <a:spLocks noChangeShapeType="1"/>
          </p:cNvSpPr>
          <p:nvPr/>
        </p:nvSpPr>
        <p:spPr bwMode="auto">
          <a:xfrm>
            <a:off x="2438400" y="32766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0" name="Line 49"/>
          <p:cNvSpPr>
            <a:spLocks noChangeShapeType="1"/>
          </p:cNvSpPr>
          <p:nvPr/>
        </p:nvSpPr>
        <p:spPr bwMode="auto">
          <a:xfrm flipH="1" flipV="1">
            <a:off x="2057400" y="2895600"/>
            <a:ext cx="1676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1" name="Line 50"/>
          <p:cNvSpPr>
            <a:spLocks noChangeShapeType="1"/>
          </p:cNvSpPr>
          <p:nvPr/>
        </p:nvSpPr>
        <p:spPr bwMode="auto">
          <a:xfrm flipV="1">
            <a:off x="4648200" y="1828800"/>
            <a:ext cx="213360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2" name="Line 51"/>
          <p:cNvSpPr>
            <a:spLocks noChangeShapeType="1"/>
          </p:cNvSpPr>
          <p:nvPr/>
        </p:nvSpPr>
        <p:spPr bwMode="auto">
          <a:xfrm flipH="1" flipV="1">
            <a:off x="4038600" y="32766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3" name="Line 52"/>
          <p:cNvSpPr>
            <a:spLocks noChangeShapeType="1"/>
          </p:cNvSpPr>
          <p:nvPr/>
        </p:nvSpPr>
        <p:spPr bwMode="auto">
          <a:xfrm>
            <a:off x="5257800" y="4495800"/>
            <a:ext cx="1447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4" name="Line 53"/>
          <p:cNvSpPr>
            <a:spLocks noChangeShapeType="1"/>
          </p:cNvSpPr>
          <p:nvPr/>
        </p:nvSpPr>
        <p:spPr bwMode="auto">
          <a:xfrm flipH="1" flipV="1">
            <a:off x="4953000" y="4419600"/>
            <a:ext cx="1600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5" name="Line 54"/>
          <p:cNvSpPr>
            <a:spLocks noChangeShapeType="1"/>
          </p:cNvSpPr>
          <p:nvPr/>
        </p:nvSpPr>
        <p:spPr bwMode="auto">
          <a:xfrm flipV="1">
            <a:off x="2590800" y="2895600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6" name="Line 55"/>
          <p:cNvSpPr>
            <a:spLocks noChangeShapeType="1"/>
          </p:cNvSpPr>
          <p:nvPr/>
        </p:nvSpPr>
        <p:spPr bwMode="auto">
          <a:xfrm flipV="1">
            <a:off x="2438400" y="1752600"/>
            <a:ext cx="3048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7" name="Line 56"/>
          <p:cNvSpPr>
            <a:spLocks noChangeShapeType="1"/>
          </p:cNvSpPr>
          <p:nvPr/>
        </p:nvSpPr>
        <p:spPr bwMode="auto">
          <a:xfrm flipH="1" flipV="1">
            <a:off x="5486400" y="3200400"/>
            <a:ext cx="1219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8" name="Line 57"/>
          <p:cNvSpPr>
            <a:spLocks noChangeShapeType="1"/>
          </p:cNvSpPr>
          <p:nvPr/>
        </p:nvSpPr>
        <p:spPr bwMode="auto">
          <a:xfrm flipH="1" flipV="1">
            <a:off x="5181600" y="2819400"/>
            <a:ext cx="1905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9" name="Line 58"/>
          <p:cNvSpPr>
            <a:spLocks noChangeShapeType="1"/>
          </p:cNvSpPr>
          <p:nvPr/>
        </p:nvSpPr>
        <p:spPr bwMode="auto">
          <a:xfrm flipV="1">
            <a:off x="2895600" y="5562600"/>
            <a:ext cx="396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0" name="Line 59"/>
          <p:cNvSpPr>
            <a:spLocks noChangeShapeType="1"/>
          </p:cNvSpPr>
          <p:nvPr/>
        </p:nvSpPr>
        <p:spPr bwMode="auto">
          <a:xfrm flipH="1">
            <a:off x="3124200" y="5715000"/>
            <a:ext cx="411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33400" y="3810000"/>
            <a:ext cx="2514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Формы организации</a:t>
            </a: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деятельности обучающихся</a:t>
            </a:r>
            <a:endParaRPr lang="ru-RU" dirty="0"/>
          </a:p>
        </p:txBody>
      </p:sp>
      <p:sp>
        <p:nvSpPr>
          <p:cNvPr id="51" name="Овал 50"/>
          <p:cNvSpPr/>
          <p:nvPr/>
        </p:nvSpPr>
        <p:spPr>
          <a:xfrm>
            <a:off x="5486400" y="4648200"/>
            <a:ext cx="3429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Критерии </a:t>
            </a: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оценок, уровень </a:t>
            </a: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требований учителя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0" y="5029200"/>
            <a:ext cx="24384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Возрастные особенности детей</a:t>
            </a:r>
          </a:p>
        </p:txBody>
      </p:sp>
      <p:sp>
        <p:nvSpPr>
          <p:cNvPr id="53" name="Овал 52"/>
          <p:cNvSpPr/>
          <p:nvPr/>
        </p:nvSpPr>
        <p:spPr>
          <a:xfrm>
            <a:off x="3276600" y="4953000"/>
            <a:ext cx="20574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Структура урока</a:t>
            </a: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2514600" y="5181600"/>
            <a:ext cx="5334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 flipV="1">
            <a:off x="2057400" y="5867400"/>
            <a:ext cx="609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Овал 57"/>
          <p:cNvSpPr/>
          <p:nvPr/>
        </p:nvSpPr>
        <p:spPr>
          <a:xfrm>
            <a:off x="5486400" y="3200400"/>
            <a:ext cx="9144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7162800" y="5638800"/>
            <a:ext cx="1828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7" name="Прямая со стрелкой 56"/>
          <p:cNvCxnSpPr>
            <a:stCxn id="53" idx="0"/>
          </p:cNvCxnSpPr>
          <p:nvPr/>
        </p:nvCxnSpPr>
        <p:spPr>
          <a:xfrm rot="5400000" flipH="1" flipV="1">
            <a:off x="4476750" y="4476750"/>
            <a:ext cx="3048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Овал 58"/>
          <p:cNvSpPr/>
          <p:nvPr/>
        </p:nvSpPr>
        <p:spPr>
          <a:xfrm>
            <a:off x="914400" y="1905000"/>
            <a:ext cx="9144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7315200" y="1828800"/>
            <a:ext cx="609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211763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 algn="ctr">
              <a:buFontTx/>
              <a:buNone/>
            </a:pPr>
            <a:r>
              <a:rPr lang="ru-RU" sz="7200" b="1" smtClean="0">
                <a:solidFill>
                  <a:srgbClr val="C00000"/>
                </a:solidFill>
              </a:rPr>
              <a:t>Какова главная цель обучения?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/>
          <a:lstStyle/>
          <a:p>
            <a:pPr eaLnBrk="1" hangingPunct="1"/>
            <a:endParaRPr lang="ru-RU" sz="4000" i="1" smtClean="0">
              <a:latin typeface="Constantia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686800" cy="59436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sz="9600" b="1" i="1" dirty="0" smtClean="0">
                <a:solidFill>
                  <a:schemeClr val="accent2">
                    <a:lumMod val="75000"/>
                  </a:schemeClr>
                </a:solidFill>
              </a:rPr>
              <a:t>Психическое развитие ребенка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ЦЕЛИ ЗАНЯТИЯ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0" y="685800"/>
            <a:ext cx="8915400" cy="5867400"/>
          </a:xfrm>
        </p:spPr>
        <p:txBody>
          <a:bodyPr/>
          <a:lstStyle/>
          <a:p>
            <a:pPr>
              <a:buFontTx/>
              <a:buNone/>
            </a:pPr>
            <a:r>
              <a:rPr lang="ru-RU" sz="4000" b="1" u="sng" smtClean="0"/>
              <a:t>1.Вспомним</a:t>
            </a:r>
            <a:r>
              <a:rPr lang="ru-RU" sz="4000" b="1" i="1" u="sng" smtClean="0"/>
              <a:t> (зачем и как учить):</a:t>
            </a:r>
          </a:p>
          <a:p>
            <a:r>
              <a:rPr lang="ru-RU" b="1" i="1" smtClean="0"/>
              <a:t>общие руководящие идеи, исходные нормативные требования к организации учебного процесса</a:t>
            </a:r>
            <a:r>
              <a:rPr lang="ru-RU" b="1" smtClean="0"/>
              <a:t> </a:t>
            </a:r>
          </a:p>
          <a:p>
            <a:r>
              <a:rPr lang="ru-RU" b="1" i="1" smtClean="0"/>
              <a:t>законы психического развития. </a:t>
            </a:r>
          </a:p>
          <a:p>
            <a:r>
              <a:rPr lang="ru-RU" b="1" i="1" smtClean="0"/>
              <a:t>значение деятельности в развитии человека</a:t>
            </a:r>
          </a:p>
          <a:p>
            <a:r>
              <a:rPr lang="ru-RU" b="1" i="1" smtClean="0">
                <a:solidFill>
                  <a:schemeClr val="tx2"/>
                </a:solidFill>
              </a:rPr>
              <a:t>ведущий тип деятельности- как критерий периодизации психического развития, как показатель психологического возраста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1581</Words>
  <Application>Microsoft Office PowerPoint</Application>
  <PresentationFormat>Экран (4:3)</PresentationFormat>
  <Paragraphs>143</Paragraphs>
  <Slides>38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</vt:lpstr>
      <vt:lpstr>Calibri</vt:lpstr>
      <vt:lpstr>Constantia</vt:lpstr>
      <vt:lpstr>Verdana</vt:lpstr>
      <vt:lpstr>Wingdings</vt:lpstr>
      <vt:lpstr>Оформление по умолчанию</vt:lpstr>
      <vt:lpstr>ПОСТОЯННО ДЕЙСТВУЮЩИЙ МЕТОДИЧЕСКИЙ СЕМИНАР</vt:lpstr>
      <vt:lpstr>ЦЕЛИ СЕМИНАРА</vt:lpstr>
      <vt:lpstr>Темы занятий</vt:lpstr>
      <vt:lpstr>Слайд 4</vt:lpstr>
      <vt:lpstr>Когнити́вная систе́ма, когнити́вная структу́ра</vt:lpstr>
      <vt:lpstr>Когнитивные  системы учителей</vt:lpstr>
      <vt:lpstr>Слайд 7</vt:lpstr>
      <vt:lpstr>Слайд 8</vt:lpstr>
      <vt:lpstr>ЦЕЛИ ЗАНЯТИЯ</vt:lpstr>
      <vt:lpstr>ЦЕЛИ ЗАНЯТИЯ</vt:lpstr>
      <vt:lpstr>Принципы обучения</vt:lpstr>
      <vt:lpstr>Дидактические принципы</vt:lpstr>
      <vt:lpstr>Дидактические принципы</vt:lpstr>
      <vt:lpstr>Высшие психические функции</vt:lpstr>
      <vt:lpstr>Высшие психические функции</vt:lpstr>
      <vt:lpstr>Высшие психические функции</vt:lpstr>
      <vt:lpstr>УНИВЕРСАЛЬНЫЕ ПРИНЦИПЫ РАБОТЫ МЕХАНИЗМОВ ПАМЯТИ</vt:lpstr>
      <vt:lpstr>Высшие психические функции</vt:lpstr>
      <vt:lpstr>  Законы психического развития(Л.С. Выготский ):</vt:lpstr>
      <vt:lpstr>Слайд 20</vt:lpstr>
      <vt:lpstr>Слайд 21</vt:lpstr>
      <vt:lpstr>Слайд 22</vt:lpstr>
      <vt:lpstr>Слайд 23</vt:lpstr>
      <vt:lpstr>Слайд 24</vt:lpstr>
      <vt:lpstr>Слайд 25</vt:lpstr>
      <vt:lpstr>Значении деятельности в развитии человека</vt:lpstr>
      <vt:lpstr>Различие между понятием «обучение» и понятием «деятельность».</vt:lpstr>
      <vt:lpstr>Деятельность и проблема развития</vt:lpstr>
      <vt:lpstr>Роль деятельности ребенка в его психическом развитии</vt:lpstr>
      <vt:lpstr>Ведущий тип деятельности</vt:lpstr>
      <vt:lpstr>Ведущий тип деятельности</vt:lpstr>
      <vt:lpstr>Слайд 32</vt:lpstr>
      <vt:lpstr>Слайд 33</vt:lpstr>
      <vt:lpstr>Зона ближайшего развития</vt:lpstr>
      <vt:lpstr>Слайд 35</vt:lpstr>
      <vt:lpstr>Феномен зоны ближайшего развития</vt:lpstr>
      <vt:lpstr>ВАЖНО!!!</vt:lpstr>
      <vt:lpstr>Слайд 38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245</cp:revision>
  <cp:lastPrinted>1601-01-01T00:00:00Z</cp:lastPrinted>
  <dcterms:created xsi:type="dcterms:W3CDTF">1601-01-01T00:00:00Z</dcterms:created>
  <dcterms:modified xsi:type="dcterms:W3CDTF">2018-03-04T07:38:58Z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