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15"/>
  </p:notesMasterIdLst>
  <p:sldIdLst>
    <p:sldId id="290" r:id="rId2"/>
    <p:sldId id="405" r:id="rId3"/>
    <p:sldId id="404" r:id="rId4"/>
    <p:sldId id="261" r:id="rId5"/>
    <p:sldId id="305" r:id="rId6"/>
    <p:sldId id="304" r:id="rId7"/>
    <p:sldId id="306" r:id="rId8"/>
    <p:sldId id="307" r:id="rId9"/>
    <p:sldId id="257" r:id="rId10"/>
    <p:sldId id="258" r:id="rId11"/>
    <p:sldId id="368" r:id="rId12"/>
    <p:sldId id="365" r:id="rId13"/>
    <p:sldId id="407" r:id="rId14"/>
    <p:sldId id="367" r:id="rId15"/>
    <p:sldId id="274" r:id="rId16"/>
    <p:sldId id="275" r:id="rId17"/>
    <p:sldId id="262" r:id="rId18"/>
    <p:sldId id="267" r:id="rId19"/>
    <p:sldId id="264" r:id="rId20"/>
    <p:sldId id="369" r:id="rId21"/>
    <p:sldId id="370" r:id="rId22"/>
    <p:sldId id="371" r:id="rId23"/>
    <p:sldId id="354" r:id="rId24"/>
    <p:sldId id="361" r:id="rId25"/>
    <p:sldId id="276" r:id="rId26"/>
    <p:sldId id="335" r:id="rId27"/>
    <p:sldId id="355" r:id="rId28"/>
    <p:sldId id="336" r:id="rId29"/>
    <p:sldId id="270" r:id="rId30"/>
    <p:sldId id="303" r:id="rId31"/>
    <p:sldId id="403" r:id="rId32"/>
    <p:sldId id="296" r:id="rId33"/>
    <p:sldId id="277" r:id="rId34"/>
    <p:sldId id="278" r:id="rId35"/>
    <p:sldId id="279" r:id="rId36"/>
    <p:sldId id="372" r:id="rId37"/>
    <p:sldId id="373" r:id="rId38"/>
    <p:sldId id="374" r:id="rId39"/>
    <p:sldId id="375" r:id="rId40"/>
    <p:sldId id="376" r:id="rId41"/>
    <p:sldId id="377" r:id="rId42"/>
    <p:sldId id="378" r:id="rId43"/>
    <p:sldId id="379" r:id="rId44"/>
    <p:sldId id="380" r:id="rId45"/>
    <p:sldId id="349" r:id="rId46"/>
    <p:sldId id="424" r:id="rId47"/>
    <p:sldId id="358" r:id="rId48"/>
    <p:sldId id="425" r:id="rId49"/>
    <p:sldId id="348" r:id="rId50"/>
    <p:sldId id="350" r:id="rId51"/>
    <p:sldId id="381" r:id="rId52"/>
    <p:sldId id="382" r:id="rId53"/>
    <p:sldId id="383" r:id="rId54"/>
    <p:sldId id="384" r:id="rId55"/>
    <p:sldId id="385" r:id="rId56"/>
    <p:sldId id="386" r:id="rId57"/>
    <p:sldId id="387" r:id="rId58"/>
    <p:sldId id="388" r:id="rId59"/>
    <p:sldId id="285" r:id="rId60"/>
    <p:sldId id="286" r:id="rId61"/>
    <p:sldId id="287" r:id="rId62"/>
    <p:sldId id="356" r:id="rId63"/>
    <p:sldId id="389" r:id="rId64"/>
    <p:sldId id="390" r:id="rId65"/>
    <p:sldId id="391" r:id="rId66"/>
    <p:sldId id="392" r:id="rId67"/>
    <p:sldId id="393" r:id="rId68"/>
    <p:sldId id="394" r:id="rId69"/>
    <p:sldId id="395" r:id="rId70"/>
    <p:sldId id="397" r:id="rId71"/>
    <p:sldId id="288" r:id="rId72"/>
    <p:sldId id="289" r:id="rId73"/>
    <p:sldId id="291" r:id="rId74"/>
    <p:sldId id="292" r:id="rId75"/>
    <p:sldId id="351" r:id="rId76"/>
    <p:sldId id="280" r:id="rId77"/>
    <p:sldId id="282" r:id="rId78"/>
    <p:sldId id="281" r:id="rId79"/>
    <p:sldId id="401" r:id="rId80"/>
    <p:sldId id="283" r:id="rId81"/>
    <p:sldId id="265" r:id="rId82"/>
    <p:sldId id="398" r:id="rId83"/>
    <p:sldId id="293" r:id="rId84"/>
    <p:sldId id="294" r:id="rId85"/>
    <p:sldId id="396" r:id="rId86"/>
    <p:sldId id="295" r:id="rId87"/>
    <p:sldId id="331" r:id="rId88"/>
    <p:sldId id="269" r:id="rId89"/>
    <p:sldId id="423" r:id="rId90"/>
    <p:sldId id="319" r:id="rId91"/>
    <p:sldId id="337" r:id="rId92"/>
    <p:sldId id="415" r:id="rId93"/>
    <p:sldId id="399" r:id="rId94"/>
    <p:sldId id="408" r:id="rId95"/>
    <p:sldId id="409" r:id="rId96"/>
    <p:sldId id="410" r:id="rId97"/>
    <p:sldId id="411" r:id="rId98"/>
    <p:sldId id="412" r:id="rId99"/>
    <p:sldId id="413" r:id="rId100"/>
    <p:sldId id="414" r:id="rId101"/>
    <p:sldId id="416" r:id="rId102"/>
    <p:sldId id="417" r:id="rId103"/>
    <p:sldId id="418" r:id="rId104"/>
    <p:sldId id="419" r:id="rId105"/>
    <p:sldId id="420" r:id="rId106"/>
    <p:sldId id="421" r:id="rId107"/>
    <p:sldId id="422" r:id="rId108"/>
    <p:sldId id="359" r:id="rId109"/>
    <p:sldId id="347" r:id="rId110"/>
    <p:sldId id="362" r:id="rId111"/>
    <p:sldId id="363" r:id="rId112"/>
    <p:sldId id="298" r:id="rId113"/>
    <p:sldId id="339" r:id="rId1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65" d="100"/>
          <a:sy n="65" d="100"/>
        </p:scale>
        <p:origin x="-4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36BA8B3-CAB1-427E-945E-D558B50CE328}" type="datetimeFigureOut">
              <a:rPr lang="ru-RU"/>
              <a:pPr>
                <a:defRPr/>
              </a:pPr>
              <a:t>04.03.2018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731190D-E0A2-4639-B52A-F788E021DA1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0EDD0E0E-AA48-4F6E-B18B-B75DF3A2C19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E6BA6F9-08E3-4513-8FD4-EF50AEE73B9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1F26AF7-8E91-4DFB-B24C-546F2AAEDE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64168C06-F3B8-4918-8BF1-71A80A40CCC7}"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572919DC-4A55-4311-94B8-859A329E98B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E031F3C-AAAB-4D41-81EA-D6A261396D7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9C08B39E-5002-482D-B8B9-3F9DB225456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7BCC5122-068E-4BE4-B33B-2DF7040B20EA}"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9AA3B68-7250-4980-8789-8C8087B866C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818D0CFB-A057-4DFF-BBD9-8A8DCE330CE7}"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08AB5A53-B501-4952-B155-756EAAE97051}"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879DFD92-EE3A-415C-8CB1-CCAE2C6FCC5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29" r:id="rId4"/>
    <p:sldLayoutId id="2147484030" r:id="rId5"/>
    <p:sldLayoutId id="2147484037" r:id="rId6"/>
    <p:sldLayoutId id="2147484031" r:id="rId7"/>
    <p:sldLayoutId id="2147484038" r:id="rId8"/>
    <p:sldLayoutId id="2147484039" r:id="rId9"/>
    <p:sldLayoutId id="2147484032" r:id="rId10"/>
    <p:sldLayoutId id="214748403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428625" y="571500"/>
            <a:ext cx="8358188" cy="3571875"/>
          </a:xfrm>
        </p:spPr>
        <p:txBody>
          <a:bodyPr>
            <a:noAutofit/>
          </a:bodyPr>
          <a:lstStyle/>
          <a:p>
            <a:pPr algn="ctr" eaLnBrk="1" fontAlgn="auto" hangingPunct="1">
              <a:spcAft>
                <a:spcPts val="0"/>
              </a:spcAft>
              <a:defRPr/>
            </a:pPr>
            <a:r>
              <a:rPr lang="ru-RU" sz="4800" dirty="0" smtClean="0">
                <a:solidFill>
                  <a:schemeClr val="tx1"/>
                </a:solidFill>
              </a:rPr>
              <a:t>Психофизиологические основы дифференцированного подхода в обучении</a:t>
            </a:r>
          </a:p>
        </p:txBody>
      </p:sp>
      <p:sp>
        <p:nvSpPr>
          <p:cNvPr id="8195" name="Подзаголовок 2"/>
          <p:cNvSpPr>
            <a:spLocks noGrp="1"/>
          </p:cNvSpPr>
          <p:nvPr>
            <p:ph type="subTitle" idx="1"/>
          </p:nvPr>
        </p:nvSpPr>
        <p:spPr>
          <a:xfrm>
            <a:off x="2357438" y="4286250"/>
            <a:ext cx="6572250" cy="2303463"/>
          </a:xfrm>
        </p:spPr>
        <p:txBody>
          <a:bodyPr/>
          <a:lstStyle/>
          <a:p>
            <a:pPr eaLnBrk="1" hangingPunct="1"/>
            <a:r>
              <a:rPr lang="ru-RU" sz="2800" smtClean="0">
                <a:solidFill>
                  <a:srgbClr val="C00000"/>
                </a:solidFill>
              </a:rPr>
              <a:t>Модель мира ребенка может в корне отличаться от моей. И я обязан уважать и учитывать эти различия.</a:t>
            </a:r>
          </a:p>
          <a:p>
            <a:pPr algn="r" eaLnBrk="1" hangingPunct="1"/>
            <a:r>
              <a:rPr lang="ru-RU" sz="2800" smtClean="0">
                <a:solidFill>
                  <a:srgbClr val="C00000"/>
                </a:solidFill>
              </a:rPr>
              <a:t>С.В.Ковалев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57188"/>
            <a:ext cx="8115300" cy="1571625"/>
          </a:xfrm>
        </p:spPr>
        <p:txBody>
          <a:bodyPr>
            <a:noAutofit/>
          </a:bodyPr>
          <a:lstStyle/>
          <a:p>
            <a:pPr algn="ctr" eaLnBrk="1" fontAlgn="auto" hangingPunct="1">
              <a:spcAft>
                <a:spcPts val="0"/>
              </a:spcAft>
              <a:defRPr/>
            </a:pPr>
            <a:r>
              <a:rPr lang="ru-RU" sz="5400" b="1" dirty="0" smtClean="0">
                <a:solidFill>
                  <a:srgbClr val="C00000"/>
                </a:solidFill>
              </a:rPr>
              <a:t>Доминирование правого полушария </a:t>
            </a:r>
          </a:p>
        </p:txBody>
      </p:sp>
      <p:sp>
        <p:nvSpPr>
          <p:cNvPr id="17411" name="Rectangle 3"/>
          <p:cNvSpPr>
            <a:spLocks noGrp="1" noChangeArrowheads="1"/>
          </p:cNvSpPr>
          <p:nvPr>
            <p:ph sz="quarter" idx="1"/>
          </p:nvPr>
        </p:nvSpPr>
        <p:spPr>
          <a:xfrm>
            <a:off x="457200" y="1928813"/>
            <a:ext cx="8186738" cy="4545012"/>
          </a:xfrm>
        </p:spPr>
        <p:txBody>
          <a:bodyPr/>
          <a:lstStyle/>
          <a:p>
            <a:pPr eaLnBrk="1" hangingPunct="1"/>
            <a:r>
              <a:rPr lang="ru-RU" sz="3600" b="1" smtClean="0"/>
              <a:t>– конкретно-образное мышление, развитое воображение (</a:t>
            </a:r>
            <a:r>
              <a:rPr lang="ru-RU" sz="3600" b="1" smtClean="0">
                <a:solidFill>
                  <a:srgbClr val="C00000"/>
                </a:solidFill>
              </a:rPr>
              <a:t>правополушарные люди</a:t>
            </a:r>
            <a:r>
              <a:rPr lang="ru-RU" sz="3600" b="1" smtClean="0"/>
              <a:t>);</a:t>
            </a:r>
          </a:p>
          <a:p>
            <a:pPr algn="ctr" eaLnBrk="1" hangingPunct="1">
              <a:buFont typeface="Wingdings" pitchFamily="2" charset="2"/>
              <a:buNone/>
            </a:pPr>
            <a:r>
              <a:rPr lang="ru-RU" sz="3600" b="1" smtClean="0">
                <a:solidFill>
                  <a:srgbClr val="002060"/>
                </a:solidFill>
              </a:rPr>
              <a:t>  </a:t>
            </a:r>
            <a:r>
              <a:rPr lang="ru-RU" sz="3600" b="1" i="1" u="sng" smtClean="0"/>
              <a:t>Отсутствие ярко выраженного доминирования одного из полушарий </a:t>
            </a:r>
            <a:r>
              <a:rPr lang="ru-RU" sz="3600" b="1" smtClean="0"/>
              <a:t>(</a:t>
            </a:r>
            <a:r>
              <a:rPr lang="ru-RU" sz="3600" b="1" smtClean="0">
                <a:solidFill>
                  <a:srgbClr val="C00000"/>
                </a:solidFill>
              </a:rPr>
              <a:t>равнополушарные люди</a:t>
            </a:r>
            <a:r>
              <a:rPr lang="ru-RU" sz="3600" b="1" smtClean="0"/>
              <a:t>).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0" y="0"/>
            <a:ext cx="8483600" cy="984250"/>
          </a:xfrm>
        </p:spPr>
        <p:txBody>
          <a:bodyPr/>
          <a:lstStyle/>
          <a:p>
            <a:pPr algn="ctr" eaLnBrk="1" hangingPunct="1">
              <a:defRPr/>
            </a:pPr>
            <a:r>
              <a:rPr lang="ru-RU" sz="3600" b="1" dirty="0" smtClean="0">
                <a:solidFill>
                  <a:srgbClr val="C00000"/>
                </a:solidFill>
                <a:latin typeface="Times New Roman" pitchFamily="18" charset="0"/>
                <a:cs typeface="Times New Roman" pitchFamily="18" charset="0"/>
              </a:rPr>
              <a:t>ТЕСТ  «Определение ведущего уха»</a:t>
            </a:r>
            <a:endParaRPr lang="ru-RU" sz="3600" b="1" dirty="0" smtClean="0"/>
          </a:p>
        </p:txBody>
      </p:sp>
      <p:pic>
        <p:nvPicPr>
          <p:cNvPr id="109571" name="Picture 5"/>
          <p:cNvPicPr>
            <a:picLocks noChangeAspect="1" noChangeArrowheads="1"/>
          </p:cNvPicPr>
          <p:nvPr>
            <p:ph sz="half" idx="1"/>
          </p:nvPr>
        </p:nvPicPr>
        <p:blipFill>
          <a:blip r:embed="rId2" cstate="print"/>
          <a:srcRect/>
          <a:stretch>
            <a:fillRect/>
          </a:stretch>
        </p:blipFill>
        <p:spPr>
          <a:xfrm>
            <a:off x="0" y="1030288"/>
            <a:ext cx="3371850" cy="5643562"/>
          </a:xfrm>
        </p:spPr>
      </p:pic>
      <p:sp>
        <p:nvSpPr>
          <p:cNvPr id="109572" name="Rectangle 6"/>
          <p:cNvSpPr>
            <a:spLocks noGrp="1" noChangeArrowheads="1"/>
          </p:cNvSpPr>
          <p:nvPr>
            <p:ph sz="half" idx="2"/>
          </p:nvPr>
        </p:nvSpPr>
        <p:spPr>
          <a:xfrm>
            <a:off x="3371850" y="984250"/>
            <a:ext cx="5772150" cy="5684838"/>
          </a:xfrm>
        </p:spPr>
        <p:txBody>
          <a:bodyPr/>
          <a:lstStyle/>
          <a:p>
            <a:pPr eaLnBrk="1" hangingPunct="1"/>
            <a:r>
              <a:rPr lang="ru-RU" b="1" smtClean="0">
                <a:latin typeface="Times New Roman" pitchFamily="18" charset="0"/>
                <a:cs typeface="Times New Roman" pitchFamily="18" charset="0"/>
              </a:rPr>
              <a:t>Ребенка просят послушать, тикают ли часики. Маленькие часы должны лежать или висеть перед ребенком строго по центру. Для подростков тест необходимо маскировать под другое задание. (Например, без часов: «Проверим ваше воображение. Представьте, что на столе лежат крохотные часики. Не беря их в руки, наклонитесь и представьте, что слышите, как они тикают».)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7467600" cy="796925"/>
          </a:xfrm>
        </p:spPr>
        <p:txBody>
          <a:bodyPr>
            <a:normAutofit fontScale="90000"/>
          </a:bodyPr>
          <a:lstStyle/>
          <a:p>
            <a:pPr algn="ctr" eaLnBrk="1" hangingPunct="1">
              <a:defRPr/>
            </a:pPr>
            <a:r>
              <a:rPr lang="ru-RU" sz="5400" b="1" dirty="0" smtClean="0">
                <a:solidFill>
                  <a:srgbClr val="C00000"/>
                </a:solidFill>
              </a:rPr>
              <a:t>ИНТЕРЕСНО!!!</a:t>
            </a:r>
          </a:p>
        </p:txBody>
      </p:sp>
      <p:sp>
        <p:nvSpPr>
          <p:cNvPr id="110595" name="Rectangle 3"/>
          <p:cNvSpPr>
            <a:spLocks noGrp="1" noChangeArrowheads="1"/>
          </p:cNvSpPr>
          <p:nvPr>
            <p:ph type="body" idx="1"/>
          </p:nvPr>
        </p:nvSpPr>
        <p:spPr>
          <a:xfrm>
            <a:off x="457200" y="1071563"/>
            <a:ext cx="8186738" cy="5402262"/>
          </a:xfrm>
        </p:spPr>
        <p:txBody>
          <a:bodyPr/>
          <a:lstStyle/>
          <a:p>
            <a:pPr eaLnBrk="1" hangingPunct="1"/>
            <a:r>
              <a:rPr lang="ru-RU" sz="2800" b="1" smtClean="0">
                <a:latin typeface="Times New Roman" pitchFamily="18" charset="0"/>
                <a:cs typeface="Times New Roman" pitchFamily="18" charset="0"/>
              </a:rPr>
              <a:t>С другой стороны, </a:t>
            </a:r>
            <a:r>
              <a:rPr lang="ru-RU" sz="2800" b="1" i="1" smtClean="0">
                <a:latin typeface="Times New Roman" pitchFamily="18" charset="0"/>
                <a:cs typeface="Times New Roman" pitchFamily="18" charset="0"/>
              </a:rPr>
              <a:t>при одной и той же школьной методике обучения, при одной и той же учительнице,</a:t>
            </a:r>
            <a:r>
              <a:rPr lang="ru-RU" sz="2800" b="1" smtClean="0">
                <a:latin typeface="Times New Roman" pitchFamily="18" charset="0"/>
                <a:cs typeface="Times New Roman" pitchFamily="18" charset="0"/>
              </a:rPr>
              <a:t> мальчики и девочки приходят к одним и тем же умениям разными путями, используя разные стратегии, опираясь на специфические формы мышления, свойственные преимущественно правому или левому полушарию. Но как же это может быть, если учитель объясняет на уроке одинаково для мальчиков и девочек?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22238"/>
            <a:ext cx="7543800" cy="639762"/>
          </a:xfrm>
        </p:spPr>
        <p:txBody>
          <a:bodyPr/>
          <a:lstStyle/>
          <a:p>
            <a:pPr algn="ctr" eaLnBrk="1" hangingPunct="1">
              <a:defRPr/>
            </a:pPr>
            <a:r>
              <a:rPr lang="ru-RU" b="1" dirty="0" smtClean="0">
                <a:solidFill>
                  <a:srgbClr val="800000"/>
                </a:solidFill>
                <a:latin typeface="Times New Roman" pitchFamily="18" charset="0"/>
                <a:cs typeface="Times New Roman" pitchFamily="18" charset="0"/>
              </a:rPr>
              <a:t>ПРИМЕР решения задачи</a:t>
            </a:r>
          </a:p>
        </p:txBody>
      </p:sp>
      <p:sp>
        <p:nvSpPr>
          <p:cNvPr id="111619" name="Rectangle 3"/>
          <p:cNvSpPr>
            <a:spLocks noGrp="1" noChangeArrowheads="1"/>
          </p:cNvSpPr>
          <p:nvPr>
            <p:ph type="body" idx="1"/>
          </p:nvPr>
        </p:nvSpPr>
        <p:spPr>
          <a:xfrm>
            <a:off x="0" y="850900"/>
            <a:ext cx="9144000" cy="6007100"/>
          </a:xfrm>
        </p:spPr>
        <p:txBody>
          <a:bodyPr/>
          <a:lstStyle/>
          <a:p>
            <a:pPr eaLnBrk="1" hangingPunct="1">
              <a:lnSpc>
                <a:spcPct val="80000"/>
              </a:lnSpc>
            </a:pPr>
            <a:r>
              <a:rPr lang="ru-RU" b="1" smtClean="0">
                <a:solidFill>
                  <a:srgbClr val="000066"/>
                </a:solidFill>
                <a:latin typeface="Times New Roman" pitchFamily="18" charset="0"/>
                <a:cs typeface="Times New Roman" pitchFamily="18" charset="0"/>
              </a:rPr>
              <a:t>Пространственное мышление — привилегия правого полушария. </a:t>
            </a:r>
            <a:r>
              <a:rPr lang="ru-RU" b="1" smtClean="0">
                <a:latin typeface="Times New Roman" pitchFamily="18" charset="0"/>
                <a:cs typeface="Times New Roman" pitchFamily="18" charset="0"/>
              </a:rPr>
              <a:t>Детям предлагается задача, в которой необходимо доказать равенство (или подобие) треугольников. </a:t>
            </a:r>
            <a:r>
              <a:rPr lang="ru-RU" b="1" u="sng" smtClean="0">
                <a:solidFill>
                  <a:srgbClr val="800000"/>
                </a:solidFill>
                <a:latin typeface="Times New Roman" pitchFamily="18" charset="0"/>
                <a:cs typeface="Times New Roman" pitchFamily="18" charset="0"/>
              </a:rPr>
              <a:t>Правополушарники</a:t>
            </a:r>
            <a:r>
              <a:rPr lang="ru-RU" b="1" smtClean="0">
                <a:latin typeface="Times New Roman" pitchFamily="18" charset="0"/>
                <a:cs typeface="Times New Roman" pitchFamily="18" charset="0"/>
              </a:rPr>
              <a:t> (чаще мальчики) решают ее чисто пространственным методом: мысленно поворачивают рисунок одного из треугольников в пространстве и накладывают его на другой, а потом переводят решение в речевой план и доказывают равенство, действуя методом «от противного» («если бы они не были равны, то...»). Таким образом, пространственную задачу они решают пространственным методом — наложением.</a:t>
            </a:r>
          </a:p>
          <a:p>
            <a:pPr eaLnBrk="1" hangingPunct="1">
              <a:lnSpc>
                <a:spcPct val="80000"/>
              </a:lnSpc>
            </a:pPr>
            <a:r>
              <a:rPr lang="ru-RU" b="1" u="sng" smtClean="0">
                <a:solidFill>
                  <a:srgbClr val="800000"/>
                </a:solidFill>
                <a:latin typeface="Times New Roman" pitchFamily="18" charset="0"/>
                <a:cs typeface="Times New Roman" pitchFamily="18" charset="0"/>
              </a:rPr>
              <a:t>Левополушарники</a:t>
            </a:r>
            <a:r>
              <a:rPr lang="ru-RU" b="1" smtClean="0">
                <a:latin typeface="Times New Roman" pitchFamily="18" charset="0"/>
                <a:cs typeface="Times New Roman" pitchFamily="18" charset="0"/>
              </a:rPr>
              <a:t> (чаще девочки и учительница вместе с ними) решают пространственную задачу речевым, знаковым методом. Они обозначают все углы и стороны буквами и, не обращая внимания на чертеж, действуют только с этими буквенными обозначениями (если угол АВС равен углу ВСD, а сторона ВС общая...). Запись решения в тетради выглядит и у тех, и у других одинаково, а стратегия решения при этом может быть совершенно разной.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06375" y="122238"/>
            <a:ext cx="8775700" cy="741362"/>
          </a:xfrm>
        </p:spPr>
        <p:txBody>
          <a:bodyPr>
            <a:normAutofit fontScale="90000"/>
          </a:bodyPr>
          <a:lstStyle/>
          <a:p>
            <a:pPr algn="ctr" eaLnBrk="1" hangingPunct="1">
              <a:defRPr/>
            </a:pPr>
            <a:r>
              <a:rPr lang="ru-RU" sz="1600" smtClean="0"/>
              <a:t>Избирательность разных видов конкурсного отбора мальчиков 6-7 лет с разными типами функциональной асимметрии мозга.</a:t>
            </a:r>
            <a:r>
              <a:rPr lang="ru-RU" sz="3500" smtClean="0"/>
              <a:t> </a:t>
            </a:r>
          </a:p>
        </p:txBody>
      </p:sp>
      <p:pic>
        <p:nvPicPr>
          <p:cNvPr id="112643" name="Picture 3"/>
          <p:cNvPicPr>
            <a:picLocks noChangeAspect="1" noChangeArrowheads="1"/>
          </p:cNvPicPr>
          <p:nvPr>
            <p:ph type="body" idx="1"/>
          </p:nvPr>
        </p:nvPicPr>
        <p:blipFill>
          <a:blip r:embed="rId2" cstate="print"/>
          <a:srcRect/>
          <a:stretch>
            <a:fillRect/>
          </a:stretch>
        </p:blipFill>
        <p:spPr>
          <a:xfrm>
            <a:off x="206375" y="908050"/>
            <a:ext cx="8937625" cy="5761038"/>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ru-RU" smtClean="0"/>
          </a:p>
        </p:txBody>
      </p:sp>
      <p:sp>
        <p:nvSpPr>
          <p:cNvPr id="113667" name="Rectangle 3"/>
          <p:cNvSpPr>
            <a:spLocks noGrp="1" noChangeArrowheads="1"/>
          </p:cNvSpPr>
          <p:nvPr>
            <p:ph type="body" idx="1"/>
          </p:nvPr>
        </p:nvSpPr>
        <p:spPr>
          <a:xfrm>
            <a:off x="457200" y="1600200"/>
            <a:ext cx="7467600" cy="4873625"/>
          </a:xfrm>
        </p:spPr>
        <p:txBody>
          <a:bodyPr/>
          <a:lstStyle/>
          <a:p>
            <a:pPr eaLnBrk="1" hangingPunct="1"/>
            <a:r>
              <a:rPr lang="ru-RU" sz="3200" b="1" smtClean="0"/>
              <a:t>Другой вопрос связан с переходом из начальной школы в среднюю, так как методы преподавания часто не увязаны между собой и разные предметы могут подаваться по разным методикам: «левополушарным» или «правополушарным».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endParaRPr lang="ru-RU" smtClean="0"/>
          </a:p>
        </p:txBody>
      </p:sp>
      <p:sp>
        <p:nvSpPr>
          <p:cNvPr id="114691" name="Rectangle 3"/>
          <p:cNvSpPr>
            <a:spLocks noGrp="1" noChangeArrowheads="1"/>
          </p:cNvSpPr>
          <p:nvPr>
            <p:ph type="body" idx="1"/>
          </p:nvPr>
        </p:nvSpPr>
        <p:spPr>
          <a:xfrm>
            <a:off x="0" y="357188"/>
            <a:ext cx="8858250" cy="6116637"/>
          </a:xfrm>
        </p:spPr>
        <p:txBody>
          <a:bodyPr/>
          <a:lstStyle/>
          <a:p>
            <a:pPr eaLnBrk="1" hangingPunct="1">
              <a:lnSpc>
                <a:spcPct val="80000"/>
              </a:lnSpc>
            </a:pPr>
            <a:r>
              <a:rPr lang="ru-RU" b="1" smtClean="0"/>
              <a:t>Но вернемся к школьной математике. Кого в школе считают математически способными? Тех, кто склонен к логическому, аналитическому мышлению, или тех, кто обладает отличной памятью и за счет этого преуспевает во всех школьных науках. А Эйнштейн и в нашей школе имел бы двойку по математике и считался бы неспособным. Если преподавание математики или физики формализовано, опирается на заучивание таблиц и формул, на «цепное» мышление и не дает простора творчеству и математическому воображению, направлено только на результат, а не на поэзию самого процесса мышления (и именно так обычно происходит в школе), то математики-правополушарники не имеют возможности проявить себя, познать свои собственные способности, вырабатывают негативное отношение к математике и физике, закрывая для себя и в будущем всякую возможность заняться этими науками.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ru-RU" smtClean="0"/>
          </a:p>
        </p:txBody>
      </p:sp>
      <p:sp>
        <p:nvSpPr>
          <p:cNvPr id="115715" name="Rectangle 3"/>
          <p:cNvSpPr>
            <a:spLocks noGrp="1" noChangeArrowheads="1"/>
          </p:cNvSpPr>
          <p:nvPr>
            <p:ph type="body" idx="1"/>
          </p:nvPr>
        </p:nvSpPr>
        <p:spPr>
          <a:xfrm>
            <a:off x="457200" y="1600200"/>
            <a:ext cx="7467600" cy="4873625"/>
          </a:xfrm>
        </p:spPr>
        <p:txBody>
          <a:bodyPr/>
          <a:lstStyle/>
          <a:p>
            <a:pPr eaLnBrk="1" hangingPunct="1"/>
            <a:r>
              <a:rPr lang="ru-RU" b="1" smtClean="0"/>
              <a:t>Почему при письме на компьютере эти дети не делают ошибок? Потому что мозговые механизмы организации письма в тетради (движения руки, моторный образ слова, зрительный образ слова, написанного от руки) совсем иные, в деятельность вовлекаются другие центры мозга.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ru-RU" smtClean="0"/>
          </a:p>
        </p:txBody>
      </p:sp>
      <p:pic>
        <p:nvPicPr>
          <p:cNvPr id="116739" name="Picture 3"/>
          <p:cNvPicPr>
            <a:picLocks noChangeAspect="1" noChangeArrowheads="1"/>
          </p:cNvPicPr>
          <p:nvPr>
            <p:ph type="body" idx="1"/>
          </p:nvPr>
        </p:nvPicPr>
        <p:blipFill>
          <a:blip r:embed="rId2" cstate="print"/>
          <a:srcRect/>
          <a:stretch>
            <a:fillRect/>
          </a:stretch>
        </p:blipFill>
        <p:spPr>
          <a:xfrm>
            <a:off x="457200" y="1600200"/>
            <a:ext cx="7467600" cy="4873625"/>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1\Desktop\СЕМИНАР\0013-013-Uslovija-neobkhodimye-dlja-uspeshnoj-uchebnoj-dejatelnosti.jpg"/>
          <p:cNvPicPr>
            <a:picLocks noChangeAspect="1" noChangeArrowheads="1"/>
          </p:cNvPicPr>
          <p:nvPr/>
        </p:nvPicPr>
        <p:blipFill>
          <a:blip r:embed="rId2" cstate="print">
            <a:lum bright="-40000" contrast="6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1\Desktop\СЕМИНАР\img26.jpg"/>
          <p:cNvPicPr>
            <a:picLocks noChangeAspect="1" noChangeArrowheads="1"/>
          </p:cNvPicPr>
          <p:nvPr/>
        </p:nvPicPr>
        <p:blipFill>
          <a:blip r:embed="rId2" cstate="print">
            <a:lum bright="-18000" contrast="86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2238"/>
            <a:ext cx="8401050" cy="995362"/>
          </a:xfrm>
        </p:spPr>
        <p:txBody>
          <a:bodyPr>
            <a:noAutofit/>
          </a:bodyPr>
          <a:lstStyle/>
          <a:p>
            <a:pPr algn="ctr" eaLnBrk="1" hangingPunct="1">
              <a:defRPr/>
            </a:pPr>
            <a:r>
              <a:rPr lang="ru-RU" sz="4800" b="1" dirty="0" smtClean="0">
                <a:solidFill>
                  <a:srgbClr val="C00000"/>
                </a:solidFill>
                <a:latin typeface="Times New Roman" pitchFamily="18" charset="0"/>
                <a:cs typeface="Times New Roman" pitchFamily="18" charset="0"/>
              </a:rPr>
              <a:t>Деятельность полушарий</a:t>
            </a:r>
          </a:p>
        </p:txBody>
      </p:sp>
      <p:sp>
        <p:nvSpPr>
          <p:cNvPr id="18435" name="Rectangle 3"/>
          <p:cNvSpPr>
            <a:spLocks noGrp="1" noChangeArrowheads="1"/>
          </p:cNvSpPr>
          <p:nvPr>
            <p:ph type="body" idx="1"/>
          </p:nvPr>
        </p:nvSpPr>
        <p:spPr>
          <a:xfrm>
            <a:off x="171450" y="1295400"/>
            <a:ext cx="8972550" cy="5148263"/>
          </a:xfrm>
        </p:spPr>
        <p:txBody>
          <a:bodyPr/>
          <a:lstStyle/>
          <a:p>
            <a:pPr eaLnBrk="1" hangingPunct="1"/>
            <a:r>
              <a:rPr lang="ru-RU" sz="4000" b="1" smtClean="0">
                <a:latin typeface="Times New Roman" pitchFamily="18" charset="0"/>
                <a:cs typeface="Times New Roman" pitchFamily="18" charset="0"/>
              </a:rPr>
              <a:t>Почти каждый человек имеет ведущую руку, глаз, ухо. Если</a:t>
            </a:r>
            <a:r>
              <a:rPr lang="ru-RU" sz="4000" b="1" smtClean="0">
                <a:solidFill>
                  <a:srgbClr val="FF0000"/>
                </a:solidFill>
                <a:latin typeface="Times New Roman" pitchFamily="18" charset="0"/>
                <a:cs typeface="Times New Roman" pitchFamily="18" charset="0"/>
              </a:rPr>
              <a:t> ведущим является </a:t>
            </a:r>
            <a:r>
              <a:rPr lang="ru-RU" sz="4000" b="1" u="sng" smtClean="0">
                <a:solidFill>
                  <a:srgbClr val="FF0000"/>
                </a:solidFill>
                <a:latin typeface="Times New Roman" pitchFamily="18" charset="0"/>
                <a:cs typeface="Times New Roman" pitchFamily="18" charset="0"/>
              </a:rPr>
              <a:t>правый</a:t>
            </a:r>
            <a:r>
              <a:rPr lang="ru-RU" sz="4000" b="1" smtClean="0">
                <a:solidFill>
                  <a:srgbClr val="FF0000"/>
                </a:solidFill>
                <a:latin typeface="Times New Roman" pitchFamily="18" charset="0"/>
                <a:cs typeface="Times New Roman" pitchFamily="18" charset="0"/>
              </a:rPr>
              <a:t> парный орган</a:t>
            </a:r>
            <a:r>
              <a:rPr lang="ru-RU" sz="4000" b="1" smtClean="0">
                <a:latin typeface="Times New Roman" pitchFamily="18" charset="0"/>
                <a:cs typeface="Times New Roman" pitchFamily="18" charset="0"/>
              </a:rPr>
              <a:t>, это говорит </a:t>
            </a:r>
            <a:r>
              <a:rPr lang="ru-RU" sz="4000" b="1" smtClean="0">
                <a:solidFill>
                  <a:srgbClr val="FF0000"/>
                </a:solidFill>
                <a:latin typeface="Times New Roman" pitchFamily="18" charset="0"/>
                <a:cs typeface="Times New Roman" pitchFamily="18" charset="0"/>
              </a:rPr>
              <a:t>в пользу преимущественной регуляции </a:t>
            </a:r>
            <a:r>
              <a:rPr lang="ru-RU" sz="4000" b="1" smtClean="0">
                <a:latin typeface="Times New Roman" pitchFamily="18" charset="0"/>
                <a:cs typeface="Times New Roman" pitchFamily="18" charset="0"/>
              </a:rPr>
              <a:t>связанного с ним вида деятельности (моторной, зрительной, слуховой) </a:t>
            </a:r>
            <a:r>
              <a:rPr lang="ru-RU" sz="4000" b="1" u="sng" smtClean="0">
                <a:solidFill>
                  <a:srgbClr val="FF0000"/>
                </a:solidFill>
                <a:latin typeface="Times New Roman" pitchFamily="18" charset="0"/>
                <a:cs typeface="Times New Roman" pitchFamily="18" charset="0"/>
              </a:rPr>
              <a:t>левым полушарием</a:t>
            </a:r>
            <a:r>
              <a:rPr lang="ru-RU" sz="4000" b="1" smtClean="0">
                <a:latin typeface="Times New Roman" pitchFamily="18" charset="0"/>
                <a:cs typeface="Times New Roman" pitchFamily="18" charset="0"/>
              </a:rPr>
              <a:t>, и наоборот</a:t>
            </a:r>
            <a:r>
              <a:rPr lang="ru-RU" sz="4400" b="1" smtClean="0">
                <a:latin typeface="Times New Roman" pitchFamily="18" charset="0"/>
                <a:cs typeface="Times New Roman" pitchFamily="18" charset="0"/>
              </a:rPr>
              <a:t>.</a:t>
            </a:r>
          </a:p>
          <a:p>
            <a:pPr eaLnBrk="1" hangingPunct="1"/>
            <a:endParaRPr lang="ru-RU" sz="2800" b="1" i="1" u="sng"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1\Desktop\СЕМИНАР\0023-023-Myshlenie.jpg"/>
          <p:cNvPicPr>
            <a:picLocks noChangeAspect="1" noChangeArrowheads="1"/>
          </p:cNvPicPr>
          <p:nvPr/>
        </p:nvPicPr>
        <p:blipFill>
          <a:blip r:embed="rId2" cstate="print">
            <a:lum bright="-40000" contrast="7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1\Desktop\СЕМИНАР\031.jpg"/>
          <p:cNvPicPr>
            <a:picLocks noChangeAspect="1" noChangeArrowheads="1"/>
          </p:cNvPicPr>
          <p:nvPr/>
        </p:nvPicPr>
        <p:blipFill>
          <a:blip r:embed="rId2" cstate="print">
            <a:lum bright="-28000" contrast="3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descr="C:\Users\1\Desktop\СЕМИНАР\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1\Desktop\СЕМИНАР\img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1\Desktop\СЕМИНАР\262941_html_74f34c06.png"/>
          <p:cNvPicPr>
            <a:picLocks noChangeAspect="1" noChangeArrowheads="1"/>
          </p:cNvPicPr>
          <p:nvPr/>
        </p:nvPicPr>
        <p:blipFill>
          <a:blip r:embed="rId2" cstate="print"/>
          <a:srcRect/>
          <a:stretch>
            <a:fillRect/>
          </a:stretch>
        </p:blipFill>
        <p:spPr bwMode="auto">
          <a:xfrm>
            <a:off x="428625" y="285750"/>
            <a:ext cx="8215313"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1450" y="122238"/>
            <a:ext cx="8045450" cy="1306512"/>
          </a:xfrm>
        </p:spPr>
        <p:txBody>
          <a:bodyPr>
            <a:normAutofit fontScale="90000"/>
          </a:bodyPr>
          <a:lstStyle/>
          <a:p>
            <a:pPr algn="ctr" eaLnBrk="1" hangingPunct="1">
              <a:defRPr/>
            </a:pPr>
            <a:r>
              <a:rPr lang="ru-RU" sz="4800" b="1" dirty="0" smtClean="0">
                <a:solidFill>
                  <a:srgbClr val="C00000"/>
                </a:solidFill>
                <a:latin typeface="Times New Roman" pitchFamily="18" charset="0"/>
                <a:cs typeface="Times New Roman" pitchFamily="18" charset="0"/>
              </a:rPr>
              <a:t>Типы функциональной асимметрии мозга</a:t>
            </a:r>
            <a:r>
              <a:rPr lang="ru-RU" sz="4800" dirty="0" smtClean="0">
                <a:solidFill>
                  <a:srgbClr val="C00000"/>
                </a:solidFill>
                <a:latin typeface="Times New Roman" pitchFamily="18" charset="0"/>
                <a:cs typeface="Times New Roman" pitchFamily="18" charset="0"/>
              </a:rPr>
              <a:t>.</a:t>
            </a:r>
          </a:p>
        </p:txBody>
      </p:sp>
      <p:sp>
        <p:nvSpPr>
          <p:cNvPr id="20483" name="Rectangle 3"/>
          <p:cNvSpPr>
            <a:spLocks noGrp="1" noChangeArrowheads="1"/>
          </p:cNvSpPr>
          <p:nvPr>
            <p:ph type="body" idx="1"/>
          </p:nvPr>
        </p:nvSpPr>
        <p:spPr>
          <a:xfrm>
            <a:off x="0" y="1493838"/>
            <a:ext cx="9144000" cy="5364162"/>
          </a:xfrm>
        </p:spPr>
        <p:txBody>
          <a:bodyPr/>
          <a:lstStyle/>
          <a:p>
            <a:pPr eaLnBrk="1" hangingPunct="1">
              <a:lnSpc>
                <a:spcPct val="90000"/>
              </a:lnSpc>
            </a:pPr>
            <a:r>
              <a:rPr lang="ru-RU" sz="2800" b="1" smtClean="0"/>
              <a:t>Праворуких с ведущим правым глазом и ухом условно можно считать </a:t>
            </a:r>
            <a:r>
              <a:rPr lang="ru-RU" sz="2800" b="1" i="1" u="sng" smtClean="0">
                <a:solidFill>
                  <a:srgbClr val="7030A0"/>
                </a:solidFill>
              </a:rPr>
              <a:t>левополушарниками. </a:t>
            </a:r>
          </a:p>
          <a:p>
            <a:pPr eaLnBrk="1" hangingPunct="1">
              <a:lnSpc>
                <a:spcPct val="90000"/>
              </a:lnSpc>
            </a:pPr>
            <a:r>
              <a:rPr lang="ru-RU" sz="2800" b="1" smtClean="0"/>
              <a:t>Праворукие с ведущим левым глазом и ухом — это, скорее, </a:t>
            </a:r>
            <a:r>
              <a:rPr lang="ru-RU" sz="2800" b="1" i="1" u="sng" smtClean="0">
                <a:solidFill>
                  <a:srgbClr val="7030A0"/>
                </a:solidFill>
              </a:rPr>
              <a:t>правополушарники.</a:t>
            </a:r>
            <a:r>
              <a:rPr lang="ru-RU" sz="2800" b="1" smtClean="0">
                <a:solidFill>
                  <a:srgbClr val="7030A0"/>
                </a:solidFill>
              </a:rPr>
              <a:t> </a:t>
            </a:r>
          </a:p>
          <a:p>
            <a:pPr eaLnBrk="1" hangingPunct="1">
              <a:lnSpc>
                <a:spcPct val="90000"/>
              </a:lnSpc>
            </a:pPr>
            <a:r>
              <a:rPr lang="ru-RU" sz="2800" b="1" smtClean="0"/>
              <a:t>Праворукие с несовпадающими ведущими глазом и ухом — </a:t>
            </a:r>
            <a:r>
              <a:rPr lang="ru-RU" sz="2800" b="1" i="1" u="sng" smtClean="0">
                <a:solidFill>
                  <a:srgbClr val="7030A0"/>
                </a:solidFill>
              </a:rPr>
              <a:t>смешанный тип </a:t>
            </a:r>
          </a:p>
          <a:p>
            <a:pPr eaLnBrk="1" hangingPunct="1">
              <a:lnSpc>
                <a:spcPct val="90000"/>
              </a:lnSpc>
            </a:pPr>
            <a:r>
              <a:rPr lang="ru-RU" sz="2800" b="1" i="1" u="sng" smtClean="0">
                <a:solidFill>
                  <a:srgbClr val="7030A0"/>
                </a:solidFill>
              </a:rPr>
              <a:t>Левши</a:t>
            </a:r>
            <a:r>
              <a:rPr lang="ru-RU" sz="2800" b="1" i="1" u="sng" smtClean="0"/>
              <a:t> </a:t>
            </a:r>
            <a:r>
              <a:rPr lang="ru-RU" sz="2800" b="1" smtClean="0"/>
              <a:t>заняли особое место. Это малочисленная группа обычно </a:t>
            </a:r>
            <a:r>
              <a:rPr lang="ru-RU" sz="2800" b="1" i="1" u="sng" smtClean="0">
                <a:solidFill>
                  <a:srgbClr val="7030A0"/>
                </a:solidFill>
              </a:rPr>
              <a:t>ярких правополушарников</a:t>
            </a:r>
            <a:r>
              <a:rPr lang="ru-RU" sz="2800" b="1" smtClean="0"/>
              <a:t> с особым характером функциональной асимметрии.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7467600" cy="1143000"/>
          </a:xfrm>
        </p:spPr>
        <p:txBody>
          <a:bodyPr>
            <a:noAutofit/>
          </a:bodyPr>
          <a:lstStyle/>
          <a:p>
            <a:pPr algn="ctr">
              <a:defRPr/>
            </a:pPr>
            <a:r>
              <a:rPr lang="ru-RU" sz="4000" b="1" dirty="0" smtClean="0">
                <a:solidFill>
                  <a:srgbClr val="C00000"/>
                </a:solidFill>
              </a:rPr>
              <a:t>ЛЕВШИ-ЯРКИЕ ПРАВОПОЛУШАРНИКИ</a:t>
            </a:r>
            <a:endParaRPr lang="ru-RU" sz="4000" b="1" dirty="0">
              <a:solidFill>
                <a:srgbClr val="C00000"/>
              </a:solidFill>
            </a:endParaRPr>
          </a:p>
        </p:txBody>
      </p:sp>
      <p:sp>
        <p:nvSpPr>
          <p:cNvPr id="21507" name="Содержимое 2"/>
          <p:cNvSpPr>
            <a:spLocks noGrp="1"/>
          </p:cNvSpPr>
          <p:nvPr>
            <p:ph sz="quarter" idx="1"/>
          </p:nvPr>
        </p:nvSpPr>
        <p:spPr>
          <a:xfrm>
            <a:off x="214313" y="1600200"/>
            <a:ext cx="8501062" cy="4873625"/>
          </a:xfrm>
        </p:spPr>
        <p:txBody>
          <a:bodyPr/>
          <a:lstStyle/>
          <a:p>
            <a:r>
              <a:rPr lang="ru-RU" sz="4000" b="1" smtClean="0"/>
              <a:t>ЛЕВАЯ РУКА</a:t>
            </a:r>
          </a:p>
          <a:p>
            <a:r>
              <a:rPr lang="ru-RU" sz="4000" b="1" smtClean="0"/>
              <a:t>ЛЕВЫЙ ГЛАЗ</a:t>
            </a:r>
          </a:p>
          <a:p>
            <a:r>
              <a:rPr lang="ru-RU" sz="4000" b="1" smtClean="0"/>
              <a:t>ЛЕВОЕ УХО</a:t>
            </a:r>
          </a:p>
          <a:p>
            <a:r>
              <a:rPr lang="ru-RU" sz="3200" b="1" smtClean="0"/>
              <a:t>Статистика: около 10% с 4летнего возраста</a:t>
            </a:r>
          </a:p>
          <a:p>
            <a:r>
              <a:rPr lang="ru-RU" sz="3200" b="1" smtClean="0"/>
              <a:t>Самые ранимые, очень одаренные дети, в то же время- самые сложные в обучении и воспитании дети!</a:t>
            </a:r>
          </a:p>
          <a:p>
            <a:endParaRPr lang="ru-RU" sz="40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95263" y="228600"/>
            <a:ext cx="8448675" cy="985838"/>
          </a:xfrm>
        </p:spPr>
        <p:txBody>
          <a:bodyPr>
            <a:noAutofit/>
          </a:bodyPr>
          <a:lstStyle/>
          <a:p>
            <a:pPr algn="ctr" eaLnBrk="1" fontAlgn="auto" hangingPunct="1">
              <a:spcAft>
                <a:spcPts val="0"/>
              </a:spcAft>
              <a:defRPr/>
            </a:pPr>
            <a:r>
              <a:rPr lang="ru-RU" sz="2800" b="1" dirty="0" smtClean="0">
                <a:solidFill>
                  <a:srgbClr val="002060"/>
                </a:solidFill>
              </a:rPr>
              <a:t>Диагностика различий, вызванная функциональной асимметрией мозга</a:t>
            </a:r>
            <a:endParaRPr lang="ru-RU" sz="2800" dirty="0" smtClean="0">
              <a:solidFill>
                <a:srgbClr val="002060"/>
              </a:solidFill>
            </a:endParaRPr>
          </a:p>
        </p:txBody>
      </p:sp>
      <p:sp>
        <p:nvSpPr>
          <p:cNvPr id="17411" name="Содержимое 2"/>
          <p:cNvSpPr>
            <a:spLocks noGrp="1"/>
          </p:cNvSpPr>
          <p:nvPr>
            <p:ph sz="quarter" idx="1"/>
          </p:nvPr>
        </p:nvSpPr>
        <p:spPr>
          <a:xfrm>
            <a:off x="0" y="1428750"/>
            <a:ext cx="8858250" cy="5429250"/>
          </a:xfrm>
        </p:spPr>
        <p:txBody>
          <a:bodyPr/>
          <a:lstStyle/>
          <a:p>
            <a:pPr algn="ctr" eaLnBrk="1" hangingPunct="1">
              <a:lnSpc>
                <a:spcPct val="80000"/>
              </a:lnSpc>
              <a:buFont typeface="Wingdings" pitchFamily="2" charset="2"/>
              <a:buNone/>
              <a:defRPr/>
            </a:pPr>
            <a:r>
              <a:rPr lang="ru-RU" b="1" i="1" u="sng" dirty="0" smtClean="0">
                <a:solidFill>
                  <a:srgbClr val="C00000"/>
                </a:solidFill>
                <a:latin typeface="Times New Roman" pitchFamily="18" charset="0"/>
              </a:rPr>
              <a:t>Тест И.П.  Павлова</a:t>
            </a:r>
          </a:p>
          <a:p>
            <a:pPr lvl="2" eaLnBrk="1" hangingPunct="1">
              <a:lnSpc>
                <a:spcPct val="80000"/>
              </a:lnSpc>
              <a:buFont typeface="Wingdings" pitchFamily="2" charset="2"/>
              <a:buNone/>
              <a:defRPr/>
            </a:pPr>
            <a:r>
              <a:rPr lang="ru-RU" sz="2800" b="1" dirty="0" smtClean="0">
                <a:latin typeface="Times New Roman" pitchFamily="18" charset="0"/>
              </a:rPr>
              <a:t>9 карточек со словами: </a:t>
            </a:r>
            <a:endParaRPr lang="en-US" sz="2800" b="1" dirty="0" smtClean="0">
              <a:latin typeface="Times New Roman" pitchFamily="18" charset="0"/>
            </a:endParaRPr>
          </a:p>
          <a:p>
            <a:pPr lvl="2" algn="ctr" eaLnBrk="1" hangingPunct="1">
              <a:lnSpc>
                <a:spcPct val="80000"/>
              </a:lnSpc>
              <a:buFont typeface="Wingdings" pitchFamily="2" charset="2"/>
              <a:buNone/>
              <a:defRPr/>
            </a:pPr>
            <a:r>
              <a:rPr lang="en-US" sz="2800" b="1" dirty="0" smtClean="0">
                <a:latin typeface="Times New Roman" pitchFamily="18" charset="0"/>
              </a:rPr>
              <a:t> </a:t>
            </a:r>
            <a:r>
              <a:rPr lang="ru-RU" sz="4400" b="1" dirty="0" smtClean="0">
                <a:latin typeface="Times New Roman" pitchFamily="18" charset="0"/>
              </a:rPr>
              <a:t>«карась», « бегать», «чешуя», «летать», «овца». «орел», «плавать», «перья», «шерсть»  </a:t>
            </a:r>
          </a:p>
          <a:p>
            <a:pPr lvl="2" algn="ctr" eaLnBrk="1" hangingPunct="1">
              <a:lnSpc>
                <a:spcPct val="80000"/>
              </a:lnSpc>
              <a:buFont typeface="Wingdings" pitchFamily="2" charset="2"/>
              <a:buNone/>
              <a:defRPr/>
            </a:pPr>
            <a:r>
              <a:rPr lang="ru-RU" sz="2800" b="1" i="1" u="sng" dirty="0" smtClean="0">
                <a:solidFill>
                  <a:srgbClr val="002060"/>
                </a:solidFill>
                <a:latin typeface="Times New Roman" pitchFamily="18" charset="0"/>
              </a:rPr>
              <a:t>Инструкция: </a:t>
            </a:r>
            <a:endParaRPr lang="en-US" sz="2800" b="1" i="1" u="sng" dirty="0" smtClean="0">
              <a:solidFill>
                <a:srgbClr val="002060"/>
              </a:solidFill>
              <a:latin typeface="Times New Roman" pitchFamily="18" charset="0"/>
            </a:endParaRPr>
          </a:p>
          <a:p>
            <a:pPr lvl="2" eaLnBrk="1" hangingPunct="1">
              <a:lnSpc>
                <a:spcPct val="80000"/>
              </a:lnSpc>
              <a:buFont typeface="Wingdings" pitchFamily="2" charset="2"/>
              <a:buNone/>
              <a:defRPr/>
            </a:pPr>
            <a:r>
              <a:rPr lang="ru-RU" sz="3600" b="1" i="1" dirty="0" smtClean="0">
                <a:solidFill>
                  <a:srgbClr val="FF0000"/>
                </a:solidFill>
                <a:effectLst>
                  <a:outerShdw blurRad="38100" dist="38100" dir="2700000" algn="tl">
                    <a:srgbClr val="000000">
                      <a:alpha val="43137"/>
                    </a:srgbClr>
                  </a:outerShdw>
                </a:effectLst>
                <a:latin typeface="Times New Roman" pitchFamily="18" charset="0"/>
              </a:rPr>
              <a:t>«</a:t>
            </a:r>
            <a:r>
              <a:rPr lang="ru-RU" sz="4400" b="1" i="1" dirty="0" smtClean="0">
                <a:solidFill>
                  <a:srgbClr val="FF0000"/>
                </a:solidFill>
                <a:latin typeface="Times New Roman" pitchFamily="18" charset="0"/>
              </a:rPr>
              <a:t>Разложи карточки по 3 на 3 группы так, чтобы между ними было что – то общее»</a:t>
            </a:r>
            <a:r>
              <a:rPr lang="ru-RU" sz="4400" b="1" i="1" dirty="0" smtClean="0">
                <a:latin typeface="Times New Roman" pitchFamily="18" charset="0"/>
              </a:rPr>
              <a:t>.</a:t>
            </a:r>
          </a:p>
          <a:p>
            <a:pPr eaLnBrk="1" hangingPunct="1">
              <a:buFont typeface="Wingdings" pitchFamily="2" charset="2"/>
              <a:buNone/>
              <a:defRPr/>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357188" y="285750"/>
            <a:ext cx="8215312" cy="1077913"/>
          </a:xfrm>
          <a:prstGeom prst="rect">
            <a:avLst/>
          </a:prstGeom>
          <a:noFill/>
          <a:ln w="9525">
            <a:noFill/>
            <a:miter lim="800000"/>
            <a:headEnd/>
            <a:tailEnd/>
          </a:ln>
        </p:spPr>
        <p:txBody>
          <a:bodyPr>
            <a:spAutoFit/>
          </a:bodyPr>
          <a:lstStyle/>
          <a:p>
            <a:pPr algn="ctr"/>
            <a:r>
              <a:rPr lang="ru-RU" sz="3200" b="1" i="1" u="sng"/>
              <a:t>Оценка результатов: </a:t>
            </a:r>
            <a:br>
              <a:rPr lang="ru-RU" sz="3200" b="1" i="1" u="sng"/>
            </a:br>
            <a:endParaRPr lang="ru-RU" sz="3200"/>
          </a:p>
        </p:txBody>
      </p:sp>
      <p:sp>
        <p:nvSpPr>
          <p:cNvPr id="23555" name="Прямоугольник 2"/>
          <p:cNvSpPr>
            <a:spLocks noChangeArrowheads="1"/>
          </p:cNvSpPr>
          <p:nvPr/>
        </p:nvSpPr>
        <p:spPr bwMode="auto">
          <a:xfrm>
            <a:off x="571500" y="785813"/>
            <a:ext cx="8072438" cy="5694362"/>
          </a:xfrm>
          <a:prstGeom prst="rect">
            <a:avLst/>
          </a:prstGeom>
          <a:noFill/>
          <a:ln w="9525">
            <a:noFill/>
            <a:miter lim="800000"/>
            <a:headEnd/>
            <a:tailEnd/>
          </a:ln>
        </p:spPr>
        <p:txBody>
          <a:bodyPr>
            <a:spAutoFit/>
          </a:bodyPr>
          <a:lstStyle/>
          <a:p>
            <a:pPr lvl="2">
              <a:buFont typeface="Wingdings" pitchFamily="2" charset="2"/>
              <a:buNone/>
            </a:pPr>
            <a:r>
              <a:rPr lang="en-US" sz="2800" b="1" i="1" u="sng">
                <a:solidFill>
                  <a:srgbClr val="002060"/>
                </a:solidFill>
                <a:latin typeface="Times New Roman" pitchFamily="18" charset="0"/>
              </a:rPr>
              <a:t>1</a:t>
            </a:r>
            <a:r>
              <a:rPr lang="ru-RU" sz="2800" b="1" i="1" u="sng">
                <a:solidFill>
                  <a:srgbClr val="002060"/>
                </a:solidFill>
                <a:latin typeface="Times New Roman" pitchFamily="18" charset="0"/>
              </a:rPr>
              <a:t> вариант: </a:t>
            </a:r>
            <a:r>
              <a:rPr lang="ru-RU" sz="2400" b="1" i="1">
                <a:latin typeface="Times New Roman" pitchFamily="18" charset="0"/>
              </a:rPr>
              <a:t>Выделение общих, существенных признаков:     «карась», « орел», «овца», </a:t>
            </a:r>
          </a:p>
          <a:p>
            <a:pPr lvl="2">
              <a:buFont typeface="Wingdings" pitchFamily="2" charset="2"/>
              <a:buNone/>
            </a:pPr>
            <a:r>
              <a:rPr lang="ru-RU" sz="2400" b="1" i="1">
                <a:latin typeface="Times New Roman" pitchFamily="18" charset="0"/>
              </a:rPr>
              <a:t>                          «бегать», « плавать», «летать»</a:t>
            </a:r>
          </a:p>
          <a:p>
            <a:pPr lvl="2">
              <a:buFont typeface="Wingdings" pitchFamily="2" charset="2"/>
              <a:buNone/>
            </a:pPr>
            <a:r>
              <a:rPr lang="ru-RU" sz="2400" b="1" i="1">
                <a:latin typeface="Times New Roman" pitchFamily="18" charset="0"/>
              </a:rPr>
              <a:t>                          «шерсть», « перья», «чешуя».</a:t>
            </a:r>
            <a:endParaRPr lang="en-US" sz="2400" b="1" i="1">
              <a:latin typeface="Times New Roman" pitchFamily="18" charset="0"/>
            </a:endParaRPr>
          </a:p>
          <a:p>
            <a:pPr lvl="2">
              <a:buFont typeface="Wingdings" pitchFamily="2" charset="2"/>
              <a:buNone/>
            </a:pPr>
            <a:r>
              <a:rPr lang="ru-RU" sz="2400" b="1" i="1">
                <a:solidFill>
                  <a:srgbClr val="FF3300"/>
                </a:solidFill>
                <a:latin typeface="Times New Roman" pitchFamily="18" charset="0"/>
              </a:rPr>
              <a:t>Мыслительный тип, анализ</a:t>
            </a:r>
            <a:r>
              <a:rPr lang="ru-RU" sz="2400" b="1" u="sng">
                <a:solidFill>
                  <a:srgbClr val="C00000"/>
                </a:solidFill>
                <a:latin typeface="Times New Roman" pitchFamily="18" charset="0"/>
              </a:rPr>
              <a:t>, доминирование левого полушария.                   </a:t>
            </a:r>
            <a:r>
              <a:rPr lang="ru-RU" sz="2400" b="1" i="1">
                <a:latin typeface="Times New Roman" pitchFamily="18" charset="0"/>
              </a:rPr>
              <a:t>       </a:t>
            </a:r>
            <a:endParaRPr lang="en-US" sz="2400" b="1" i="1">
              <a:latin typeface="Times New Roman" pitchFamily="18" charset="0"/>
            </a:endParaRPr>
          </a:p>
          <a:p>
            <a:pPr>
              <a:buFont typeface="Wingdings" pitchFamily="2" charset="2"/>
              <a:buNone/>
            </a:pPr>
            <a:r>
              <a:rPr lang="en-US" sz="2400" b="1" i="1">
                <a:solidFill>
                  <a:srgbClr val="009900"/>
                </a:solidFill>
                <a:latin typeface="Times New Roman" pitchFamily="18" charset="0"/>
              </a:rPr>
              <a:t>          </a:t>
            </a:r>
            <a:r>
              <a:rPr lang="ru-RU" sz="2400" b="1" i="1" u="sng">
                <a:solidFill>
                  <a:srgbClr val="002060"/>
                </a:solidFill>
                <a:latin typeface="Times New Roman" pitchFamily="18" charset="0"/>
              </a:rPr>
              <a:t>2 вариант:   </a:t>
            </a:r>
            <a:r>
              <a:rPr lang="ru-RU" sz="2400" b="1" i="1">
                <a:latin typeface="Times New Roman" pitchFamily="18" charset="0"/>
              </a:rPr>
              <a:t>Предметы и явления обобщены по их </a:t>
            </a:r>
            <a:r>
              <a:rPr lang="en-US" sz="2400" b="1" i="1">
                <a:latin typeface="Times New Roman" pitchFamily="18" charset="0"/>
              </a:rPr>
              <a:t>  </a:t>
            </a:r>
            <a:r>
              <a:rPr lang="ru-RU" sz="2400" b="1" i="1">
                <a:latin typeface="Times New Roman" pitchFamily="18" charset="0"/>
              </a:rPr>
              <a:t>функциональным признакам:</a:t>
            </a:r>
          </a:p>
          <a:p>
            <a:pPr lvl="2">
              <a:buFont typeface="Wingdings" pitchFamily="2" charset="2"/>
              <a:buNone/>
            </a:pPr>
            <a:r>
              <a:rPr lang="ru-RU" sz="2400" b="1" i="1">
                <a:latin typeface="Times New Roman" pitchFamily="18" charset="0"/>
              </a:rPr>
              <a:t>                            «карась», « плавать», « чешуя»»</a:t>
            </a:r>
          </a:p>
          <a:p>
            <a:pPr lvl="2">
              <a:buFont typeface="Wingdings" pitchFamily="2" charset="2"/>
              <a:buNone/>
            </a:pPr>
            <a:r>
              <a:rPr lang="ru-RU" sz="2400" b="1" i="1">
                <a:latin typeface="Times New Roman" pitchFamily="18" charset="0"/>
              </a:rPr>
              <a:t>                            «орел», «летать», « крылья»</a:t>
            </a:r>
          </a:p>
          <a:p>
            <a:pPr lvl="2">
              <a:buFont typeface="Wingdings" pitchFamily="2" charset="2"/>
              <a:buNone/>
            </a:pPr>
            <a:r>
              <a:rPr lang="ru-RU" sz="2400" b="1" i="1">
                <a:latin typeface="Times New Roman" pitchFamily="18" charset="0"/>
              </a:rPr>
              <a:t>                            «овца», « бегать», « шерсть».</a:t>
            </a:r>
          </a:p>
          <a:p>
            <a:pPr lvl="2">
              <a:buFont typeface="Wingdings" pitchFamily="2" charset="2"/>
              <a:buNone/>
            </a:pPr>
            <a:r>
              <a:rPr lang="ru-RU" sz="2400" b="1" i="1">
                <a:solidFill>
                  <a:srgbClr val="FF3300"/>
                </a:solidFill>
                <a:latin typeface="Times New Roman" pitchFamily="18" charset="0"/>
              </a:rPr>
              <a:t>Художественный тип, синтез, </a:t>
            </a:r>
            <a:r>
              <a:rPr lang="ru-RU" sz="2400" b="1" u="sng">
                <a:solidFill>
                  <a:srgbClr val="C00000"/>
                </a:solidFill>
                <a:latin typeface="Times New Roman" pitchFamily="18" charset="0"/>
              </a:rPr>
              <a:t>доминирование правогополушария. </a:t>
            </a:r>
            <a:endParaRPr lang="en-US" sz="2400" b="1" u="sng">
              <a:solidFill>
                <a:srgbClr val="C00000"/>
              </a:solidFill>
              <a:latin typeface="Times New Roman" pitchFamily="18" charset="0"/>
            </a:endParaRPr>
          </a:p>
          <a:p>
            <a:pPr lvl="2">
              <a:buFont typeface="Wingdings" pitchFamily="2" charset="2"/>
              <a:buNone/>
            </a:pPr>
            <a:r>
              <a:rPr lang="ru-RU" sz="2400" b="1" i="1" u="sng">
                <a:solidFill>
                  <a:srgbClr val="002060"/>
                </a:solidFill>
                <a:latin typeface="Times New Roman" pitchFamily="18" charset="0"/>
              </a:rPr>
              <a:t>3 вариант : </a:t>
            </a:r>
            <a:r>
              <a:rPr lang="ru-RU" sz="2400" b="1" i="1">
                <a:latin typeface="Times New Roman" pitchFamily="18" charset="0"/>
              </a:rPr>
              <a:t>Одновременное выполнение  1 и 2 вариантов теста</a:t>
            </a:r>
            <a:r>
              <a:rPr lang="en-US" sz="2400" b="1" i="1">
                <a:latin typeface="Times New Roman" pitchFamily="18" charset="0"/>
              </a:rPr>
              <a:t> </a:t>
            </a:r>
            <a:r>
              <a:rPr lang="ru-RU" sz="2400" b="1" u="sng">
                <a:solidFill>
                  <a:srgbClr val="C00000"/>
                </a:solidFill>
                <a:latin typeface="Times New Roman" pitchFamily="18" charset="0"/>
              </a:rPr>
              <a:t>смешанный тип</a:t>
            </a:r>
            <a:r>
              <a:rPr lang="ru-RU" sz="2400" b="1" i="1">
                <a:latin typeface="Times New Roman" pitchFamily="18" charset="0"/>
              </a:rPr>
              <a:t>.</a:t>
            </a:r>
            <a:endParaRPr lang="ru-RU"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00063" y="214313"/>
            <a:ext cx="8229600" cy="857250"/>
          </a:xfrm>
        </p:spPr>
        <p:txBody>
          <a:bodyPr>
            <a:noAutofit/>
          </a:bodyPr>
          <a:lstStyle/>
          <a:p>
            <a:pPr algn="ctr" eaLnBrk="1" fontAlgn="auto" hangingPunct="1">
              <a:spcAft>
                <a:spcPts val="0"/>
              </a:spcAft>
              <a:defRPr/>
            </a:pPr>
            <a:r>
              <a:rPr lang="ru-RU" sz="5400" b="1" dirty="0" smtClean="0">
                <a:solidFill>
                  <a:srgbClr val="C00000"/>
                </a:solidFill>
              </a:rPr>
              <a:t>Правополушарные  </a:t>
            </a:r>
          </a:p>
        </p:txBody>
      </p:sp>
      <p:sp>
        <p:nvSpPr>
          <p:cNvPr id="7171" name="Rectangle 5"/>
          <p:cNvSpPr>
            <a:spLocks noGrp="1" noChangeArrowheads="1"/>
          </p:cNvSpPr>
          <p:nvPr>
            <p:ph sz="quarter" idx="1"/>
          </p:nvPr>
        </p:nvSpPr>
        <p:spPr>
          <a:xfrm>
            <a:off x="285750" y="1125538"/>
            <a:ext cx="4221163" cy="5303837"/>
          </a:xfrm>
        </p:spPr>
        <p:txBody>
          <a:bodyPr>
            <a:normAutofit fontScale="70000" lnSpcReduction="20000"/>
          </a:bodyPr>
          <a:lstStyle/>
          <a:p>
            <a:pPr marL="274320" indent="-274320" algn="ctr" eaLnBrk="1" fontAlgn="auto" hangingPunct="1">
              <a:lnSpc>
                <a:spcPct val="80000"/>
              </a:lnSpc>
              <a:spcAft>
                <a:spcPts val="0"/>
              </a:spcAft>
              <a:buFont typeface="Wingdings"/>
              <a:buChar char=""/>
              <a:defRPr/>
            </a:pPr>
            <a:endParaRPr lang="en-US" sz="2000" b="1" i="1" dirty="0" smtClean="0"/>
          </a:p>
          <a:p>
            <a:pPr marL="274320" indent="-274320" algn="ctr" eaLnBrk="1" fontAlgn="auto" hangingPunct="1">
              <a:lnSpc>
                <a:spcPct val="80000"/>
              </a:lnSpc>
              <a:spcAft>
                <a:spcPts val="0"/>
              </a:spcAft>
              <a:buFont typeface="Wingdings" pitchFamily="2" charset="2"/>
              <a:buNone/>
              <a:defRPr/>
            </a:pPr>
            <a:r>
              <a:rPr lang="ru-RU" sz="4000" b="1" i="1" u="sng" dirty="0" smtClean="0"/>
              <a:t>Характеристики</a:t>
            </a:r>
          </a:p>
          <a:p>
            <a:pPr marL="274320" indent="-274320" algn="ctr" eaLnBrk="1" fontAlgn="auto" hangingPunct="1">
              <a:lnSpc>
                <a:spcPct val="80000"/>
              </a:lnSpc>
              <a:spcAft>
                <a:spcPts val="0"/>
              </a:spcAft>
              <a:buFont typeface="Wingdings"/>
              <a:buChar char=""/>
              <a:defRPr/>
            </a:pPr>
            <a:endParaRPr lang="ru-RU" sz="2000" b="1" i="1" dirty="0" smtClean="0"/>
          </a:p>
          <a:p>
            <a:pPr marL="274320" indent="-274320" eaLnBrk="1" fontAlgn="auto" hangingPunct="1">
              <a:lnSpc>
                <a:spcPct val="80000"/>
              </a:lnSpc>
              <a:spcAft>
                <a:spcPts val="0"/>
              </a:spcAft>
              <a:buFont typeface="Wingdings"/>
              <a:buChar char=""/>
              <a:defRPr/>
            </a:pPr>
            <a:r>
              <a:rPr lang="ru-RU" sz="2900" b="1" dirty="0" smtClean="0"/>
              <a:t>Восприятие  целостное (от общего к частному)</a:t>
            </a:r>
          </a:p>
          <a:p>
            <a:pPr marL="274320" indent="-274320" eaLnBrk="1" fontAlgn="auto" hangingPunct="1">
              <a:lnSpc>
                <a:spcPct val="80000"/>
              </a:lnSpc>
              <a:spcAft>
                <a:spcPts val="0"/>
              </a:spcAft>
              <a:buFont typeface="Wingdings"/>
              <a:buChar char=""/>
              <a:defRPr/>
            </a:pPr>
            <a:r>
              <a:rPr lang="ru-RU" sz="2900" b="1" dirty="0" smtClean="0"/>
              <a:t>Переработка информации мгновенная</a:t>
            </a:r>
          </a:p>
          <a:p>
            <a:pPr marL="274320" indent="-274320" eaLnBrk="1" fontAlgn="auto" hangingPunct="1">
              <a:lnSpc>
                <a:spcPct val="80000"/>
              </a:lnSpc>
              <a:spcAft>
                <a:spcPts val="0"/>
              </a:spcAft>
              <a:buFont typeface="Wingdings"/>
              <a:buChar char=""/>
              <a:defRPr/>
            </a:pPr>
            <a:r>
              <a:rPr lang="ru-RU" sz="2900" b="1" dirty="0" smtClean="0"/>
              <a:t>Интеллект невербальный Деятельность практическая</a:t>
            </a:r>
          </a:p>
          <a:p>
            <a:pPr marL="274320" indent="-274320" eaLnBrk="1" fontAlgn="auto" hangingPunct="1">
              <a:lnSpc>
                <a:spcPct val="80000"/>
              </a:lnSpc>
              <a:spcAft>
                <a:spcPts val="0"/>
              </a:spcAft>
              <a:buFont typeface="Wingdings"/>
              <a:buChar char=""/>
              <a:defRPr/>
            </a:pPr>
            <a:r>
              <a:rPr lang="ru-RU" sz="2900" b="1" dirty="0" smtClean="0"/>
              <a:t>Память непроизвольная, наглядно-образная</a:t>
            </a:r>
          </a:p>
          <a:p>
            <a:pPr marL="274320" indent="-274320" eaLnBrk="1" fontAlgn="auto" hangingPunct="1">
              <a:lnSpc>
                <a:spcPct val="80000"/>
              </a:lnSpc>
              <a:spcAft>
                <a:spcPts val="0"/>
              </a:spcAft>
              <a:buFont typeface="Wingdings"/>
              <a:buChar char=""/>
              <a:defRPr/>
            </a:pPr>
            <a:r>
              <a:rPr lang="ru-RU" sz="2900" b="1" dirty="0" smtClean="0"/>
              <a:t>Мышление  наглядно-образное, оперирование образами, спонтанное, </a:t>
            </a:r>
          </a:p>
          <a:p>
            <a:pPr marL="274320" indent="-274320" eaLnBrk="1" fontAlgn="auto" hangingPunct="1">
              <a:lnSpc>
                <a:spcPct val="80000"/>
              </a:lnSpc>
              <a:spcAft>
                <a:spcPts val="0"/>
              </a:spcAft>
              <a:buFont typeface="Wingdings" pitchFamily="2" charset="2"/>
              <a:buNone/>
              <a:defRPr/>
            </a:pPr>
            <a:r>
              <a:rPr lang="ru-RU" sz="2900" b="1" dirty="0" smtClean="0"/>
              <a:t>    эмоциональное, интуитивное. трехмерное в пространстве </a:t>
            </a:r>
          </a:p>
        </p:txBody>
      </p:sp>
      <p:sp>
        <p:nvSpPr>
          <p:cNvPr id="7172" name="Rectangle 6"/>
          <p:cNvSpPr>
            <a:spLocks noGrp="1" noChangeArrowheads="1"/>
          </p:cNvSpPr>
          <p:nvPr>
            <p:ph sz="quarter" idx="2"/>
          </p:nvPr>
        </p:nvSpPr>
        <p:spPr>
          <a:xfrm>
            <a:off x="4429125" y="1341438"/>
            <a:ext cx="4429125" cy="5159375"/>
          </a:xfrm>
        </p:spPr>
        <p:txBody>
          <a:bodyPr>
            <a:normAutofit fontScale="70000" lnSpcReduction="20000"/>
          </a:bodyPr>
          <a:lstStyle/>
          <a:p>
            <a:pPr marL="274320" indent="-274320" algn="ctr" eaLnBrk="1" fontAlgn="auto" hangingPunct="1">
              <a:lnSpc>
                <a:spcPct val="80000"/>
              </a:lnSpc>
              <a:spcAft>
                <a:spcPts val="0"/>
              </a:spcAft>
              <a:buFont typeface="Wingdings" pitchFamily="2" charset="2"/>
              <a:buNone/>
              <a:defRPr/>
            </a:pPr>
            <a:r>
              <a:rPr lang="ru-RU" sz="3600" b="1" i="1" u="sng" dirty="0" smtClean="0"/>
              <a:t>Сильные стороны</a:t>
            </a:r>
          </a:p>
          <a:p>
            <a:pPr marL="274320" indent="-274320" eaLnBrk="1" fontAlgn="auto" hangingPunct="1">
              <a:lnSpc>
                <a:spcPct val="80000"/>
              </a:lnSpc>
              <a:spcAft>
                <a:spcPts val="0"/>
              </a:spcAft>
              <a:buFont typeface="Wingdings"/>
              <a:buChar char=""/>
              <a:defRPr/>
            </a:pPr>
            <a:r>
              <a:rPr lang="ru-RU" sz="2900" b="1" dirty="0" smtClean="0"/>
              <a:t>Синтез текстов и слов из предложений, частей, </a:t>
            </a:r>
          </a:p>
          <a:p>
            <a:pPr marL="274320" indent="-274320" eaLnBrk="1" fontAlgn="auto" hangingPunct="1">
              <a:lnSpc>
                <a:spcPct val="80000"/>
              </a:lnSpc>
              <a:spcAft>
                <a:spcPts val="0"/>
              </a:spcAft>
              <a:buFont typeface="Wingdings"/>
              <a:buChar char=""/>
              <a:defRPr/>
            </a:pPr>
            <a:r>
              <a:rPr lang="ru-RU" sz="2900" b="1" dirty="0" smtClean="0"/>
              <a:t>лучше пишут сочинения, чтение-пересказ,</a:t>
            </a:r>
          </a:p>
          <a:p>
            <a:pPr marL="274320" indent="-274320" eaLnBrk="1" fontAlgn="auto" hangingPunct="1">
              <a:lnSpc>
                <a:spcPct val="80000"/>
              </a:lnSpc>
              <a:spcAft>
                <a:spcPts val="0"/>
              </a:spcAft>
              <a:buFont typeface="Wingdings"/>
              <a:buChar char=""/>
              <a:defRPr/>
            </a:pPr>
            <a:r>
              <a:rPr lang="ru-RU" sz="2900" b="1" dirty="0" smtClean="0"/>
              <a:t> чтение по ролям, нахождение отрывков в тексте, взаимосвязей. </a:t>
            </a:r>
          </a:p>
          <a:p>
            <a:pPr marL="274320" indent="-274320" eaLnBrk="1" fontAlgn="auto" hangingPunct="1">
              <a:lnSpc>
                <a:spcPct val="80000"/>
              </a:lnSpc>
              <a:spcAft>
                <a:spcPts val="0"/>
              </a:spcAft>
              <a:buFont typeface="Wingdings"/>
              <a:buChar char=""/>
              <a:defRPr/>
            </a:pPr>
            <a:r>
              <a:rPr lang="ru-RU" sz="2900" b="1" dirty="0" smtClean="0"/>
              <a:t>Хорошо выполняют задания на время, работают на результат, задания на правописание</a:t>
            </a:r>
          </a:p>
          <a:p>
            <a:pPr marL="274320" indent="-274320" eaLnBrk="1" fontAlgn="auto" hangingPunct="1">
              <a:lnSpc>
                <a:spcPct val="80000"/>
              </a:lnSpc>
              <a:spcAft>
                <a:spcPts val="0"/>
              </a:spcAft>
              <a:buFont typeface="Wingdings"/>
              <a:buChar char=""/>
              <a:defRPr/>
            </a:pPr>
            <a:r>
              <a:rPr lang="ru-RU" sz="2900" b="1" dirty="0" smtClean="0"/>
              <a:t>Чувства и интуиция</a:t>
            </a:r>
          </a:p>
          <a:p>
            <a:pPr marL="274320" indent="-274320" eaLnBrk="1" fontAlgn="auto" hangingPunct="1">
              <a:lnSpc>
                <a:spcPct val="80000"/>
              </a:lnSpc>
              <a:spcAft>
                <a:spcPts val="0"/>
              </a:spcAft>
              <a:buFont typeface="Wingdings"/>
              <a:buChar char=""/>
              <a:defRPr/>
            </a:pPr>
            <a:r>
              <a:rPr lang="ru-RU" sz="2900" b="1" dirty="0" smtClean="0"/>
              <a:t>Мозговые штурмы, инсценировки, интервью,</a:t>
            </a:r>
          </a:p>
          <a:p>
            <a:pPr marL="274320" indent="-274320" eaLnBrk="1" fontAlgn="auto" hangingPunct="1">
              <a:lnSpc>
                <a:spcPct val="80000"/>
              </a:lnSpc>
              <a:spcAft>
                <a:spcPts val="0"/>
              </a:spcAft>
              <a:buFont typeface="Wingdings"/>
              <a:buChar char=""/>
              <a:defRPr/>
            </a:pPr>
            <a:r>
              <a:rPr lang="ru-RU" sz="2900" b="1" dirty="0" smtClean="0"/>
              <a:t> работа в группах</a:t>
            </a:r>
          </a:p>
          <a:p>
            <a:pPr marL="274320" indent="-274320" eaLnBrk="1" fontAlgn="auto" hangingPunct="1">
              <a:lnSpc>
                <a:spcPct val="80000"/>
              </a:lnSpc>
              <a:spcAft>
                <a:spcPts val="0"/>
              </a:spcAft>
              <a:buFont typeface="Wingdings"/>
              <a:buChar char=""/>
              <a:defRPr/>
            </a:pPr>
            <a:r>
              <a:rPr lang="ru-RU" sz="2900" b="1" dirty="0" smtClean="0"/>
              <a:t>Использование речевых и музыкальных ритмов, схем, таблиц, карточек, фильмов.</a:t>
            </a:r>
          </a:p>
          <a:p>
            <a:pPr marL="274320" indent="-274320" eaLnBrk="1" fontAlgn="auto" hangingPunct="1">
              <a:lnSpc>
                <a:spcPct val="80000"/>
              </a:lnSpc>
              <a:spcAft>
                <a:spcPts val="0"/>
              </a:spcAft>
              <a:buFont typeface="Wingdings"/>
              <a:buChar char=""/>
              <a:defRPr/>
            </a:pPr>
            <a:r>
              <a:rPr lang="ru-RU" sz="2900" b="1" dirty="0" smtClean="0"/>
              <a:t>Геометрия, синтез,</a:t>
            </a:r>
          </a:p>
          <a:p>
            <a:pPr marL="274320" indent="-274320" eaLnBrk="1" fontAlgn="auto" hangingPunct="1">
              <a:lnSpc>
                <a:spcPct val="80000"/>
              </a:lnSpc>
              <a:spcAft>
                <a:spcPts val="0"/>
              </a:spcAft>
              <a:buFont typeface="Wingdings"/>
              <a:buChar char=""/>
              <a:defRPr/>
            </a:pPr>
            <a:r>
              <a:rPr lang="ru-RU" sz="2900" b="1" dirty="0" smtClean="0"/>
              <a:t> предсказание результатов</a:t>
            </a:r>
            <a:r>
              <a:rPr lang="ru-RU" sz="1800" b="1" dirty="0" smtClean="0"/>
              <a:t>. </a:t>
            </a: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28625" y="0"/>
            <a:ext cx="8229600" cy="1214438"/>
          </a:xfrm>
        </p:spPr>
        <p:txBody>
          <a:bodyPr>
            <a:normAutofit fontScale="90000"/>
          </a:bodyPr>
          <a:lstStyle/>
          <a:p>
            <a:pPr algn="ctr" eaLnBrk="1" fontAlgn="auto" hangingPunct="1">
              <a:spcAft>
                <a:spcPts val="0"/>
              </a:spcAft>
              <a:defRPr/>
            </a:pPr>
            <a:r>
              <a:rPr lang="ru-RU" sz="5400" b="1" dirty="0" err="1" smtClean="0">
                <a:solidFill>
                  <a:srgbClr val="C00000"/>
                </a:solidFill>
              </a:rPr>
              <a:t>Левополушарные</a:t>
            </a:r>
            <a:r>
              <a:rPr lang="ru-RU" sz="5400" b="1" dirty="0" smtClean="0">
                <a:solidFill>
                  <a:srgbClr val="C00000"/>
                </a:solidFill>
              </a:rPr>
              <a:t/>
            </a:r>
            <a:br>
              <a:rPr lang="ru-RU" sz="5400" b="1" dirty="0" smtClean="0">
                <a:solidFill>
                  <a:srgbClr val="C00000"/>
                </a:solidFill>
              </a:rPr>
            </a:br>
            <a:r>
              <a:rPr lang="ru-RU" dirty="0" smtClean="0"/>
              <a:t> </a:t>
            </a:r>
          </a:p>
        </p:txBody>
      </p:sp>
      <p:sp>
        <p:nvSpPr>
          <p:cNvPr id="8195" name="Rectangle 5"/>
          <p:cNvSpPr>
            <a:spLocks noGrp="1" noChangeArrowheads="1"/>
          </p:cNvSpPr>
          <p:nvPr>
            <p:ph sz="quarter" idx="1"/>
          </p:nvPr>
        </p:nvSpPr>
        <p:spPr>
          <a:xfrm>
            <a:off x="285750" y="857250"/>
            <a:ext cx="4357688" cy="5572125"/>
          </a:xfrm>
        </p:spPr>
        <p:txBody>
          <a:bodyPr>
            <a:normAutofit fontScale="40000" lnSpcReduction="20000"/>
          </a:bodyPr>
          <a:lstStyle/>
          <a:p>
            <a:pPr marL="274320" indent="-274320" algn="ctr" eaLnBrk="1" fontAlgn="auto" hangingPunct="1">
              <a:lnSpc>
                <a:spcPct val="80000"/>
              </a:lnSpc>
              <a:spcAft>
                <a:spcPts val="0"/>
              </a:spcAft>
              <a:buFont typeface="Wingdings"/>
              <a:buNone/>
              <a:defRPr/>
            </a:pPr>
            <a:r>
              <a:rPr lang="ru-RU" sz="8000" b="1" i="1" u="sng" dirty="0" smtClean="0"/>
              <a:t>Характеристики</a:t>
            </a:r>
          </a:p>
          <a:p>
            <a:pPr marL="274320" indent="-274320" eaLnBrk="1" fontAlgn="auto" hangingPunct="1">
              <a:lnSpc>
                <a:spcPct val="80000"/>
              </a:lnSpc>
              <a:spcAft>
                <a:spcPts val="0"/>
              </a:spcAft>
              <a:buFont typeface="Wingdings"/>
              <a:buChar char=""/>
              <a:defRPr/>
            </a:pPr>
            <a:endParaRPr lang="ru-RU" sz="2200" dirty="0" smtClean="0"/>
          </a:p>
          <a:p>
            <a:pPr marL="274320" indent="-274320" eaLnBrk="1" fontAlgn="auto" hangingPunct="1">
              <a:lnSpc>
                <a:spcPct val="80000"/>
              </a:lnSpc>
              <a:spcAft>
                <a:spcPts val="0"/>
              </a:spcAft>
              <a:buFont typeface="Wingdings"/>
              <a:buChar char=""/>
              <a:defRPr/>
            </a:pPr>
            <a:r>
              <a:rPr lang="ru-RU" sz="5000" b="1" dirty="0" smtClean="0"/>
              <a:t>Восприятие материала дискретное (по частям), смысловая сторона речи</a:t>
            </a:r>
          </a:p>
          <a:p>
            <a:pPr marL="274320" indent="-274320" eaLnBrk="1" fontAlgn="auto" hangingPunct="1">
              <a:lnSpc>
                <a:spcPct val="80000"/>
              </a:lnSpc>
              <a:spcAft>
                <a:spcPts val="0"/>
              </a:spcAft>
              <a:buFont typeface="Wingdings"/>
              <a:buChar char=""/>
              <a:defRPr/>
            </a:pPr>
            <a:r>
              <a:rPr lang="ru-RU" sz="5000" b="1" dirty="0" smtClean="0"/>
              <a:t>.Переработка информации медленная, последовательная.</a:t>
            </a:r>
          </a:p>
          <a:p>
            <a:pPr marL="274320" indent="-274320" eaLnBrk="1" fontAlgn="auto" hangingPunct="1">
              <a:lnSpc>
                <a:spcPct val="80000"/>
              </a:lnSpc>
              <a:spcAft>
                <a:spcPts val="0"/>
              </a:spcAft>
              <a:buFont typeface="Wingdings"/>
              <a:buChar char=""/>
              <a:defRPr/>
            </a:pPr>
            <a:r>
              <a:rPr lang="ru-RU" sz="5000" b="1" dirty="0" smtClean="0"/>
              <a:t>Интеллект вербальный, логический.</a:t>
            </a:r>
          </a:p>
          <a:p>
            <a:pPr marL="274320" indent="-274320" eaLnBrk="1" fontAlgn="auto" hangingPunct="1">
              <a:lnSpc>
                <a:spcPct val="80000"/>
              </a:lnSpc>
              <a:spcAft>
                <a:spcPts val="0"/>
              </a:spcAft>
              <a:buFont typeface="Wingdings"/>
              <a:buChar char=""/>
              <a:defRPr/>
            </a:pPr>
            <a:r>
              <a:rPr lang="ru-RU" sz="5000" b="1" dirty="0" smtClean="0"/>
              <a:t>Деятельность: предпочитает работать с теорией.</a:t>
            </a:r>
          </a:p>
          <a:p>
            <a:pPr marL="274320" indent="-274320" eaLnBrk="1" fontAlgn="auto" hangingPunct="1">
              <a:lnSpc>
                <a:spcPct val="80000"/>
              </a:lnSpc>
              <a:spcAft>
                <a:spcPts val="0"/>
              </a:spcAft>
              <a:buFont typeface="Wingdings"/>
              <a:buChar char=""/>
              <a:defRPr/>
            </a:pPr>
            <a:r>
              <a:rPr lang="ru-RU" sz="5000" b="1" dirty="0" smtClean="0"/>
              <a:t>Память произвольная, знаковая.</a:t>
            </a:r>
          </a:p>
          <a:p>
            <a:pPr marL="274320" indent="-274320" eaLnBrk="1" fontAlgn="auto" hangingPunct="1">
              <a:lnSpc>
                <a:spcPct val="80000"/>
              </a:lnSpc>
              <a:spcAft>
                <a:spcPts val="0"/>
              </a:spcAft>
              <a:buFont typeface="Wingdings"/>
              <a:buChar char=""/>
              <a:defRPr/>
            </a:pPr>
            <a:r>
              <a:rPr lang="ru-RU" sz="5000" b="1" dirty="0" smtClean="0"/>
              <a:t>Мышление абстрактно-логическое, формальное, рациональное, программируемое, двумерное (на плоскости). </a:t>
            </a:r>
          </a:p>
        </p:txBody>
      </p:sp>
      <p:sp>
        <p:nvSpPr>
          <p:cNvPr id="8196" name="Rectangle 6"/>
          <p:cNvSpPr>
            <a:spLocks noGrp="1" noChangeArrowheads="1"/>
          </p:cNvSpPr>
          <p:nvPr>
            <p:ph sz="quarter" idx="2"/>
          </p:nvPr>
        </p:nvSpPr>
        <p:spPr>
          <a:xfrm>
            <a:off x="4643438" y="714375"/>
            <a:ext cx="4143375" cy="5857875"/>
          </a:xfrm>
        </p:spPr>
        <p:txBody>
          <a:bodyPr>
            <a:normAutofit fontScale="40000" lnSpcReduction="20000"/>
          </a:bodyPr>
          <a:lstStyle/>
          <a:p>
            <a:pPr marL="274320" indent="-274320" eaLnBrk="1" fontAlgn="auto" hangingPunct="1">
              <a:lnSpc>
                <a:spcPct val="80000"/>
              </a:lnSpc>
              <a:spcAft>
                <a:spcPts val="0"/>
              </a:spcAft>
              <a:buFont typeface="Wingdings"/>
              <a:buChar char=""/>
              <a:defRPr/>
            </a:pPr>
            <a:endParaRPr lang="ru-RU" sz="1800" b="1" dirty="0" smtClean="0"/>
          </a:p>
          <a:p>
            <a:pPr marL="274320" indent="-274320" algn="ctr" eaLnBrk="1" fontAlgn="auto" hangingPunct="1">
              <a:lnSpc>
                <a:spcPct val="80000"/>
              </a:lnSpc>
              <a:spcAft>
                <a:spcPts val="0"/>
              </a:spcAft>
              <a:buFont typeface="Wingdings"/>
              <a:buNone/>
              <a:defRPr/>
            </a:pPr>
            <a:r>
              <a:rPr lang="ru-RU" sz="7000" b="1" i="1" u="sng" dirty="0" smtClean="0"/>
              <a:t>Сильные стороны</a:t>
            </a:r>
          </a:p>
          <a:p>
            <a:pPr marL="274320" indent="-274320" eaLnBrk="1" fontAlgn="auto" hangingPunct="1">
              <a:lnSpc>
                <a:spcPct val="80000"/>
              </a:lnSpc>
              <a:spcAft>
                <a:spcPts val="0"/>
              </a:spcAft>
              <a:buFont typeface="Wingdings"/>
              <a:buNone/>
              <a:defRPr/>
            </a:pPr>
            <a:endParaRPr lang="ru-RU" sz="4500" b="1" dirty="0" smtClean="0"/>
          </a:p>
          <a:p>
            <a:pPr marL="274320" indent="-274320" eaLnBrk="1" fontAlgn="auto" hangingPunct="1">
              <a:lnSpc>
                <a:spcPct val="80000"/>
              </a:lnSpc>
              <a:spcAft>
                <a:spcPts val="0"/>
              </a:spcAft>
              <a:buFont typeface="Wingdings"/>
              <a:buChar char=""/>
              <a:defRPr/>
            </a:pPr>
            <a:r>
              <a:rPr lang="ru-RU" sz="4500" b="1" dirty="0" smtClean="0"/>
              <a:t>Анализ, дробление текстов и слов на части.  </a:t>
            </a:r>
          </a:p>
          <a:p>
            <a:pPr marL="274320" indent="-274320" eaLnBrk="1" fontAlgn="auto" hangingPunct="1">
              <a:lnSpc>
                <a:spcPct val="80000"/>
              </a:lnSpc>
              <a:spcAft>
                <a:spcPts val="0"/>
              </a:spcAft>
              <a:buFont typeface="Wingdings"/>
              <a:buChar char=""/>
              <a:defRPr/>
            </a:pPr>
            <a:r>
              <a:rPr lang="ru-RU" sz="4500" b="1" dirty="0" smtClean="0"/>
              <a:t>Восприятие на слух,</a:t>
            </a:r>
          </a:p>
          <a:p>
            <a:pPr marL="274320" indent="-274320" eaLnBrk="1" fontAlgn="auto" hangingPunct="1">
              <a:lnSpc>
                <a:spcPct val="80000"/>
              </a:lnSpc>
              <a:spcAft>
                <a:spcPts val="0"/>
              </a:spcAft>
              <a:buFont typeface="Wingdings"/>
              <a:buChar char=""/>
              <a:defRPr/>
            </a:pPr>
            <a:r>
              <a:rPr lang="ru-RU" sz="4500" b="1" dirty="0" smtClean="0"/>
              <a:t> деятельность, требующая отсроченной реакции,</a:t>
            </a:r>
          </a:p>
          <a:p>
            <a:pPr marL="274320" indent="-274320" eaLnBrk="1" fontAlgn="auto" hangingPunct="1">
              <a:lnSpc>
                <a:spcPct val="80000"/>
              </a:lnSpc>
              <a:spcAft>
                <a:spcPts val="0"/>
              </a:spcAft>
              <a:buFont typeface="Wingdings"/>
              <a:buChar char=""/>
              <a:defRPr/>
            </a:pPr>
            <a:r>
              <a:rPr lang="ru-RU" sz="4500" b="1" dirty="0" smtClean="0"/>
              <a:t> задания на поиск ошибок.</a:t>
            </a:r>
          </a:p>
          <a:p>
            <a:pPr marL="274320" indent="-274320" eaLnBrk="1" fontAlgn="auto" hangingPunct="1">
              <a:lnSpc>
                <a:spcPct val="80000"/>
              </a:lnSpc>
              <a:spcAft>
                <a:spcPts val="0"/>
              </a:spcAft>
              <a:buFont typeface="Wingdings"/>
              <a:buChar char=""/>
              <a:defRPr/>
            </a:pPr>
            <a:r>
              <a:rPr lang="ru-RU" sz="4500" b="1" dirty="0" smtClean="0"/>
              <a:t>Перерабатывают информацию через слово, логически.</a:t>
            </a:r>
          </a:p>
          <a:p>
            <a:pPr marL="274320" indent="-274320" eaLnBrk="1" fontAlgn="auto" hangingPunct="1">
              <a:lnSpc>
                <a:spcPct val="80000"/>
              </a:lnSpc>
              <a:spcAft>
                <a:spcPts val="0"/>
              </a:spcAft>
              <a:buFont typeface="Wingdings"/>
              <a:buChar char=""/>
              <a:defRPr/>
            </a:pPr>
            <a:r>
              <a:rPr lang="ru-RU" sz="4500" b="1" dirty="0" smtClean="0"/>
              <a:t>Доказательство теорем, </a:t>
            </a:r>
          </a:p>
          <a:p>
            <a:pPr marL="274320" indent="-274320" eaLnBrk="1" fontAlgn="auto" hangingPunct="1">
              <a:lnSpc>
                <a:spcPct val="80000"/>
              </a:lnSpc>
              <a:spcAft>
                <a:spcPts val="0"/>
              </a:spcAft>
              <a:buFont typeface="Wingdings"/>
              <a:buChar char=""/>
              <a:defRPr/>
            </a:pPr>
            <a:r>
              <a:rPr lang="ru-RU" sz="4500" b="1" dirty="0" smtClean="0"/>
              <a:t>обучение других, </a:t>
            </a:r>
          </a:p>
          <a:p>
            <a:pPr marL="274320" indent="-274320" eaLnBrk="1" fontAlgn="auto" hangingPunct="1">
              <a:lnSpc>
                <a:spcPct val="80000"/>
              </a:lnSpc>
              <a:spcAft>
                <a:spcPts val="0"/>
              </a:spcAft>
              <a:buFont typeface="Wingdings"/>
              <a:buChar char=""/>
              <a:defRPr/>
            </a:pPr>
            <a:r>
              <a:rPr lang="ru-RU" sz="4500" b="1" dirty="0" smtClean="0"/>
              <a:t>индивидуальная работа, работа с тестами.</a:t>
            </a:r>
          </a:p>
          <a:p>
            <a:pPr marL="274320" indent="-274320" eaLnBrk="1" fontAlgn="auto" hangingPunct="1">
              <a:lnSpc>
                <a:spcPct val="80000"/>
              </a:lnSpc>
              <a:spcAft>
                <a:spcPts val="0"/>
              </a:spcAft>
              <a:buFont typeface="Wingdings"/>
              <a:buChar char=""/>
              <a:defRPr/>
            </a:pPr>
            <a:r>
              <a:rPr lang="ru-RU" sz="4500" b="1" dirty="0" smtClean="0"/>
              <a:t>Многократное повторение,  запоминание посредством заучивания</a:t>
            </a:r>
          </a:p>
          <a:p>
            <a:pPr marL="274320" indent="-274320" eaLnBrk="1" fontAlgn="auto" hangingPunct="1">
              <a:lnSpc>
                <a:spcPct val="80000"/>
              </a:lnSpc>
              <a:spcAft>
                <a:spcPts val="0"/>
              </a:spcAft>
              <a:buFont typeface="Wingdings"/>
              <a:buChar char=""/>
              <a:defRPr/>
            </a:pPr>
            <a:r>
              <a:rPr lang="ru-RU" sz="4500" b="1" dirty="0" smtClean="0"/>
              <a:t>Оперирование знаками на плоскости,</a:t>
            </a:r>
          </a:p>
          <a:p>
            <a:pPr marL="274320" indent="-274320" eaLnBrk="1" fontAlgn="auto" hangingPunct="1">
              <a:lnSpc>
                <a:spcPct val="80000"/>
              </a:lnSpc>
              <a:spcAft>
                <a:spcPts val="0"/>
              </a:spcAft>
              <a:buFont typeface="Wingdings"/>
              <a:buChar char=""/>
              <a:defRPr/>
            </a:pPr>
            <a:r>
              <a:rPr lang="ru-RU" sz="4500" b="1" dirty="0" smtClean="0"/>
              <a:t> алгебра,  усвоение правил и грамматических конструкций,</a:t>
            </a:r>
          </a:p>
          <a:p>
            <a:pPr marL="274320" indent="-274320" eaLnBrk="1" fontAlgn="auto" hangingPunct="1">
              <a:lnSpc>
                <a:spcPct val="80000"/>
              </a:lnSpc>
              <a:spcAft>
                <a:spcPts val="0"/>
              </a:spcAft>
              <a:buFont typeface="Wingdings"/>
              <a:buChar char=""/>
              <a:defRPr/>
            </a:pPr>
            <a:r>
              <a:rPr lang="ru-RU" sz="4500" b="1" dirty="0" smtClean="0"/>
              <a:t> анализ результатов, выделение деталей,</a:t>
            </a:r>
          </a:p>
          <a:p>
            <a:pPr marL="274320" indent="-274320" eaLnBrk="1" fontAlgn="auto" hangingPunct="1">
              <a:lnSpc>
                <a:spcPct val="80000"/>
              </a:lnSpc>
              <a:spcAft>
                <a:spcPts val="0"/>
              </a:spcAft>
              <a:buFont typeface="Wingdings"/>
              <a:buChar char=""/>
              <a:defRPr/>
            </a:pPr>
            <a:r>
              <a:rPr lang="ru-RU" sz="4500" b="1" dirty="0" smtClean="0"/>
              <a:t> создание категорий,  алгоритмы. </a:t>
            </a: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7467600" cy="796925"/>
          </a:xfrm>
        </p:spPr>
        <p:txBody>
          <a:bodyPr>
            <a:noAutofit/>
          </a:bodyPr>
          <a:lstStyle/>
          <a:p>
            <a:pPr algn="ctr" eaLnBrk="1" fontAlgn="auto" hangingPunct="1">
              <a:spcAft>
                <a:spcPts val="0"/>
              </a:spcAft>
              <a:defRPr/>
            </a:pPr>
            <a:r>
              <a:rPr lang="ru-RU" sz="4800" b="1" dirty="0" smtClean="0">
                <a:solidFill>
                  <a:srgbClr val="002060"/>
                </a:solidFill>
              </a:rPr>
              <a:t>Канал восприятия</a:t>
            </a:r>
          </a:p>
        </p:txBody>
      </p:sp>
      <p:sp>
        <p:nvSpPr>
          <p:cNvPr id="26627" name="Rectangle 3"/>
          <p:cNvSpPr>
            <a:spLocks noGrp="1" noChangeArrowheads="1"/>
          </p:cNvSpPr>
          <p:nvPr>
            <p:ph sz="quarter" idx="1"/>
          </p:nvPr>
        </p:nvSpPr>
        <p:spPr>
          <a:xfrm>
            <a:off x="457200" y="1143000"/>
            <a:ext cx="8043863" cy="5330825"/>
          </a:xfrm>
        </p:spPr>
        <p:txBody>
          <a:bodyPr/>
          <a:lstStyle/>
          <a:p>
            <a:pPr eaLnBrk="1" hangingPunct="1">
              <a:lnSpc>
                <a:spcPct val="90000"/>
              </a:lnSpc>
              <a:buFont typeface="Wingdings" pitchFamily="2" charset="2"/>
              <a:buNone/>
            </a:pPr>
            <a:r>
              <a:rPr lang="ru-RU" sz="4000" b="1" smtClean="0"/>
              <a:t>    </a:t>
            </a:r>
            <a:r>
              <a:rPr lang="ru-RU" sz="4800" b="1" u="sng" smtClean="0">
                <a:solidFill>
                  <a:srgbClr val="C00000"/>
                </a:solidFill>
              </a:rPr>
              <a:t>Правополушарные –</a:t>
            </a:r>
            <a:r>
              <a:rPr lang="ru-RU" sz="4000" b="1" smtClean="0"/>
              <a:t> посредством зрения (</a:t>
            </a:r>
            <a:r>
              <a:rPr lang="ru-RU" sz="4000" b="1" smtClean="0">
                <a:solidFill>
                  <a:srgbClr val="C00000"/>
                </a:solidFill>
              </a:rPr>
              <a:t>визуалы</a:t>
            </a:r>
            <a:r>
              <a:rPr lang="ru-RU" sz="4000" b="1" smtClean="0"/>
              <a:t>) и через чувства и ощущения (</a:t>
            </a:r>
            <a:r>
              <a:rPr lang="ru-RU" sz="4000" b="1" smtClean="0">
                <a:solidFill>
                  <a:srgbClr val="C00000"/>
                </a:solidFill>
              </a:rPr>
              <a:t>кинестетики</a:t>
            </a:r>
            <a:r>
              <a:rPr lang="ru-RU" sz="4000" b="1" smtClean="0"/>
              <a:t>), </a:t>
            </a:r>
          </a:p>
          <a:p>
            <a:pPr eaLnBrk="1" hangingPunct="1">
              <a:lnSpc>
                <a:spcPct val="90000"/>
              </a:lnSpc>
              <a:buFont typeface="Wingdings" pitchFamily="2" charset="2"/>
              <a:buNone/>
            </a:pPr>
            <a:endParaRPr lang="ru-RU" sz="4000" b="1" smtClean="0"/>
          </a:p>
          <a:p>
            <a:pPr eaLnBrk="1" hangingPunct="1">
              <a:lnSpc>
                <a:spcPct val="90000"/>
              </a:lnSpc>
              <a:buFont typeface="Wingdings" pitchFamily="2" charset="2"/>
              <a:buNone/>
            </a:pPr>
            <a:r>
              <a:rPr lang="ru-RU" sz="4000" b="1" smtClean="0"/>
              <a:t>    </a:t>
            </a:r>
            <a:r>
              <a:rPr lang="ru-RU" sz="5400" b="1" u="sng" smtClean="0">
                <a:solidFill>
                  <a:srgbClr val="C00000"/>
                </a:solidFill>
              </a:rPr>
              <a:t>Левополушарные –</a:t>
            </a:r>
            <a:r>
              <a:rPr lang="ru-RU" sz="4000" b="1" smtClean="0"/>
              <a:t> + посредством слуха  (</a:t>
            </a:r>
            <a:r>
              <a:rPr lang="ru-RU" sz="4000" b="1" smtClean="0">
                <a:solidFill>
                  <a:srgbClr val="C00000"/>
                </a:solidFill>
              </a:rPr>
              <a:t>аудиалы</a:t>
            </a:r>
            <a:r>
              <a:rPr lang="ru-RU" sz="4000" b="1" smtClean="0"/>
              <a:t>).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87"/>
          </a:xfrm>
        </p:spPr>
        <p:txBody>
          <a:bodyPr>
            <a:noAutofit/>
          </a:bodyPr>
          <a:lstStyle/>
          <a:p>
            <a:pPr algn="ctr">
              <a:defRPr/>
            </a:pPr>
            <a:r>
              <a:rPr lang="ru-RU" sz="4800" b="1" dirty="0" smtClean="0">
                <a:solidFill>
                  <a:srgbClr val="C00000"/>
                </a:solidFill>
              </a:rPr>
              <a:t>ЗАДАЧИ СЕМИНАРА</a:t>
            </a:r>
            <a:endParaRPr lang="ru-RU" sz="4800" b="1" dirty="0">
              <a:solidFill>
                <a:srgbClr val="C00000"/>
              </a:solidFill>
            </a:endParaRPr>
          </a:p>
        </p:txBody>
      </p:sp>
      <p:sp>
        <p:nvSpPr>
          <p:cNvPr id="9219" name="Содержимое 2"/>
          <p:cNvSpPr>
            <a:spLocks noGrp="1"/>
          </p:cNvSpPr>
          <p:nvPr>
            <p:ph sz="quarter" idx="1"/>
          </p:nvPr>
        </p:nvSpPr>
        <p:spPr>
          <a:xfrm>
            <a:off x="214313" y="1071563"/>
            <a:ext cx="8572500" cy="5402262"/>
          </a:xfrm>
        </p:spPr>
        <p:txBody>
          <a:bodyPr/>
          <a:lstStyle/>
          <a:p>
            <a:pPr algn="ctr" eaLnBrk="1" hangingPunct="1">
              <a:lnSpc>
                <a:spcPct val="90000"/>
              </a:lnSpc>
              <a:buFont typeface="Wingdings" pitchFamily="2" charset="2"/>
              <a:buNone/>
            </a:pPr>
            <a:r>
              <a:rPr lang="ru-RU" sz="3600" b="1" i="1" u="sng" smtClean="0">
                <a:solidFill>
                  <a:srgbClr val="000066"/>
                </a:solidFill>
              </a:rPr>
              <a:t>Рассмотреть следующие вопросы:</a:t>
            </a:r>
          </a:p>
          <a:p>
            <a:pPr eaLnBrk="1" hangingPunct="1">
              <a:lnSpc>
                <a:spcPct val="90000"/>
              </a:lnSpc>
            </a:pPr>
            <a:r>
              <a:rPr lang="ru-RU" sz="3200" b="1" i="1" smtClean="0"/>
              <a:t>1. Загадки ассиметричного мозга. Каналы восприятия информации.</a:t>
            </a:r>
          </a:p>
          <a:p>
            <a:pPr eaLnBrk="1" hangingPunct="1">
              <a:lnSpc>
                <a:spcPct val="90000"/>
              </a:lnSpc>
            </a:pPr>
            <a:r>
              <a:rPr lang="ru-RU" sz="3200" b="1" i="1" smtClean="0"/>
              <a:t>2.Роль эмоций в развитии ребенка.</a:t>
            </a:r>
          </a:p>
          <a:p>
            <a:pPr eaLnBrk="1" hangingPunct="1">
              <a:lnSpc>
                <a:spcPct val="90000"/>
              </a:lnSpc>
            </a:pPr>
            <a:r>
              <a:rPr lang="ru-RU" sz="3200" b="1" i="1" smtClean="0"/>
              <a:t>3. Мальчики и девочки - два разных мира</a:t>
            </a:r>
          </a:p>
          <a:p>
            <a:pPr eaLnBrk="1" hangingPunct="1">
              <a:lnSpc>
                <a:spcPct val="90000"/>
              </a:lnSpc>
            </a:pPr>
            <a:r>
              <a:rPr lang="ru-RU" sz="3200" b="1" i="1" smtClean="0"/>
              <a:t>4. Соответствие наших педагогических воздействий индивидуальным особенностям психики ребенка.</a:t>
            </a:r>
          </a:p>
          <a:p>
            <a:pPr eaLnBrk="1" hangingPunct="1">
              <a:lnSpc>
                <a:spcPct val="90000"/>
              </a:lnSpc>
            </a:pPr>
            <a:endParaRPr lang="ru-RU" b="1" i="1" smtClean="0">
              <a:solidFill>
                <a:srgbClr val="000066"/>
              </a:solidFill>
            </a:endParaRPr>
          </a:p>
          <a:p>
            <a:pPr eaLnBrk="1" hangingPunct="1">
              <a:lnSpc>
                <a:spcPct val="90000"/>
              </a:lnSpc>
            </a:pPr>
            <a:endParaRPr lang="ru-RU" b="1" i="1" smtClean="0">
              <a:solidFill>
                <a:srgbClr val="000066"/>
              </a:solidFill>
            </a:endParaRPr>
          </a:p>
          <a:p>
            <a:pPr eaLnBrk="1" hangingPunct="1">
              <a:lnSpc>
                <a:spcPct val="90000"/>
              </a:lnSpc>
              <a:buFont typeface="Wingdings" pitchFamily="2" charset="2"/>
              <a:buNone/>
            </a:pPr>
            <a:endParaRPr lang="ru-RU" b="1" i="1" smtClean="0">
              <a:solidFill>
                <a:srgbClr val="000066"/>
              </a:solidFill>
            </a:endParaRPr>
          </a:p>
          <a:p>
            <a:pPr eaLnBrk="1" hangingPunct="1">
              <a:lnSpc>
                <a:spcPct val="90000"/>
              </a:lnSpc>
              <a:buFont typeface="Wingdings" pitchFamily="2" charset="2"/>
              <a:buNone/>
            </a:pPr>
            <a:r>
              <a:rPr lang="ru-RU" b="1" i="1" smtClean="0">
                <a:solidFill>
                  <a:srgbClr val="000066"/>
                </a:solidFill>
              </a:rPr>
              <a:t> </a:t>
            </a:r>
          </a:p>
          <a:p>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7200" b="1" dirty="0" smtClean="0">
                <a:solidFill>
                  <a:srgbClr val="C00000"/>
                </a:solidFill>
              </a:rPr>
              <a:t>ВИЗУАЛЫ</a:t>
            </a:r>
            <a:endParaRPr lang="ru-RU" sz="7200" b="1" dirty="0">
              <a:solidFill>
                <a:srgbClr val="C00000"/>
              </a:solidFill>
            </a:endParaRPr>
          </a:p>
        </p:txBody>
      </p:sp>
      <p:sp>
        <p:nvSpPr>
          <p:cNvPr id="27651" name="Содержимое 2"/>
          <p:cNvSpPr>
            <a:spLocks noGrp="1"/>
          </p:cNvSpPr>
          <p:nvPr>
            <p:ph sz="quarter" idx="1"/>
          </p:nvPr>
        </p:nvSpPr>
        <p:spPr>
          <a:xfrm>
            <a:off x="357188" y="1600200"/>
            <a:ext cx="8429625" cy="4873625"/>
          </a:xfrm>
        </p:spPr>
        <p:txBody>
          <a:bodyPr/>
          <a:lstStyle/>
          <a:p>
            <a:r>
              <a:rPr lang="ru-RU" sz="4400" b="1" smtClean="0"/>
              <a:t>- это люди, которые воспринимают большую часть информации с помощью зрения!</a:t>
            </a:r>
          </a:p>
          <a:p>
            <a:pPr>
              <a:buFont typeface="Wingdings" pitchFamily="2" charset="2"/>
              <a:buNone/>
            </a:pPr>
            <a:r>
              <a:rPr lang="ru-RU" sz="4400" b="1" smtClean="0"/>
              <a:t>  Они </a:t>
            </a:r>
            <a:r>
              <a:rPr lang="ru-RU" sz="4400" b="1" smtClean="0">
                <a:solidFill>
                  <a:srgbClr val="C00000"/>
                </a:solidFill>
              </a:rPr>
              <a:t>«ВИДЯТ» </a:t>
            </a:r>
            <a:r>
              <a:rPr lang="ru-RU" sz="4400" b="1" smtClean="0"/>
              <a:t>окружающий мир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8"/>
            <a:ext cx="8429625" cy="939800"/>
          </a:xfrm>
        </p:spPr>
        <p:txBody>
          <a:bodyPr>
            <a:noAutofit/>
          </a:bodyPr>
          <a:lstStyle/>
          <a:p>
            <a:pPr>
              <a:defRPr/>
            </a:pPr>
            <a:r>
              <a:rPr lang="ru-RU" sz="7200" b="1" dirty="0" smtClean="0">
                <a:solidFill>
                  <a:srgbClr val="C00000"/>
                </a:solidFill>
              </a:rPr>
              <a:t>КИНЕСТЕТИКИ</a:t>
            </a:r>
            <a:endParaRPr lang="ru-RU" sz="7200" b="1" dirty="0">
              <a:solidFill>
                <a:srgbClr val="C00000"/>
              </a:solidFill>
            </a:endParaRPr>
          </a:p>
        </p:txBody>
      </p:sp>
      <p:sp>
        <p:nvSpPr>
          <p:cNvPr id="28675" name="Содержимое 2"/>
          <p:cNvSpPr>
            <a:spLocks noGrp="1"/>
          </p:cNvSpPr>
          <p:nvPr>
            <p:ph sz="quarter" idx="1"/>
          </p:nvPr>
        </p:nvSpPr>
        <p:spPr>
          <a:xfrm>
            <a:off x="285750" y="1071563"/>
            <a:ext cx="8358188" cy="5402262"/>
          </a:xfrm>
        </p:spPr>
        <p:txBody>
          <a:bodyPr/>
          <a:lstStyle/>
          <a:p>
            <a:r>
              <a:rPr lang="ru-RU" b="1" smtClean="0"/>
              <a:t>-</a:t>
            </a:r>
            <a:r>
              <a:rPr lang="ru-RU" sz="2800" b="1" smtClean="0"/>
              <a:t>это люди, которые воспринимают большую часть информации через другие ощущения(обоняние, осязание и др.) и с помощью движений. Они </a:t>
            </a:r>
            <a:r>
              <a:rPr lang="ru-RU" sz="2800" b="1" smtClean="0">
                <a:solidFill>
                  <a:srgbClr val="C00000"/>
                </a:solidFill>
              </a:rPr>
              <a:t>«</a:t>
            </a:r>
            <a:r>
              <a:rPr lang="ru-RU" sz="4000" b="1" smtClean="0">
                <a:solidFill>
                  <a:srgbClr val="C00000"/>
                </a:solidFill>
              </a:rPr>
              <a:t>чувствуют</a:t>
            </a:r>
            <a:r>
              <a:rPr lang="ru-RU" sz="2800" b="1" smtClean="0">
                <a:solidFill>
                  <a:srgbClr val="C00000"/>
                </a:solidFill>
              </a:rPr>
              <a:t>» </a:t>
            </a:r>
            <a:r>
              <a:rPr lang="ru-RU" sz="2800" b="1" smtClean="0"/>
              <a:t>окружающий мир. </a:t>
            </a:r>
          </a:p>
          <a:p>
            <a:r>
              <a:rPr lang="ru-RU" sz="2800" b="1" smtClean="0"/>
              <a:t>Люди этой категории не умеют скрывать чувства, их выдают глаза, поэтому они их часто опускают. Ответы на вопросы просты, прямолинейны. Решения они принимают, опираясь на свои чувства. Их около 40%.</a:t>
            </a:r>
            <a:endParaRPr lang="ru-RU"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7200" b="1" dirty="0" smtClean="0">
                <a:solidFill>
                  <a:srgbClr val="C00000"/>
                </a:solidFill>
              </a:rPr>
              <a:t>АУДИАЛЫ</a:t>
            </a:r>
            <a:endParaRPr lang="ru-RU" sz="7200" b="1" dirty="0">
              <a:solidFill>
                <a:srgbClr val="C00000"/>
              </a:solidFill>
            </a:endParaRPr>
          </a:p>
        </p:txBody>
      </p:sp>
      <p:sp>
        <p:nvSpPr>
          <p:cNvPr id="29699" name="Содержимое 2"/>
          <p:cNvSpPr>
            <a:spLocks noGrp="1"/>
          </p:cNvSpPr>
          <p:nvPr>
            <p:ph sz="quarter" idx="1"/>
          </p:nvPr>
        </p:nvSpPr>
        <p:spPr>
          <a:xfrm>
            <a:off x="214313" y="1600200"/>
            <a:ext cx="8501062" cy="4873625"/>
          </a:xfrm>
        </p:spPr>
        <p:txBody>
          <a:bodyPr/>
          <a:lstStyle/>
          <a:p>
            <a:r>
              <a:rPr lang="ru-RU" b="1" smtClean="0"/>
              <a:t>-</a:t>
            </a:r>
            <a:r>
              <a:rPr lang="ru-RU" sz="4000" b="1" smtClean="0"/>
              <a:t>это очень редкий тип людей, которые воспринимают большую часть информации с помощью </a:t>
            </a:r>
            <a:r>
              <a:rPr lang="ru-RU" sz="4000" b="1" smtClean="0">
                <a:solidFill>
                  <a:srgbClr val="C00000"/>
                </a:solidFill>
              </a:rPr>
              <a:t>СЛУХА</a:t>
            </a:r>
            <a:r>
              <a:rPr lang="ru-RU" sz="4000" b="1" smtClean="0"/>
              <a:t>!</a:t>
            </a:r>
          </a:p>
          <a:p>
            <a:r>
              <a:rPr lang="ru-RU" sz="4000" b="1" smtClean="0"/>
              <a:t>Они обладают удивительно острым слухом и великолепной памятью</a:t>
            </a:r>
          </a:p>
          <a:p>
            <a:pPr>
              <a:buFont typeface="Wingdings" pitchFamily="2" charset="2"/>
              <a:buNone/>
            </a:pPr>
            <a:r>
              <a:rPr lang="ru-RU" sz="4000" b="1" smtClean="0"/>
              <a:t>   </a:t>
            </a:r>
          </a:p>
          <a:p>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1\Desktop\СЕМИНАР\slide_5.jpg"/>
          <p:cNvPicPr>
            <a:picLocks noChangeAspect="1" noChangeArrowheads="1"/>
          </p:cNvPicPr>
          <p:nvPr/>
        </p:nvPicPr>
        <p:blipFill>
          <a:blip r:embed="rId2" cstate="print">
            <a:lum bright="-30000" contrast="80000"/>
          </a:blip>
          <a:srcRect/>
          <a:stretch>
            <a:fillRect/>
          </a:stretch>
        </p:blipFill>
        <p:spPr bwMode="auto">
          <a:xfrm>
            <a:off x="0" y="0"/>
            <a:ext cx="9144000" cy="6858000"/>
          </a:xfrm>
          <a:prstGeom prst="rect">
            <a:avLst/>
          </a:prstGeom>
          <a:noFill/>
          <a:ln w="9525">
            <a:noFill/>
            <a:miter lim="800000"/>
            <a:headEnd/>
            <a:tailEnd/>
          </a:ln>
        </p:spPr>
      </p:pic>
      <p:sp>
        <p:nvSpPr>
          <p:cNvPr id="3" name="Заголовок 2"/>
          <p:cNvSpPr>
            <a:spLocks noGrp="1"/>
          </p:cNvSpPr>
          <p:nvPr>
            <p:ph type="ctrTitle"/>
          </p:nvPr>
        </p:nvSpPr>
        <p:spPr>
          <a:xfrm flipV="1">
            <a:off x="2286000" y="5018088"/>
            <a:ext cx="6172200" cy="1125537"/>
          </a:xfrm>
        </p:spPr>
        <p:txBody>
          <a:bodyPr/>
          <a:lstStyle/>
          <a:p>
            <a:pPr>
              <a:defRPr/>
            </a:pPr>
            <a:endParaRPr lang="ru-RU" dirty="0"/>
          </a:p>
        </p:txBody>
      </p:sp>
      <p:sp>
        <p:nvSpPr>
          <p:cNvPr id="30724" name="Подзаголовок 3"/>
          <p:cNvSpPr>
            <a:spLocks noGrp="1"/>
          </p:cNvSpPr>
          <p:nvPr>
            <p:ph type="subTitle" idx="1"/>
          </p:nvPr>
        </p:nvSpPr>
        <p:spPr>
          <a:xfrm flipH="1">
            <a:off x="500063" y="5003800"/>
            <a:ext cx="142875" cy="354013"/>
          </a:xfrm>
        </p:spPr>
        <p:txBody>
          <a:bodyPr/>
          <a:lstStyle/>
          <a:p>
            <a:endParaRPr lang="ru-R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1\Desktop\СЕМИНАР\021.jpg"/>
          <p:cNvPicPr>
            <a:picLocks noChangeAspect="1" noChangeArrowheads="1"/>
          </p:cNvPicPr>
          <p:nvPr/>
        </p:nvPicPr>
        <p:blipFill>
          <a:blip r:embed="rId2" cstate="print">
            <a:lum bright="-52000" contrast="6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186738" cy="725487"/>
          </a:xfrm>
        </p:spPr>
        <p:txBody>
          <a:bodyPr>
            <a:noAutofit/>
          </a:bodyPr>
          <a:lstStyle/>
          <a:p>
            <a:pPr algn="ctr" eaLnBrk="1" fontAlgn="auto" hangingPunct="1">
              <a:spcAft>
                <a:spcPts val="0"/>
              </a:spcAft>
              <a:defRPr/>
            </a:pPr>
            <a:r>
              <a:rPr lang="ru-RU" sz="5400" b="1" dirty="0" smtClean="0">
                <a:solidFill>
                  <a:srgbClr val="002060"/>
                </a:solidFill>
              </a:rPr>
              <a:t>Словоупотребление</a:t>
            </a:r>
          </a:p>
        </p:txBody>
      </p:sp>
      <p:sp>
        <p:nvSpPr>
          <p:cNvPr id="32771" name="Содержимое 2"/>
          <p:cNvSpPr>
            <a:spLocks noGrp="1"/>
          </p:cNvSpPr>
          <p:nvPr>
            <p:ph sz="quarter" idx="1"/>
          </p:nvPr>
        </p:nvSpPr>
        <p:spPr>
          <a:xfrm>
            <a:off x="285750" y="1143000"/>
            <a:ext cx="8429625" cy="5330825"/>
          </a:xfrm>
        </p:spPr>
        <p:txBody>
          <a:bodyPr/>
          <a:lstStyle/>
          <a:p>
            <a:pPr eaLnBrk="1" hangingPunct="1"/>
            <a:r>
              <a:rPr lang="ru-RU" sz="3200" b="1" u="sng" smtClean="0">
                <a:solidFill>
                  <a:srgbClr val="C00000"/>
                </a:solidFill>
              </a:rPr>
              <a:t>Визуал</a:t>
            </a:r>
            <a:r>
              <a:rPr lang="ru-RU" sz="3200" b="1" smtClean="0"/>
              <a:t>: видеть, показывать, обозревать</a:t>
            </a:r>
          </a:p>
          <a:p>
            <a:pPr eaLnBrk="1" hangingPunct="1"/>
            <a:r>
              <a:rPr lang="ru-RU" sz="3200" b="1" u="sng" smtClean="0">
                <a:solidFill>
                  <a:srgbClr val="C00000"/>
                </a:solidFill>
              </a:rPr>
              <a:t>Кинестетик</a:t>
            </a:r>
            <a:r>
              <a:rPr lang="ru-RU" sz="3200" b="1" smtClean="0"/>
              <a:t>: чувствовать, ухватывать, касаться, попробовать, потрогать</a:t>
            </a:r>
          </a:p>
          <a:p>
            <a:pPr eaLnBrk="1" hangingPunct="1"/>
            <a:r>
              <a:rPr lang="ru-RU" sz="3200" b="1" u="sng" smtClean="0">
                <a:solidFill>
                  <a:srgbClr val="C00000"/>
                </a:solidFill>
              </a:rPr>
              <a:t>Аудиал</a:t>
            </a:r>
            <a:r>
              <a:rPr lang="ru-RU" sz="3200" b="1" smtClean="0"/>
              <a:t>: слушать, звучать, настраивать, оглушить</a:t>
            </a:r>
          </a:p>
          <a:p>
            <a:pPr eaLnBrk="1" hangingPunct="1"/>
            <a:r>
              <a:rPr lang="ru-RU" sz="3200" b="1" u="sng" smtClean="0">
                <a:solidFill>
                  <a:srgbClr val="C00000"/>
                </a:solidFill>
              </a:rPr>
              <a:t>Любая модальность</a:t>
            </a:r>
            <a:r>
              <a:rPr lang="ru-RU" sz="3200" b="1" smtClean="0"/>
              <a:t>: считать, знать, понимать, помнить, осознавать, думать, верить, объяснять</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37"/>
          </a:xfrm>
        </p:spPr>
        <p:txBody>
          <a:bodyPr>
            <a:normAutofit fontScale="90000"/>
          </a:bodyPr>
          <a:lstStyle/>
          <a:p>
            <a:pPr>
              <a:defRPr/>
            </a:pPr>
            <a:endParaRPr lang="ru-RU" dirty="0"/>
          </a:p>
        </p:txBody>
      </p:sp>
      <p:sp>
        <p:nvSpPr>
          <p:cNvPr id="33795" name="Прямоугольник 2"/>
          <p:cNvSpPr>
            <a:spLocks noChangeArrowheads="1"/>
          </p:cNvSpPr>
          <p:nvPr/>
        </p:nvSpPr>
        <p:spPr bwMode="auto">
          <a:xfrm>
            <a:off x="214313" y="785813"/>
            <a:ext cx="8929687" cy="6124575"/>
          </a:xfrm>
          <a:prstGeom prst="rect">
            <a:avLst/>
          </a:prstGeom>
          <a:noFill/>
          <a:ln w="9525">
            <a:noFill/>
            <a:miter lim="800000"/>
            <a:headEnd/>
            <a:tailEnd/>
          </a:ln>
        </p:spPr>
        <p:txBody>
          <a:bodyPr>
            <a:spAutoFit/>
          </a:bodyPr>
          <a:lstStyle/>
          <a:p>
            <a:r>
              <a:rPr lang="ru-RU" sz="3200" b="1">
                <a:solidFill>
                  <a:srgbClr val="C00000"/>
                </a:solidFill>
              </a:rPr>
              <a:t>-Слушай, возьми зонт — по радио дождь на сегодня передавали…(аудиал)</a:t>
            </a:r>
          </a:p>
          <a:p>
            <a:endParaRPr lang="ru-RU" sz="2800" b="1"/>
          </a:p>
          <a:p>
            <a:r>
              <a:rPr lang="ru-RU" sz="3600" b="1"/>
              <a:t>— Я что не вижу, на небе ни облачка- буду выглядеть как идиот с зонтом!!! (визуал)</a:t>
            </a:r>
          </a:p>
          <a:p>
            <a:endParaRPr lang="ru-RU" sz="2800" b="1"/>
          </a:p>
          <a:p>
            <a:r>
              <a:rPr lang="ru-RU" sz="2800" b="1">
                <a:solidFill>
                  <a:srgbClr val="002060"/>
                </a:solidFill>
              </a:rPr>
              <a:t>— </a:t>
            </a:r>
            <a:r>
              <a:rPr lang="ru-RU" sz="3200" b="1">
                <a:solidFill>
                  <a:srgbClr val="002060"/>
                </a:solidFill>
              </a:rPr>
              <a:t>Ой, чувствует мое сердце, попадешь под дождь и сляжешь с ангиной.</a:t>
            </a:r>
          </a:p>
          <a:p>
            <a:r>
              <a:rPr lang="ru-RU" sz="3200" b="1">
                <a:solidFill>
                  <a:srgbClr val="002060"/>
                </a:solidFill>
              </a:rPr>
              <a:t>Отец, достань - ка из комода ему дождевик!!! (кинестетик)</a:t>
            </a:r>
          </a:p>
          <a:p>
            <a:endParaRPr lang="ru-RU"/>
          </a:p>
          <a:p>
            <a:r>
              <a:rPr lang="ru-RU"/>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1\Desktop\СЕМИНАР\slide_14.jpg"/>
          <p:cNvPicPr>
            <a:picLocks noChangeAspect="1" noChangeArrowheads="1"/>
          </p:cNvPicPr>
          <p:nvPr/>
        </p:nvPicPr>
        <p:blipFill>
          <a:blip r:embed="rId2" cstate="print">
            <a:lum bright="-28000" contrast="42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829550" cy="1000125"/>
          </a:xfrm>
        </p:spPr>
        <p:txBody>
          <a:bodyPr>
            <a:noAutofit/>
          </a:bodyPr>
          <a:lstStyle/>
          <a:p>
            <a:pPr algn="ctr">
              <a:defRPr/>
            </a:pPr>
            <a:r>
              <a:rPr lang="ru-RU" sz="6000" b="1" dirty="0" smtClean="0">
                <a:solidFill>
                  <a:srgbClr val="C00000"/>
                </a:solidFill>
              </a:rPr>
              <a:t>ВНИМАНИЕ!!!</a:t>
            </a:r>
            <a:endParaRPr lang="ru-RU" sz="6000" b="1" dirty="0">
              <a:solidFill>
                <a:srgbClr val="C00000"/>
              </a:solidFill>
            </a:endParaRPr>
          </a:p>
        </p:txBody>
      </p:sp>
      <p:sp>
        <p:nvSpPr>
          <p:cNvPr id="35843" name="Прямоугольник 2"/>
          <p:cNvSpPr>
            <a:spLocks noChangeArrowheads="1"/>
          </p:cNvSpPr>
          <p:nvPr/>
        </p:nvSpPr>
        <p:spPr bwMode="auto">
          <a:xfrm>
            <a:off x="500063" y="1000125"/>
            <a:ext cx="8072437" cy="5016500"/>
          </a:xfrm>
          <a:prstGeom prst="rect">
            <a:avLst/>
          </a:prstGeom>
          <a:noFill/>
          <a:ln w="9525">
            <a:noFill/>
            <a:miter lim="800000"/>
            <a:headEnd/>
            <a:tailEnd/>
          </a:ln>
        </p:spPr>
        <p:txBody>
          <a:bodyPr>
            <a:spAutoFit/>
          </a:bodyPr>
          <a:lstStyle/>
          <a:p>
            <a:r>
              <a:rPr lang="ru-RU" sz="2400" b="1" i="1"/>
              <a:t>Стоит помнить, что </a:t>
            </a:r>
            <a:r>
              <a:rPr lang="ru-RU" sz="2400" b="1" i="1" u="sng">
                <a:solidFill>
                  <a:srgbClr val="C00000"/>
                </a:solidFill>
              </a:rPr>
              <a:t>чистого типа восприятия </a:t>
            </a:r>
            <a:r>
              <a:rPr lang="ru-RU" sz="2400" b="1" i="1" u="sng"/>
              <a:t>практически</a:t>
            </a:r>
            <a:r>
              <a:rPr lang="ru-RU" sz="2400" b="1" i="1"/>
              <a:t> </a:t>
            </a:r>
            <a:r>
              <a:rPr lang="ru-RU" sz="2400" b="1" i="1" u="sng">
                <a:solidFill>
                  <a:srgbClr val="C00000"/>
                </a:solidFill>
              </a:rPr>
              <a:t>не бывает</a:t>
            </a:r>
            <a:r>
              <a:rPr lang="ru-RU" sz="2400" b="1" i="1"/>
              <a:t>. К примеру, у визуалов часто хорошо развиты умения и способности кинестетиков. Благодаря такому совмещению дети лучше запоминают ту или иную информацию, используя подходящие органы чувств. Вот почему, даже определив ведущий канал восприятия, старайтесь развивать и остальные. </a:t>
            </a:r>
            <a:r>
              <a:rPr lang="ru-RU" sz="3200" b="1" i="1">
                <a:solidFill>
                  <a:srgbClr val="FF0000"/>
                </a:solidFill>
              </a:rPr>
              <a:t>Успешность обучения, умение общаться во многом зависят от того, насколько всесторонне развит ваш ребенок.</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rmAutofit fontScale="90000"/>
          </a:bodyPr>
          <a:lstStyle/>
          <a:p>
            <a:pPr algn="ctr" eaLnBrk="1" fontAlgn="auto" hangingPunct="1">
              <a:spcAft>
                <a:spcPts val="0"/>
              </a:spcAft>
              <a:defRPr/>
            </a:pPr>
            <a:r>
              <a:rPr lang="ru-RU" sz="3200" b="1" dirty="0" smtClean="0">
                <a:solidFill>
                  <a:srgbClr val="002060"/>
                </a:solidFill>
              </a:rPr>
              <a:t>Диагностика функциональной асимметрии полушарий головного мозга</a:t>
            </a:r>
          </a:p>
        </p:txBody>
      </p:sp>
      <p:sp>
        <p:nvSpPr>
          <p:cNvPr id="36867" name="Содержимое 2"/>
          <p:cNvSpPr>
            <a:spLocks noGrp="1"/>
          </p:cNvSpPr>
          <p:nvPr>
            <p:ph sz="quarter" idx="1"/>
          </p:nvPr>
        </p:nvSpPr>
        <p:spPr>
          <a:xfrm>
            <a:off x="357188" y="1600200"/>
            <a:ext cx="8572500" cy="4873625"/>
          </a:xfrm>
        </p:spPr>
        <p:txBody>
          <a:bodyPr/>
          <a:lstStyle/>
          <a:p>
            <a:pPr algn="ctr" eaLnBrk="1" hangingPunct="1">
              <a:buFont typeface="Wingdings" pitchFamily="2" charset="2"/>
              <a:buNone/>
            </a:pPr>
            <a:r>
              <a:rPr lang="ru-RU" smtClean="0">
                <a:solidFill>
                  <a:srgbClr val="C00000"/>
                </a:solidFill>
              </a:rPr>
              <a:t>   </a:t>
            </a:r>
            <a:r>
              <a:rPr lang="ru-RU" b="1" smtClean="0">
                <a:solidFill>
                  <a:srgbClr val="C00000"/>
                </a:solidFill>
              </a:rPr>
              <a:t>Мандала Юнга «Горизонтальная восьмерка» - символическое выражение целостности и гармонии мозга:</a:t>
            </a:r>
          </a:p>
          <a:p>
            <a:pPr eaLnBrk="1" hangingPunct="1">
              <a:buFont typeface="Arial" charset="0"/>
              <a:buChar char="•"/>
            </a:pPr>
            <a:r>
              <a:rPr lang="ru-RU" sz="3200" b="1" smtClean="0"/>
              <a:t>нарисуйте на бумаге горизонтальную восьмерку (знак бесконечности).</a:t>
            </a:r>
          </a:p>
          <a:p>
            <a:pPr eaLnBrk="1" hangingPunct="1">
              <a:buFont typeface="Arial" charset="0"/>
              <a:buChar char="•"/>
            </a:pPr>
            <a:r>
              <a:rPr lang="ru-RU" sz="3200" b="1" smtClean="0"/>
              <a:t>Проведите горизонтальную и вертикальную оси через центр нарисованной восьмерки перпендикулярно друг другу.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62"/>
          </a:xfrm>
        </p:spPr>
        <p:txBody>
          <a:bodyPr>
            <a:noAutofit/>
          </a:bodyPr>
          <a:lstStyle/>
          <a:p>
            <a:pPr algn="ctr">
              <a:defRPr/>
            </a:pPr>
            <a:r>
              <a:rPr lang="ru-RU" sz="7200" b="1" dirty="0" smtClean="0">
                <a:solidFill>
                  <a:srgbClr val="C00000"/>
                </a:solidFill>
              </a:rPr>
              <a:t>ЦЕЛИ </a:t>
            </a:r>
            <a:endParaRPr lang="ru-RU" sz="7200" b="1" dirty="0">
              <a:solidFill>
                <a:srgbClr val="C00000"/>
              </a:solidFill>
            </a:endParaRPr>
          </a:p>
        </p:txBody>
      </p:sp>
      <p:sp>
        <p:nvSpPr>
          <p:cNvPr id="10243" name="Содержимое 2"/>
          <p:cNvSpPr>
            <a:spLocks noGrp="1"/>
          </p:cNvSpPr>
          <p:nvPr>
            <p:ph sz="quarter" idx="1"/>
          </p:nvPr>
        </p:nvSpPr>
        <p:spPr>
          <a:xfrm>
            <a:off x="214313" y="1285875"/>
            <a:ext cx="8572500" cy="5187950"/>
          </a:xfrm>
        </p:spPr>
        <p:txBody>
          <a:bodyPr/>
          <a:lstStyle/>
          <a:p>
            <a:r>
              <a:rPr lang="ru-RU" b="1" smtClean="0">
                <a:latin typeface="Times New Roman" pitchFamily="18" charset="0"/>
                <a:cs typeface="Times New Roman" pitchFamily="18" charset="0"/>
              </a:rPr>
              <a:t>Рассмотреть развитие психики ребенка под углом зрения: асимметричного распределения функций между двумя полушариями мозга, неравнозначности в работе правой и левой руки, глаза, уха</a:t>
            </a:r>
            <a:endParaRPr lang="ru-RU" smtClean="0"/>
          </a:p>
          <a:p>
            <a:r>
              <a:rPr lang="ru-RU" b="1" smtClean="0">
                <a:latin typeface="Times New Roman" pitchFamily="18" charset="0"/>
                <a:cs typeface="Times New Roman" pitchFamily="18" charset="0"/>
              </a:rPr>
              <a:t>Доказать, что процесс обучения ребенка должен учитывать его индивидуальные особенности.</a:t>
            </a:r>
            <a:endParaRPr lang="ru-RU" smtClean="0"/>
          </a:p>
          <a:p>
            <a:r>
              <a:rPr lang="ru-RU" b="1" smtClean="0"/>
              <a:t>Выяснить, почему разные методики, используемые при обучении детей, ориентированы на определенный тип детей и не очень подходят для обучения детей другого типа. </a:t>
            </a:r>
          </a:p>
          <a:p>
            <a:r>
              <a:rPr lang="ru-RU" b="1" smtClean="0"/>
              <a:t>Дать рекомендации по обучению детей разного типа в классе на уроке одним учителем.</a:t>
            </a:r>
            <a:endParaRPr 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13" cy="1143000"/>
          </a:xfrm>
        </p:spPr>
        <p:txBody>
          <a:bodyPr>
            <a:normAutofit fontScale="90000"/>
          </a:bodyPr>
          <a:lstStyle/>
          <a:p>
            <a:pPr algn="ctr" eaLnBrk="1" fontAlgn="auto" hangingPunct="1">
              <a:spcAft>
                <a:spcPts val="0"/>
              </a:spcAft>
              <a:defRPr/>
            </a:pPr>
            <a:r>
              <a:rPr lang="ru-RU" sz="3200" dirty="0" smtClean="0">
                <a:solidFill>
                  <a:srgbClr val="002060"/>
                </a:solidFill>
              </a:rPr>
              <a:t> </a:t>
            </a:r>
            <a:r>
              <a:rPr lang="ru-RU" sz="3600" b="1" dirty="0" err="1" smtClean="0">
                <a:solidFill>
                  <a:srgbClr val="002060"/>
                </a:solidFill>
              </a:rPr>
              <a:t>Мандала</a:t>
            </a:r>
            <a:r>
              <a:rPr lang="ru-RU" sz="3600" b="1" dirty="0" smtClean="0">
                <a:solidFill>
                  <a:srgbClr val="002060"/>
                </a:solidFill>
              </a:rPr>
              <a:t> Юнга </a:t>
            </a:r>
            <a:br>
              <a:rPr lang="ru-RU" sz="3600" b="1" dirty="0" smtClean="0">
                <a:solidFill>
                  <a:srgbClr val="002060"/>
                </a:solidFill>
              </a:rPr>
            </a:br>
            <a:r>
              <a:rPr lang="ru-RU" sz="3600" b="1" dirty="0" smtClean="0">
                <a:solidFill>
                  <a:srgbClr val="002060"/>
                </a:solidFill>
              </a:rPr>
              <a:t>«Горизонтальная восьмерка»</a:t>
            </a:r>
            <a:r>
              <a:rPr lang="ru-RU" sz="3200" b="1" dirty="0" smtClean="0">
                <a:solidFill>
                  <a:srgbClr val="002060"/>
                </a:solidFill>
              </a:rPr>
              <a:t> </a:t>
            </a:r>
            <a:endParaRPr lang="ru-RU" dirty="0">
              <a:solidFill>
                <a:srgbClr val="002060"/>
              </a:solidFill>
            </a:endParaRPr>
          </a:p>
        </p:txBody>
      </p:sp>
      <p:sp>
        <p:nvSpPr>
          <p:cNvPr id="37891" name="Содержимое 2"/>
          <p:cNvSpPr>
            <a:spLocks noGrp="1"/>
          </p:cNvSpPr>
          <p:nvPr>
            <p:ph sz="quarter" idx="1"/>
          </p:nvPr>
        </p:nvSpPr>
        <p:spPr>
          <a:xfrm>
            <a:off x="457200" y="1600200"/>
            <a:ext cx="8115300" cy="4873625"/>
          </a:xfrm>
        </p:spPr>
        <p:txBody>
          <a:bodyPr/>
          <a:lstStyle/>
          <a:p>
            <a:pPr eaLnBrk="1" hangingPunct="1"/>
            <a:r>
              <a:rPr lang="ru-RU" sz="4400" b="1" smtClean="0"/>
              <a:t>Если левая окружность по размеру больше (или аккуратнее, точнее), то у вас ведущее полушарие – правое, если правая больше, то – левое.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38915" name="Picture 2" descr="https://ds02.infourok.ru/uploads/ex/0f6d/00083944-8e01c34b/img5.jpg"/>
          <p:cNvPicPr>
            <a:picLocks noChangeAspect="1" noChangeArrowheads="1"/>
          </p:cNvPicPr>
          <p:nvPr/>
        </p:nvPicPr>
        <p:blipFill>
          <a:blip r:embed="rId2" cstate="print"/>
          <a:srcRect/>
          <a:stretch>
            <a:fillRect/>
          </a:stretch>
        </p:blipFill>
        <p:spPr bwMode="auto">
          <a:xfrm>
            <a:off x="0" y="0"/>
            <a:ext cx="9501188" cy="721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043863" cy="1143000"/>
          </a:xfrm>
        </p:spPr>
        <p:txBody>
          <a:bodyPr>
            <a:normAutofit fontScale="90000"/>
          </a:bodyPr>
          <a:lstStyle/>
          <a:p>
            <a:pPr algn="ctr" eaLnBrk="1" fontAlgn="auto" hangingPunct="1">
              <a:spcAft>
                <a:spcPts val="0"/>
              </a:spcAft>
              <a:defRPr/>
            </a:pPr>
            <a:r>
              <a:rPr lang="ru-RU" sz="3600" b="1" dirty="0" err="1" smtClean="0">
                <a:solidFill>
                  <a:srgbClr val="002060"/>
                </a:solidFill>
              </a:rPr>
              <a:t>Мандала</a:t>
            </a:r>
            <a:r>
              <a:rPr lang="ru-RU" sz="3600" b="1" dirty="0" smtClean="0">
                <a:solidFill>
                  <a:srgbClr val="002060"/>
                </a:solidFill>
              </a:rPr>
              <a:t> Юнга «Горизонтальная восьмерка» - </a:t>
            </a:r>
            <a:r>
              <a:rPr lang="ru-RU" sz="3600" b="1" dirty="0" smtClean="0">
                <a:solidFill>
                  <a:srgbClr val="C00000"/>
                </a:solidFill>
              </a:rPr>
              <a:t>канал восприятия</a:t>
            </a:r>
          </a:p>
        </p:txBody>
      </p:sp>
      <p:pic>
        <p:nvPicPr>
          <p:cNvPr id="39939" name="Picture 3"/>
          <p:cNvPicPr>
            <a:picLocks noChangeAspect="1" noChangeArrowheads="1"/>
          </p:cNvPicPr>
          <p:nvPr/>
        </p:nvPicPr>
        <p:blipFill>
          <a:blip r:embed="rId2" cstate="print">
            <a:lum bright="-12000" contrast="32000"/>
          </a:blip>
          <a:srcRect/>
          <a:stretch>
            <a:fillRect/>
          </a:stretch>
        </p:blipFill>
        <p:spPr bwMode="auto">
          <a:xfrm>
            <a:off x="323850" y="1428750"/>
            <a:ext cx="83089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noAutofit/>
          </a:bodyPr>
          <a:lstStyle/>
          <a:p>
            <a:pPr algn="ctr" eaLnBrk="1" fontAlgn="auto" hangingPunct="1">
              <a:spcAft>
                <a:spcPts val="0"/>
              </a:spcAft>
              <a:defRPr/>
            </a:pPr>
            <a:r>
              <a:rPr lang="ru-RU" sz="4000" b="1" dirty="0" smtClean="0">
                <a:solidFill>
                  <a:srgbClr val="002060"/>
                </a:solidFill>
              </a:rPr>
              <a:t>Физиологические признаки</a:t>
            </a:r>
          </a:p>
        </p:txBody>
      </p:sp>
      <p:sp>
        <p:nvSpPr>
          <p:cNvPr id="40963" name="Содержимое 2"/>
          <p:cNvSpPr>
            <a:spLocks noGrp="1"/>
          </p:cNvSpPr>
          <p:nvPr>
            <p:ph sz="quarter" idx="1"/>
          </p:nvPr>
        </p:nvSpPr>
        <p:spPr>
          <a:xfrm>
            <a:off x="357188" y="1500188"/>
            <a:ext cx="8358187" cy="4973637"/>
          </a:xfrm>
        </p:spPr>
        <p:txBody>
          <a:bodyPr/>
          <a:lstStyle/>
          <a:p>
            <a:pPr eaLnBrk="1" hangingPunct="1">
              <a:buFont typeface="Wingdings" pitchFamily="2" charset="2"/>
              <a:buNone/>
            </a:pPr>
            <a:r>
              <a:rPr lang="ru-RU" sz="4400" b="1" smtClean="0"/>
              <a:t>  </a:t>
            </a:r>
            <a:r>
              <a:rPr lang="ru-RU" sz="4400" b="1" u="sng" smtClean="0">
                <a:solidFill>
                  <a:srgbClr val="C00000"/>
                </a:solidFill>
              </a:rPr>
              <a:t>Визуалы</a:t>
            </a:r>
            <a:r>
              <a:rPr lang="ru-RU" sz="4400" b="1" smtClean="0"/>
              <a:t> </a:t>
            </a:r>
            <a:r>
              <a:rPr lang="ru-RU" sz="2800" b="1" smtClean="0"/>
              <a:t>ходят с прямыми плечами, шеей и спиной; подбородок поднят вверх. Их движения резкие порывистые. Голос высокий, во время молчания губы плотно сжаты. Дыхание ключичное (грудная клетка поднимается вверх). Основные движения происходят вокруг глаз: мигание, прищуривание, нахмуривание бровей.</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noAutofit/>
          </a:bodyPr>
          <a:lstStyle/>
          <a:p>
            <a:pPr algn="ctr" eaLnBrk="1" fontAlgn="auto" hangingPunct="1">
              <a:spcAft>
                <a:spcPts val="0"/>
              </a:spcAft>
              <a:defRPr/>
            </a:pPr>
            <a:r>
              <a:rPr lang="ru-RU" sz="4000" b="1" dirty="0" smtClean="0">
                <a:solidFill>
                  <a:srgbClr val="002060"/>
                </a:solidFill>
              </a:rPr>
              <a:t>Физиологические признаки</a:t>
            </a:r>
          </a:p>
        </p:txBody>
      </p:sp>
      <p:sp>
        <p:nvSpPr>
          <p:cNvPr id="41987" name="Содержимое 2"/>
          <p:cNvSpPr>
            <a:spLocks noGrp="1"/>
          </p:cNvSpPr>
          <p:nvPr>
            <p:ph sz="quarter" idx="1"/>
          </p:nvPr>
        </p:nvSpPr>
        <p:spPr>
          <a:xfrm>
            <a:off x="357188" y="1600200"/>
            <a:ext cx="8429625" cy="4873625"/>
          </a:xfrm>
        </p:spPr>
        <p:txBody>
          <a:bodyPr/>
          <a:lstStyle/>
          <a:p>
            <a:pPr eaLnBrk="1" hangingPunct="1">
              <a:buFont typeface="Wingdings" pitchFamily="2" charset="2"/>
              <a:buNone/>
            </a:pPr>
            <a:r>
              <a:rPr lang="ru-RU" sz="4400" b="1" u="sng" smtClean="0">
                <a:solidFill>
                  <a:srgbClr val="C00000"/>
                </a:solidFill>
              </a:rPr>
              <a:t>   Кинестетики </a:t>
            </a:r>
            <a:r>
              <a:rPr lang="ru-RU" sz="3200" b="1" smtClean="0"/>
              <a:t>более «рыхлые», с круглыми плечами, часто наклоняются вперед при общении, подбородок опускается вниз, дышат нижней частью легких (животом), губы полные и мягкие, основные движения около живота, имеют раннее физическое развитие</a:t>
            </a:r>
            <a:r>
              <a:rPr lang="ru-RU" smtClean="0"/>
              <a:t>.</a:t>
            </a:r>
            <a:endParaRPr lang="ru-RU"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noAutofit/>
          </a:bodyPr>
          <a:lstStyle/>
          <a:p>
            <a:pPr algn="ctr" eaLnBrk="1" fontAlgn="auto" hangingPunct="1">
              <a:spcAft>
                <a:spcPts val="0"/>
              </a:spcAft>
              <a:defRPr/>
            </a:pPr>
            <a:r>
              <a:rPr lang="ru-RU" sz="4000" b="1" dirty="0" smtClean="0">
                <a:solidFill>
                  <a:srgbClr val="002060"/>
                </a:solidFill>
              </a:rPr>
              <a:t>Физиологические признаки</a:t>
            </a:r>
          </a:p>
        </p:txBody>
      </p:sp>
      <p:sp>
        <p:nvSpPr>
          <p:cNvPr id="43011" name="Содержимое 2"/>
          <p:cNvSpPr>
            <a:spLocks noGrp="1"/>
          </p:cNvSpPr>
          <p:nvPr>
            <p:ph sz="quarter" idx="1"/>
          </p:nvPr>
        </p:nvSpPr>
        <p:spPr>
          <a:xfrm>
            <a:off x="214313" y="1600200"/>
            <a:ext cx="8358187" cy="4873625"/>
          </a:xfrm>
        </p:spPr>
        <p:txBody>
          <a:bodyPr/>
          <a:lstStyle/>
          <a:p>
            <a:pPr eaLnBrk="1" hangingPunct="1">
              <a:buFont typeface="Wingdings" pitchFamily="2" charset="2"/>
              <a:buNone/>
            </a:pPr>
            <a:r>
              <a:rPr lang="ru-RU" sz="4400" b="1" u="sng" smtClean="0">
                <a:solidFill>
                  <a:srgbClr val="C00000"/>
                </a:solidFill>
              </a:rPr>
              <a:t>   Аудиалы </a:t>
            </a:r>
            <a:r>
              <a:rPr lang="ru-RU" sz="3200" b="1" smtClean="0"/>
              <a:t>чаще имеют субтильную конституцию, при общении руки сложены на груди, а голова наклонена вниз и в сторону, как бы слушая, хорошо имитируют тональность и высоту голоса, основные движения – вокруг рта, ушей и груди, дыхание происходит полной грудной клеткой (грудью).</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2238"/>
            <a:ext cx="7543800" cy="906462"/>
          </a:xfrm>
        </p:spPr>
        <p:txBody>
          <a:bodyPr>
            <a:normAutofit fontScale="90000"/>
          </a:bodyPr>
          <a:lstStyle/>
          <a:p>
            <a:pPr algn="ctr" eaLnBrk="1" hangingPunct="1">
              <a:defRPr/>
            </a:pPr>
            <a:r>
              <a:rPr lang="ru-RU" sz="6000" dirty="0" smtClean="0">
                <a:solidFill>
                  <a:srgbClr val="C00000"/>
                </a:solidFill>
                <a:latin typeface="Times New Roman" pitchFamily="18" charset="0"/>
                <a:cs typeface="Times New Roman" pitchFamily="18" charset="0"/>
              </a:rPr>
              <a:t>ЛЕВШИ</a:t>
            </a:r>
            <a:endParaRPr lang="ru-RU" sz="6000" dirty="0" smtClean="0"/>
          </a:p>
        </p:txBody>
      </p:sp>
      <p:sp>
        <p:nvSpPr>
          <p:cNvPr id="44035" name="Rectangle 3"/>
          <p:cNvSpPr>
            <a:spLocks noGrp="1" noChangeArrowheads="1"/>
          </p:cNvSpPr>
          <p:nvPr>
            <p:ph type="body" idx="1"/>
          </p:nvPr>
        </p:nvSpPr>
        <p:spPr>
          <a:xfrm>
            <a:off x="0" y="1250950"/>
            <a:ext cx="9144000" cy="6161088"/>
          </a:xfrm>
        </p:spPr>
        <p:txBody>
          <a:bodyPr/>
          <a:lstStyle/>
          <a:p>
            <a:pPr algn="ctr" eaLnBrk="1" hangingPunct="1">
              <a:lnSpc>
                <a:spcPct val="90000"/>
              </a:lnSpc>
            </a:pPr>
            <a:r>
              <a:rPr lang="ru-RU" sz="3200" b="1" u="sng" smtClean="0">
                <a:latin typeface="Times New Roman" pitchFamily="18" charset="0"/>
                <a:cs typeface="Times New Roman" pitchFamily="18" charset="0"/>
              </a:rPr>
              <a:t>ВЫВОД</a:t>
            </a:r>
            <a:r>
              <a:rPr lang="ru-RU" sz="3200" b="1" smtClean="0">
                <a:latin typeface="Times New Roman" pitchFamily="18" charset="0"/>
                <a:cs typeface="Times New Roman" pitchFamily="18" charset="0"/>
              </a:rPr>
              <a:t>: </a:t>
            </a:r>
            <a:r>
              <a:rPr lang="ru-RU" sz="3200" b="1" i="1" smtClean="0">
                <a:latin typeface="Times New Roman" pitchFamily="18" charset="0"/>
                <a:cs typeface="Times New Roman" pitchFamily="18" charset="0"/>
              </a:rPr>
              <a:t>Если у левши иначе устроен мозг, то значит и мышление, и вся психика у него несколько отличаются от обычного типа. </a:t>
            </a:r>
          </a:p>
          <a:p>
            <a:pPr eaLnBrk="1" hangingPunct="1">
              <a:lnSpc>
                <a:spcPct val="90000"/>
              </a:lnSpc>
              <a:buFont typeface="Wingdings" pitchFamily="2" charset="2"/>
              <a:buNone/>
            </a:pPr>
            <a:r>
              <a:rPr lang="ru-RU" sz="3200" b="1" smtClean="0">
                <a:latin typeface="Times New Roman" pitchFamily="18" charset="0"/>
                <a:cs typeface="Times New Roman" pitchFamily="18" charset="0"/>
              </a:rPr>
              <a:t>   </a:t>
            </a:r>
            <a:r>
              <a:rPr lang="ru-RU" b="1" smtClean="0">
                <a:latin typeface="Times New Roman" pitchFamily="18" charset="0"/>
                <a:cs typeface="Times New Roman" pitchFamily="18" charset="0"/>
              </a:rPr>
              <a:t>Действительно, доказано, что леворукие дети обычно более ранимы, эмоциональны, подвижны, вспыльчивы, гневливы и тревожны. Они часто хуже привыкают к смене обстановки, впервые попадая в детский сад или школу. </a:t>
            </a:r>
          </a:p>
          <a:p>
            <a:pPr eaLnBrk="1" hangingPunct="1">
              <a:lnSpc>
                <a:spcPct val="90000"/>
              </a:lnSpc>
            </a:pPr>
            <a:r>
              <a:rPr lang="ru-RU" b="1" smtClean="0">
                <a:latin typeface="Times New Roman" pitchFamily="18" charset="0"/>
                <a:cs typeface="Times New Roman" pitchFamily="18" charset="0"/>
              </a:rPr>
              <a:t>Леворукие дети обычно значительно тоньше чувствуют цвет и форму предмета, видят отличия между предметами даже тогда, когда праворукие считают их абсолютно одинаковыми, т.е. более индивидуализируют окружающий мир. Именно поэтому леворуких детей очень много в школах для художественно одаренных.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2238"/>
            <a:ext cx="7543800" cy="639762"/>
          </a:xfrm>
        </p:spPr>
        <p:txBody>
          <a:bodyPr>
            <a:normAutofit fontScale="90000"/>
          </a:bodyPr>
          <a:lstStyle/>
          <a:p>
            <a:pPr algn="ctr" eaLnBrk="1" hangingPunct="1">
              <a:defRPr/>
            </a:pPr>
            <a:r>
              <a:rPr lang="ru-RU" sz="5400" smtClean="0">
                <a:solidFill>
                  <a:srgbClr val="C00000"/>
                </a:solidFill>
                <a:latin typeface="Times New Roman" pitchFamily="18" charset="0"/>
                <a:cs typeface="Times New Roman" pitchFamily="18" charset="0"/>
              </a:rPr>
              <a:t>ЛЕВШИ</a:t>
            </a:r>
          </a:p>
        </p:txBody>
      </p:sp>
      <p:sp>
        <p:nvSpPr>
          <p:cNvPr id="45059" name="Rectangle 3"/>
          <p:cNvSpPr>
            <a:spLocks noGrp="1" noChangeArrowheads="1"/>
          </p:cNvSpPr>
          <p:nvPr>
            <p:ph type="body" idx="1"/>
          </p:nvPr>
        </p:nvSpPr>
        <p:spPr>
          <a:xfrm>
            <a:off x="0" y="1206500"/>
            <a:ext cx="9144000" cy="4924425"/>
          </a:xfrm>
        </p:spPr>
        <p:txBody>
          <a:bodyPr/>
          <a:lstStyle/>
          <a:p>
            <a:pPr eaLnBrk="1" hangingPunct="1"/>
            <a:r>
              <a:rPr lang="ru-RU" sz="2800" b="1" smtClean="0">
                <a:solidFill>
                  <a:srgbClr val="800000"/>
                </a:solidFill>
                <a:latin typeface="Times New Roman" pitchFamily="18" charset="0"/>
                <a:cs typeface="Times New Roman" pitchFamily="18" charset="0"/>
              </a:rPr>
              <a:t>При обучении леворукие</a:t>
            </a:r>
            <a:r>
              <a:rPr lang="ru-RU" sz="2800" b="1" smtClean="0">
                <a:latin typeface="Times New Roman" pitchFamily="18" charset="0"/>
                <a:cs typeface="Times New Roman" pitchFamily="18" charset="0"/>
              </a:rPr>
              <a:t> больше ориентируются на чувственные ощущения (зрительные, осязательные и др.), </a:t>
            </a:r>
            <a:r>
              <a:rPr lang="ru-RU" sz="2800" b="1" u="sng" smtClean="0">
                <a:latin typeface="Times New Roman" pitchFamily="18" charset="0"/>
                <a:cs typeface="Times New Roman" pitchFamily="18" charset="0"/>
              </a:rPr>
              <a:t>а не на речь</a:t>
            </a:r>
            <a:r>
              <a:rPr lang="ru-RU" sz="2800" b="1" smtClean="0">
                <a:latin typeface="Times New Roman" pitchFamily="18" charset="0"/>
                <a:cs typeface="Times New Roman" pitchFamily="18" charset="0"/>
              </a:rPr>
              <a:t>, поэтому для лучшего понимания материала им требуется опора на рисунок или какое-то наглядное пособие. Для левшей обычно трудна работа в больших группах при жестко регламентированных условиях и строгом соподчинении. </a:t>
            </a:r>
            <a:r>
              <a:rPr lang="ru-RU" sz="2800" b="1" u="sng" smtClean="0">
                <a:latin typeface="Times New Roman" pitchFamily="18" charset="0"/>
                <a:cs typeface="Times New Roman" pitchFamily="18" charset="0"/>
              </a:rPr>
              <a:t>Их стихия — индивидуальная работа, когда нет жесткого регламента</a:t>
            </a:r>
            <a:r>
              <a:rPr lang="ru-RU" sz="2800" b="1" smtClean="0">
                <a:latin typeface="Times New Roman" pitchFamily="18" charset="0"/>
                <a:cs typeface="Times New Roman" pitchFamily="18" charset="0"/>
              </a:rPr>
              <a:t>, строгого подчинения чьему-то мнению, а важна собственная инициатива и интуиция</a:t>
            </a:r>
            <a:r>
              <a:rPr lang="ru-RU" sz="2800" b="1"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2238"/>
            <a:ext cx="7543800" cy="773112"/>
          </a:xfrm>
        </p:spPr>
        <p:txBody>
          <a:bodyPr>
            <a:normAutofit fontScale="90000"/>
          </a:bodyPr>
          <a:lstStyle/>
          <a:p>
            <a:pPr algn="ctr" eaLnBrk="1" hangingPunct="1">
              <a:defRPr/>
            </a:pPr>
            <a:r>
              <a:rPr lang="ru-RU" sz="4800" b="1" dirty="0" smtClean="0">
                <a:solidFill>
                  <a:srgbClr val="C00000"/>
                </a:solidFill>
                <a:latin typeface="Times New Roman" pitchFamily="18" charset="0"/>
                <a:cs typeface="Times New Roman" pitchFamily="18" charset="0"/>
              </a:rPr>
              <a:t>ВНИМАНИЕ</a:t>
            </a:r>
          </a:p>
        </p:txBody>
      </p:sp>
      <p:sp>
        <p:nvSpPr>
          <p:cNvPr id="46083" name="Rectangle 3"/>
          <p:cNvSpPr>
            <a:spLocks noGrp="1" noChangeArrowheads="1"/>
          </p:cNvSpPr>
          <p:nvPr>
            <p:ph type="body" idx="1"/>
          </p:nvPr>
        </p:nvSpPr>
        <p:spPr>
          <a:xfrm>
            <a:off x="349250" y="1179513"/>
            <a:ext cx="8437563" cy="5360987"/>
          </a:xfrm>
        </p:spPr>
        <p:txBody>
          <a:bodyPr/>
          <a:lstStyle/>
          <a:p>
            <a:pPr eaLnBrk="1" hangingPunct="1"/>
            <a:r>
              <a:rPr lang="ru-RU" sz="4800" b="1" i="1" u="sng" smtClean="0">
                <a:latin typeface="Times New Roman" pitchFamily="18" charset="0"/>
                <a:cs typeface="Times New Roman" pitchFamily="18" charset="0"/>
              </a:rPr>
              <a:t>Часть правшей</a:t>
            </a:r>
            <a:r>
              <a:rPr lang="ru-RU" sz="4800" b="1" smtClean="0">
                <a:latin typeface="Times New Roman" pitchFamily="18" charset="0"/>
                <a:cs typeface="Times New Roman" pitchFamily="18" charset="0"/>
              </a:rPr>
              <a:t>, имеющих определенные «левые» признаки, во многом </a:t>
            </a:r>
            <a:r>
              <a:rPr lang="ru-RU" sz="4800" b="1" i="1" u="sng" smtClean="0">
                <a:latin typeface="Times New Roman" pitchFamily="18" charset="0"/>
                <a:cs typeface="Times New Roman" pitchFamily="18" charset="0"/>
              </a:rPr>
              <a:t>сходны с левшами </a:t>
            </a:r>
            <a:r>
              <a:rPr lang="ru-RU" sz="4800" b="1" smtClean="0">
                <a:latin typeface="Times New Roman" pitchFamily="18" charset="0"/>
                <a:cs typeface="Times New Roman" pitchFamily="18" charset="0"/>
              </a:rPr>
              <a:t>по своему психологическому статусу</a:t>
            </a:r>
            <a:r>
              <a:rPr lang="ru-RU" sz="48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6375" y="122238"/>
            <a:ext cx="8509000" cy="920750"/>
          </a:xfrm>
        </p:spPr>
        <p:txBody>
          <a:bodyPr>
            <a:noAutofit/>
          </a:bodyPr>
          <a:lstStyle/>
          <a:p>
            <a:pPr algn="ctr" eaLnBrk="1" hangingPunct="1">
              <a:defRPr/>
            </a:pPr>
            <a:r>
              <a:rPr lang="ru-RU" sz="4000" b="1" dirty="0" smtClean="0">
                <a:solidFill>
                  <a:srgbClr val="C00000"/>
                </a:solidFill>
                <a:latin typeface="Times New Roman" pitchFamily="18" charset="0"/>
                <a:cs typeface="Times New Roman" pitchFamily="18" charset="0"/>
              </a:rPr>
              <a:t>Особенности </a:t>
            </a:r>
            <a:r>
              <a:rPr lang="ru-RU" sz="4000" b="1" dirty="0" err="1" smtClean="0">
                <a:solidFill>
                  <a:srgbClr val="C00000"/>
                </a:solidFill>
                <a:latin typeface="Times New Roman" pitchFamily="18" charset="0"/>
                <a:cs typeface="Times New Roman" pitchFamily="18" charset="0"/>
              </a:rPr>
              <a:t>леворуких</a:t>
            </a:r>
            <a:r>
              <a:rPr lang="ru-RU" sz="4000" b="1" dirty="0" smtClean="0">
                <a:solidFill>
                  <a:srgbClr val="C00000"/>
                </a:solidFill>
                <a:latin typeface="Times New Roman" pitchFamily="18" charset="0"/>
                <a:cs typeface="Times New Roman" pitchFamily="18" charset="0"/>
              </a:rPr>
              <a:t> детей</a:t>
            </a:r>
          </a:p>
        </p:txBody>
      </p:sp>
      <p:sp>
        <p:nvSpPr>
          <p:cNvPr id="47107" name="Rectangle 3"/>
          <p:cNvSpPr>
            <a:spLocks noGrp="1" noChangeArrowheads="1"/>
          </p:cNvSpPr>
          <p:nvPr>
            <p:ph type="body" idx="1"/>
          </p:nvPr>
        </p:nvSpPr>
        <p:spPr>
          <a:xfrm>
            <a:off x="0" y="1250950"/>
            <a:ext cx="9144000" cy="5607050"/>
          </a:xfrm>
        </p:spPr>
        <p:txBody>
          <a:bodyPr/>
          <a:lstStyle/>
          <a:p>
            <a:pPr eaLnBrk="1" hangingPunct="1">
              <a:lnSpc>
                <a:spcPct val="80000"/>
              </a:lnSpc>
            </a:pPr>
            <a:r>
              <a:rPr lang="ru-RU" sz="3200" b="1" smtClean="0">
                <a:latin typeface="Times New Roman" pitchFamily="18" charset="0"/>
                <a:cs typeface="Times New Roman" pitchFamily="18" charset="0"/>
              </a:rPr>
              <a:t>У леворуких детей </a:t>
            </a:r>
            <a:r>
              <a:rPr lang="ru-RU" sz="3200" b="1" smtClean="0">
                <a:solidFill>
                  <a:srgbClr val="800000"/>
                </a:solidFill>
                <a:latin typeface="Times New Roman" pitchFamily="18" charset="0"/>
                <a:cs typeface="Times New Roman" pitchFamily="18" charset="0"/>
              </a:rPr>
              <a:t>чаще бывают неврозы</a:t>
            </a:r>
            <a:r>
              <a:rPr lang="ru-RU" sz="3200" b="1" smtClean="0">
                <a:latin typeface="Times New Roman" pitchFamily="18" charset="0"/>
                <a:cs typeface="Times New Roman" pitchFamily="18" charset="0"/>
              </a:rPr>
              <a:t>. Однако это связано не только с их особой ранимостью, но и с тем, что в нашем праворуком мире они постоянно испытывают так называемый «декстрастресс» (</a:t>
            </a:r>
            <a:r>
              <a:rPr lang="ru-RU" sz="3200" b="1" smtClean="0">
                <a:solidFill>
                  <a:srgbClr val="800000"/>
                </a:solidFill>
                <a:latin typeface="Times New Roman" pitchFamily="18" charset="0"/>
                <a:cs typeface="Times New Roman" pitchFamily="18" charset="0"/>
              </a:rPr>
              <a:t>правый стресс</a:t>
            </a:r>
            <a:r>
              <a:rPr lang="ru-RU" sz="3200" b="1" smtClean="0">
                <a:latin typeface="Times New Roman" pitchFamily="18" charset="0"/>
                <a:cs typeface="Times New Roman" pitchFamily="18" charset="0"/>
              </a:rPr>
              <a:t>). Мы не замечаем, а леворукий сталкивается на каждом шагу с тем, что все окружающие предметы сделаны таким образом, что ими удобно пользоваться правше и очень неудобно или просто невозможно — левше. Даже двери открывать левше неудобно, осветительные приборы обычно располагаются слева и т.д.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401050" cy="1785938"/>
          </a:xfrm>
        </p:spPr>
        <p:txBody>
          <a:bodyPr>
            <a:noAutofit/>
          </a:bodyPr>
          <a:lstStyle/>
          <a:p>
            <a:pPr algn="ctr" eaLnBrk="1" fontAlgn="auto" hangingPunct="1">
              <a:spcAft>
                <a:spcPts val="0"/>
              </a:spcAft>
              <a:defRPr/>
            </a:pPr>
            <a:r>
              <a:rPr lang="ru-RU" sz="3600" b="1" dirty="0" smtClean="0">
                <a:solidFill>
                  <a:srgbClr val="002060"/>
                </a:solidFill>
              </a:rPr>
              <a:t>Как учитывать индивидуальные особенности при ведении урока? </a:t>
            </a:r>
          </a:p>
        </p:txBody>
      </p:sp>
      <p:sp>
        <p:nvSpPr>
          <p:cNvPr id="11267" name="Rectangle 3"/>
          <p:cNvSpPr>
            <a:spLocks noGrp="1" noChangeArrowheads="1"/>
          </p:cNvSpPr>
          <p:nvPr>
            <p:ph sz="quarter" idx="1"/>
          </p:nvPr>
        </p:nvSpPr>
        <p:spPr>
          <a:xfrm>
            <a:off x="0" y="1785938"/>
            <a:ext cx="9144000" cy="4857750"/>
          </a:xfrm>
        </p:spPr>
        <p:txBody>
          <a:bodyPr/>
          <a:lstStyle/>
          <a:p>
            <a:pPr algn="ctr" eaLnBrk="1" hangingPunct="1">
              <a:buFont typeface="Wingdings" pitchFamily="2" charset="2"/>
              <a:buNone/>
            </a:pPr>
            <a:r>
              <a:rPr lang="ru-RU" smtClean="0"/>
              <a:t>       </a:t>
            </a:r>
            <a:r>
              <a:rPr lang="ru-RU" sz="3600" b="1" smtClean="0"/>
              <a:t>Одним из важнейших свойств индивидуальности является </a:t>
            </a:r>
            <a:r>
              <a:rPr lang="ru-RU" sz="4800" b="1" i="1" u="sng" smtClean="0">
                <a:solidFill>
                  <a:srgbClr val="C00000"/>
                </a:solidFill>
              </a:rPr>
              <a:t>функциональная асимметрия мозга</a:t>
            </a:r>
            <a:endParaRPr lang="ru-RU" sz="4800" b="1" smtClean="0"/>
          </a:p>
          <a:p>
            <a:pPr eaLnBrk="1" hangingPunct="1">
              <a:buFont typeface="Wingdings" pitchFamily="2" charset="2"/>
              <a:buNone/>
            </a:pPr>
            <a:r>
              <a:rPr lang="ru-RU" sz="3600" b="1" smtClean="0"/>
              <a:t>     Она определяет особенности восприятия, запоминания, стратегию мышления, эмоциональную сферу человека.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22238"/>
            <a:ext cx="7543800" cy="831850"/>
          </a:xfrm>
        </p:spPr>
        <p:txBody>
          <a:bodyPr/>
          <a:lstStyle/>
          <a:p>
            <a:pPr algn="ctr" eaLnBrk="1" hangingPunct="1">
              <a:defRPr/>
            </a:pPr>
            <a:r>
              <a:rPr lang="ru-RU" sz="4800" smtClean="0">
                <a:solidFill>
                  <a:srgbClr val="C00000"/>
                </a:solidFill>
                <a:latin typeface="Times New Roman" pitchFamily="18" charset="0"/>
                <a:cs typeface="Times New Roman" pitchFamily="18" charset="0"/>
              </a:rPr>
              <a:t>Левый ведущий глаз </a:t>
            </a:r>
          </a:p>
        </p:txBody>
      </p:sp>
      <p:sp>
        <p:nvSpPr>
          <p:cNvPr id="48131" name="Rectangle 3"/>
          <p:cNvSpPr>
            <a:spLocks noGrp="1" noChangeArrowheads="1"/>
          </p:cNvSpPr>
          <p:nvPr>
            <p:ph type="body" idx="1"/>
          </p:nvPr>
        </p:nvSpPr>
        <p:spPr>
          <a:xfrm>
            <a:off x="0" y="1028700"/>
            <a:ext cx="8937625" cy="5511800"/>
          </a:xfrm>
        </p:spPr>
        <p:txBody>
          <a:bodyPr/>
          <a:lstStyle/>
          <a:p>
            <a:pPr eaLnBrk="1" hangingPunct="1">
              <a:lnSpc>
                <a:spcPct val="90000"/>
              </a:lnSpc>
            </a:pPr>
            <a:r>
              <a:rPr lang="ru-RU" sz="2800" b="1" smtClean="0">
                <a:latin typeface="Times New Roman" pitchFamily="18" charset="0"/>
                <a:cs typeface="Times New Roman" pitchFamily="18" charset="0"/>
              </a:rPr>
              <a:t>Обычно ведущий глаз можно обнаружить уже у ребенка двух лет. Исследования показали, что </a:t>
            </a:r>
            <a:r>
              <a:rPr lang="ru-RU" sz="2800" b="1" i="1" smtClean="0">
                <a:solidFill>
                  <a:srgbClr val="800000"/>
                </a:solidFill>
                <a:latin typeface="Times New Roman" pitchFamily="18" charset="0"/>
                <a:cs typeface="Times New Roman" pitchFamily="18" charset="0"/>
              </a:rPr>
              <a:t>левоглазые</a:t>
            </a:r>
            <a:r>
              <a:rPr lang="ru-RU" sz="2800" b="1" smtClean="0">
                <a:latin typeface="Times New Roman" pitchFamily="18" charset="0"/>
                <a:cs typeface="Times New Roman" pitchFamily="18" charset="0"/>
              </a:rPr>
              <a:t> люди часто бывают робкими, хорошо приспосабливаются к деятельности лишь при малом объеме групп и неформальных межличностных контактах без строгой подчиненности. По-видимому, такие дети плохо чувствуют себя в больших коллективах (переполненная группа детского сада или школьный класс) при жесткой регламентации всех действий. В то же время они отличаются высокой устойчивостью к помехам и работоспособностью. Часто у них отмечается склонность к невротическим состояниям.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algn="ctr" eaLnBrk="1" hangingPunct="1">
              <a:defRPr/>
            </a:pPr>
            <a:r>
              <a:rPr lang="ru-RU" sz="5400" smtClean="0">
                <a:solidFill>
                  <a:srgbClr val="C00000"/>
                </a:solidFill>
                <a:latin typeface="Times New Roman" pitchFamily="18" charset="0"/>
                <a:cs typeface="Times New Roman" pitchFamily="18" charset="0"/>
              </a:rPr>
              <a:t>Левое ведущее ухо </a:t>
            </a:r>
            <a:endParaRPr lang="ru-RU" sz="5400" smtClean="0"/>
          </a:p>
        </p:txBody>
      </p:sp>
      <p:sp>
        <p:nvSpPr>
          <p:cNvPr id="49155" name="Содержимое 2"/>
          <p:cNvSpPr>
            <a:spLocks noGrp="1"/>
          </p:cNvSpPr>
          <p:nvPr>
            <p:ph idx="1"/>
          </p:nvPr>
        </p:nvSpPr>
        <p:spPr>
          <a:xfrm>
            <a:off x="260350" y="1562100"/>
            <a:ext cx="8426450" cy="4889500"/>
          </a:xfrm>
        </p:spPr>
        <p:txBody>
          <a:bodyPr/>
          <a:lstStyle/>
          <a:p>
            <a:pPr eaLnBrk="1" hangingPunct="1"/>
            <a:r>
              <a:rPr lang="ru-RU" sz="2800" b="1" smtClean="0"/>
              <a:t>Интересно, что </a:t>
            </a:r>
            <a:r>
              <a:rPr lang="ru-RU" sz="2800" b="1" smtClean="0">
                <a:solidFill>
                  <a:srgbClr val="800000"/>
                </a:solidFill>
              </a:rPr>
              <a:t>левоухие</a:t>
            </a:r>
            <a:r>
              <a:rPr lang="ru-RU" sz="2800" b="1" smtClean="0"/>
              <a:t> люди испытывают наибольшие трудности при овладении иностранным языком в школе, но очень легко овладевают им при обучении так называемым «материнским способом», особенно в дошкольном возрасте, если общаются с людьми, говорящими на другом языке. Показана интересная закономерность, что именно из левоухих детей вырастают хорошие руководители</a:t>
            </a:r>
            <a:endParaRPr lang="ru-RU"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5900" y="122238"/>
            <a:ext cx="7785100" cy="995362"/>
          </a:xfrm>
        </p:spPr>
        <p:txBody>
          <a:bodyPr/>
          <a:lstStyle/>
          <a:p>
            <a:pPr algn="ctr" eaLnBrk="1" hangingPunct="1">
              <a:defRPr/>
            </a:pPr>
            <a:r>
              <a:rPr lang="ru-RU" sz="4000" smtClean="0">
                <a:solidFill>
                  <a:srgbClr val="C00000"/>
                </a:solidFill>
                <a:latin typeface="Times New Roman" pitchFamily="18" charset="0"/>
                <a:cs typeface="Times New Roman" pitchFamily="18" charset="0"/>
              </a:rPr>
              <a:t>Правые ведущие рука, глаз, ухо </a:t>
            </a:r>
            <a:endParaRPr lang="ru-RU" sz="4000" smtClean="0"/>
          </a:p>
        </p:txBody>
      </p:sp>
      <p:sp>
        <p:nvSpPr>
          <p:cNvPr id="50179" name="Rectangle 3"/>
          <p:cNvSpPr>
            <a:spLocks noGrp="1" noChangeArrowheads="1"/>
          </p:cNvSpPr>
          <p:nvPr>
            <p:ph type="body" idx="1"/>
          </p:nvPr>
        </p:nvSpPr>
        <p:spPr>
          <a:xfrm>
            <a:off x="304800" y="1517650"/>
            <a:ext cx="8839200" cy="4972050"/>
          </a:xfrm>
        </p:spPr>
        <p:txBody>
          <a:bodyPr/>
          <a:lstStyle/>
          <a:p>
            <a:pPr eaLnBrk="1" hangingPunct="1">
              <a:lnSpc>
                <a:spcPct val="80000"/>
              </a:lnSpc>
            </a:pPr>
            <a:r>
              <a:rPr lang="ru-RU" sz="4000" b="1" smtClean="0">
                <a:latin typeface="Times New Roman" pitchFamily="18" charset="0"/>
                <a:cs typeface="Times New Roman" pitchFamily="18" charset="0"/>
              </a:rPr>
              <a:t>Люди, которые предпочитают </a:t>
            </a:r>
            <a:r>
              <a:rPr lang="ru-RU" sz="4000" b="1" smtClean="0">
                <a:solidFill>
                  <a:srgbClr val="800000"/>
                </a:solidFill>
                <a:latin typeface="Times New Roman" pitchFamily="18" charset="0"/>
                <a:cs typeface="Times New Roman" pitchFamily="18" charset="0"/>
              </a:rPr>
              <a:t>правую руку, глаз, ухо</a:t>
            </a:r>
            <a:r>
              <a:rPr lang="ru-RU" sz="4000" b="1" smtClean="0">
                <a:latin typeface="Times New Roman" pitchFamily="18" charset="0"/>
                <a:cs typeface="Times New Roman" pitchFamily="18" charset="0"/>
              </a:rPr>
              <a:t> (например, при разговоре по телефону), обычно более устойчивы к невротизирующим факторам, но у них в среднем чуть ниже интеллект и работоспособность. </a:t>
            </a:r>
          </a:p>
          <a:p>
            <a:pPr eaLnBrk="1" hangingPunct="1">
              <a:lnSpc>
                <a:spcPct val="80000"/>
              </a:lnSpc>
              <a:buFont typeface="Wingdings" pitchFamily="2" charset="2"/>
              <a:buNone/>
            </a:pPr>
            <a:endParaRPr lang="ru-RU" sz="1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22238"/>
            <a:ext cx="8305800" cy="595312"/>
          </a:xfrm>
        </p:spPr>
        <p:txBody>
          <a:bodyPr>
            <a:normAutofit fontScale="90000"/>
          </a:bodyPr>
          <a:lstStyle/>
          <a:p>
            <a:pPr algn="ctr" eaLnBrk="1" hangingPunct="1">
              <a:defRPr/>
            </a:pPr>
            <a:r>
              <a:rPr lang="ru-RU" sz="3600" b="1" dirty="0" smtClean="0">
                <a:solidFill>
                  <a:srgbClr val="C00000"/>
                </a:solidFill>
                <a:latin typeface="Times New Roman" pitchFamily="18" charset="0"/>
                <a:cs typeface="Times New Roman" pitchFamily="18" charset="0"/>
              </a:rPr>
              <a:t>Праворукий, но </a:t>
            </a:r>
            <a:r>
              <a:rPr lang="ru-RU" sz="3600" b="1" dirty="0" err="1" smtClean="0">
                <a:solidFill>
                  <a:srgbClr val="C00000"/>
                </a:solidFill>
                <a:latin typeface="Times New Roman" pitchFamily="18" charset="0"/>
                <a:cs typeface="Times New Roman" pitchFamily="18" charset="0"/>
              </a:rPr>
              <a:t>левоглазый</a:t>
            </a:r>
            <a:r>
              <a:rPr lang="ru-RU" sz="3600" b="1" dirty="0" smtClean="0">
                <a:solidFill>
                  <a:srgbClr val="C00000"/>
                </a:solidFill>
                <a:latin typeface="Times New Roman" pitchFamily="18" charset="0"/>
                <a:cs typeface="Times New Roman" pitchFamily="18" charset="0"/>
              </a:rPr>
              <a:t> ребенок</a:t>
            </a:r>
            <a:endParaRPr lang="ru-RU" sz="3500" b="1" dirty="0" smtClean="0">
              <a:solidFill>
                <a:srgbClr val="C00000"/>
              </a:solidFill>
              <a:latin typeface="Times New Roman" pitchFamily="18" charset="0"/>
              <a:cs typeface="Times New Roman" pitchFamily="18" charset="0"/>
            </a:endParaRPr>
          </a:p>
        </p:txBody>
      </p:sp>
      <p:sp>
        <p:nvSpPr>
          <p:cNvPr id="51203" name="Rectangle 3"/>
          <p:cNvSpPr>
            <a:spLocks noGrp="1" noChangeArrowheads="1"/>
          </p:cNvSpPr>
          <p:nvPr>
            <p:ph type="body" idx="1"/>
          </p:nvPr>
        </p:nvSpPr>
        <p:spPr>
          <a:xfrm>
            <a:off x="0" y="806450"/>
            <a:ext cx="8929688" cy="6051550"/>
          </a:xfrm>
        </p:spPr>
        <p:txBody>
          <a:bodyPr/>
          <a:lstStyle/>
          <a:p>
            <a:pPr eaLnBrk="1" hangingPunct="1">
              <a:lnSpc>
                <a:spcPct val="80000"/>
              </a:lnSpc>
            </a:pPr>
            <a:r>
              <a:rPr lang="ru-RU" sz="3600" b="1" i="1" u="sng" smtClean="0">
                <a:latin typeface="Times New Roman" pitchFamily="18" charset="0"/>
                <a:cs typeface="Times New Roman" pitchFamily="18" charset="0"/>
              </a:rPr>
              <a:t>У него свои специфические трудности</a:t>
            </a:r>
            <a:r>
              <a:rPr lang="ru-RU" sz="3600" b="1" smtClean="0">
                <a:latin typeface="Times New Roman" pitchFamily="18" charset="0"/>
                <a:cs typeface="Times New Roman" pitchFamily="18" charset="0"/>
              </a:rPr>
              <a:t>. Когда такой ребенок пишет правой рукой, то основная информация от руки приходит в левое полушарие, а от глаза, по-видимому, в основном в правое. Для того, чтобы осуществлять координацию между движением руки при письме и зрительными ощущениями от написанного, необходимо сопоставить </a:t>
            </a:r>
            <a:r>
              <a:rPr lang="ru-RU" sz="3600" b="1" i="1" smtClean="0">
                <a:solidFill>
                  <a:srgbClr val="800000"/>
                </a:solidFill>
                <a:latin typeface="Times New Roman" pitchFamily="18" charset="0"/>
                <a:cs typeface="Times New Roman" pitchFamily="18" charset="0"/>
              </a:rPr>
              <a:t>ту и другую информацию, перенести ее из полушария в полушарие.</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0" y="122238"/>
            <a:ext cx="8643938" cy="728662"/>
          </a:xfrm>
        </p:spPr>
        <p:txBody>
          <a:bodyPr/>
          <a:lstStyle/>
          <a:p>
            <a:pPr algn="ctr" eaLnBrk="1" hangingPunct="1">
              <a:defRPr/>
            </a:pPr>
            <a:r>
              <a:rPr lang="ru-RU" sz="3600" b="1" dirty="0" smtClean="0">
                <a:solidFill>
                  <a:srgbClr val="C00000"/>
                </a:solidFill>
                <a:latin typeface="Times New Roman" pitchFamily="18" charset="0"/>
                <a:cs typeface="Times New Roman" pitchFamily="18" charset="0"/>
              </a:rPr>
              <a:t>Праворукий, но </a:t>
            </a:r>
            <a:r>
              <a:rPr lang="ru-RU" sz="3600" b="1" dirty="0" err="1" smtClean="0">
                <a:solidFill>
                  <a:srgbClr val="C00000"/>
                </a:solidFill>
                <a:latin typeface="Times New Roman" pitchFamily="18" charset="0"/>
                <a:cs typeface="Times New Roman" pitchFamily="18" charset="0"/>
              </a:rPr>
              <a:t>левоглазый</a:t>
            </a:r>
            <a:r>
              <a:rPr lang="ru-RU" sz="3600" b="1" dirty="0" smtClean="0">
                <a:solidFill>
                  <a:srgbClr val="C00000"/>
                </a:solidFill>
                <a:latin typeface="Times New Roman" pitchFamily="18" charset="0"/>
                <a:cs typeface="Times New Roman" pitchFamily="18" charset="0"/>
              </a:rPr>
              <a:t> ребенок</a:t>
            </a:r>
            <a:endParaRPr lang="ru-RU" sz="3600" b="1" dirty="0" smtClean="0">
              <a:solidFill>
                <a:srgbClr val="C00000"/>
              </a:solidFill>
            </a:endParaRPr>
          </a:p>
        </p:txBody>
      </p:sp>
      <p:sp>
        <p:nvSpPr>
          <p:cNvPr id="52227" name="Содержимое 2"/>
          <p:cNvSpPr>
            <a:spLocks noGrp="1"/>
          </p:cNvSpPr>
          <p:nvPr>
            <p:ph idx="1"/>
          </p:nvPr>
        </p:nvSpPr>
        <p:spPr>
          <a:xfrm>
            <a:off x="304800" y="1295400"/>
            <a:ext cx="8489950" cy="5245100"/>
          </a:xfrm>
        </p:spPr>
        <p:txBody>
          <a:bodyPr/>
          <a:lstStyle/>
          <a:p>
            <a:pPr eaLnBrk="1" hangingPunct="1"/>
            <a:r>
              <a:rPr lang="ru-RU" b="1" smtClean="0">
                <a:latin typeface="Times New Roman" pitchFamily="18" charset="0"/>
                <a:cs typeface="Times New Roman" pitchFamily="18" charset="0"/>
              </a:rPr>
              <a:t>Но у детей до 9-10 лет, особенно у мальчиков, нервные пути, соединяющие два полушария, еще окончательно не сформированы. Это создает для детей определенные трудности. В то же время именно </a:t>
            </a:r>
            <a:r>
              <a:rPr lang="ru-RU" b="1" smtClean="0">
                <a:solidFill>
                  <a:srgbClr val="800000"/>
                </a:solidFill>
                <a:latin typeface="Times New Roman" pitchFamily="18" charset="0"/>
                <a:cs typeface="Times New Roman" pitchFamily="18" charset="0"/>
              </a:rPr>
              <a:t>левоглазые</a:t>
            </a:r>
            <a:r>
              <a:rPr lang="ru-RU" b="1" smtClean="0">
                <a:latin typeface="Times New Roman" pitchFamily="18" charset="0"/>
                <a:cs typeface="Times New Roman" pitchFamily="18" charset="0"/>
              </a:rPr>
              <a:t> взрослые имеют обычно более высокий интеллект, поэтому очень важно иметь в виду, что если эти дети могут запаздывать на ранних этапах овладения письмом, то в дальнейшем они не только догонят сверстников, но, возможно, и перегонят их. </a:t>
            </a:r>
            <a:r>
              <a:rPr lang="ru-RU" b="1" i="1" smtClean="0">
                <a:latin typeface="Times New Roman" pitchFamily="18" charset="0"/>
                <a:cs typeface="Times New Roman" pitchFamily="18" charset="0"/>
              </a:rPr>
              <a:t>Поэтому </a:t>
            </a:r>
            <a:r>
              <a:rPr lang="ru-RU" sz="2800" b="1" i="1" smtClean="0">
                <a:solidFill>
                  <a:srgbClr val="800000"/>
                </a:solidFill>
                <a:latin typeface="Times New Roman" pitchFamily="18" charset="0"/>
                <a:cs typeface="Times New Roman" pitchFamily="18" charset="0"/>
              </a:rPr>
              <a:t>надо не торопиться и не сердиться на ребенка при первых его трудностях, а набраться немного терпения и помочь ему принять их как должное, временное и нестрашное.</a:t>
            </a:r>
          </a:p>
          <a:p>
            <a:pPr eaLnBrk="1" hangingPunct="1"/>
            <a:endParaRPr lang="ru-RU"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1\Desktop\СЕМИНАР\img75.jpg"/>
          <p:cNvPicPr>
            <a:picLocks noChangeAspect="1" noChangeArrowheads="1"/>
          </p:cNvPicPr>
          <p:nvPr/>
        </p:nvPicPr>
        <p:blipFill>
          <a:blip r:embed="rId2" cstate="print">
            <a:lum bright="-48000" contrast="66000"/>
          </a:blip>
          <a:srcRect/>
          <a:stretch>
            <a:fillRect/>
          </a:stretch>
        </p:blipFill>
        <p:spPr bwMode="auto">
          <a:xfrm>
            <a:off x="142875" y="214313"/>
            <a:ext cx="9001125" cy="664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Прямоугольник 1"/>
          <p:cNvSpPr>
            <a:spLocks noChangeArrowheads="1"/>
          </p:cNvSpPr>
          <p:nvPr/>
        </p:nvSpPr>
        <p:spPr bwMode="auto">
          <a:xfrm>
            <a:off x="214313" y="428625"/>
            <a:ext cx="8501062" cy="6062663"/>
          </a:xfrm>
          <a:prstGeom prst="rect">
            <a:avLst/>
          </a:prstGeom>
          <a:noFill/>
          <a:ln w="9525">
            <a:noFill/>
            <a:miter lim="800000"/>
            <a:headEnd/>
            <a:tailEnd/>
          </a:ln>
        </p:spPr>
        <p:txBody>
          <a:bodyPr>
            <a:spAutoFit/>
          </a:bodyPr>
          <a:lstStyle/>
          <a:p>
            <a:r>
              <a:rPr lang="ru-RU" sz="3200" b="1">
                <a:solidFill>
                  <a:srgbClr val="C00000"/>
                </a:solidFill>
              </a:rPr>
              <a:t>Во время обучения левополушарных детей следует учитывать </a:t>
            </a:r>
            <a:r>
              <a:rPr lang="ru-RU" b="1"/>
              <a:t>то, что им важна не эмоция, а информация. Если информация иссякла, то у такого ребенка блокируются каналы восприятия, и он перестает слушать педагога. Следовательно, информация должна поступать последовательно и обучение вестись «от простого задания к сложному». Для таких детей важна логика и грамотно сформулированная цель, они легко организуют близких людей для реализации своих целей. Это лидеры. Они быстро запоминают словестную информацию и им важно проговорить задание вслух, используют предметозаменители, они хорошо запоминают символы, легко кодируют звук в букву, быстро овладевают счетом, чтением, письмом. Желательно для таких детей в школе ставить парты, рассчитанные на одного человека. Им комфортно, когда есть собственное пространство, и никто не задевает локтем. На рабочем месте часто царит «упорядоченный хаос», в котором сам ребенок легко ориентируется. Левополушарных детей отвлекает шум, они не способны делать два дела одновременно, во время решения находят только одно правильное решение. Видение мира у таких детей эйфорическое, они более устойчивы к стрессам, иерархию взаимоотношений усваивают быстро.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1\Desktop\СЕМИНАР\slide-70.jpg"/>
          <p:cNvPicPr>
            <a:picLocks noChangeAspect="1" noChangeArrowheads="1"/>
          </p:cNvPicPr>
          <p:nvPr/>
        </p:nvPicPr>
        <p:blipFill>
          <a:blip r:embed="rId2" cstate="print">
            <a:lum bright="-38000" contrast="56000"/>
          </a:blip>
          <a:srcRect/>
          <a:stretch>
            <a:fillRect/>
          </a:stretch>
        </p:blipFill>
        <p:spPr bwMode="auto">
          <a:xfrm>
            <a:off x="214313" y="214313"/>
            <a:ext cx="8643937"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1"/>
          <p:cNvSpPr>
            <a:spLocks noChangeArrowheads="1"/>
          </p:cNvSpPr>
          <p:nvPr/>
        </p:nvSpPr>
        <p:spPr bwMode="auto">
          <a:xfrm>
            <a:off x="285750" y="428625"/>
            <a:ext cx="8643938" cy="6556375"/>
          </a:xfrm>
          <a:prstGeom prst="rect">
            <a:avLst/>
          </a:prstGeom>
          <a:noFill/>
          <a:ln w="9525">
            <a:noFill/>
            <a:miter lim="800000"/>
            <a:headEnd/>
            <a:tailEnd/>
          </a:ln>
        </p:spPr>
        <p:txBody>
          <a:bodyPr>
            <a:spAutoFit/>
          </a:bodyPr>
          <a:lstStyle/>
          <a:p>
            <a:r>
              <a:rPr lang="ru-RU" sz="4000" b="1">
                <a:solidFill>
                  <a:srgbClr val="C00000"/>
                </a:solidFill>
              </a:rPr>
              <a:t>Правополушарные дети </a:t>
            </a:r>
            <a:r>
              <a:rPr lang="ru-RU" sz="2000" b="1"/>
              <a:t>ранимы и непосредственны, чувствительны и эмоциональны, толерантны и неконфликтны. Это эстеты, мгновенно замечающие красоту, любят порядок. Они близки к природе и предпочитают уединение, созерцание. Такие дети радуют окружающих неординарностью суждений. Для них важны голос и интонация, они чувствуют подтекст и настроение. Обладают выразительной мимикой. Часто правополушарные люди успешны в творчестве и гуманитарных науках. </a:t>
            </a:r>
            <a:br>
              <a:rPr lang="ru-RU" sz="2000" b="1"/>
            </a:br>
            <a:r>
              <a:rPr lang="ru-RU" sz="2000" b="1"/>
              <a:t>При обучении правополушарных детей важно учесть, что это люди действия, им для усвоения материала нужно все пощупать, поиграть, записать, «пропустить через себя». При обучении чтению такой ребенок будет не только глазками следить, но и пальчиком водить по строчке. Во время занятия такому ребенку не помешает музыкальный фон. Он может делать несколько дел сразу и ищет много вариантов решения задачи. Мир воспринимает образами, очень чувствителен к эмоциям и стрессам. Для него важна духовность, сопереживание. Это человек – « жилетка». Часто это ведомые люди.</a:t>
            </a:r>
            <a:br>
              <a:rPr lang="ru-RU" sz="2000" b="1"/>
            </a:br>
            <a:endParaRPr lang="ru-RU" sz="20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1\Desktop\СЕМИНАР\img72.jpg"/>
          <p:cNvPicPr>
            <a:picLocks noChangeAspect="1" noChangeArrowheads="1"/>
          </p:cNvPicPr>
          <p:nvPr/>
        </p:nvPicPr>
        <p:blipFill>
          <a:blip r:embed="rId2" cstate="print">
            <a:lum bright="-44000" contrast="56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12291" name="Picture 4" descr="C:\Users\1\Desktop\СЕМИНАР\501142_original.jpg"/>
          <p:cNvPicPr>
            <a:picLocks noGrp="1" noChangeAspect="1" noChangeArrowheads="1"/>
          </p:cNvPicPr>
          <p:nvPr>
            <p:ph sz="quarter" idx="1"/>
          </p:nvPr>
        </p:nvPicPr>
        <p:blipFill>
          <a:blip r:embed="rId2" cstate="print"/>
          <a:srcRect/>
          <a:stretch>
            <a:fillRect/>
          </a:stretch>
        </p:blipFill>
        <p:spPr>
          <a:xfrm>
            <a:off x="1000125" y="0"/>
            <a:ext cx="7143750" cy="68580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1\Desktop\СЕМИНАР\img77.jpg"/>
          <p:cNvPicPr>
            <a:picLocks noChangeAspect="1" noChangeArrowheads="1"/>
          </p:cNvPicPr>
          <p:nvPr/>
        </p:nvPicPr>
        <p:blipFill>
          <a:blip r:embed="rId2" cstate="print">
            <a:lum bright="-42000" contrast="58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2238"/>
            <a:ext cx="8043863" cy="806450"/>
          </a:xfrm>
        </p:spPr>
        <p:txBody>
          <a:bodyPr>
            <a:noAutofit/>
          </a:bodyPr>
          <a:lstStyle/>
          <a:p>
            <a:pPr algn="ctr" eaLnBrk="1" hangingPunct="1">
              <a:defRPr/>
            </a:pPr>
            <a:r>
              <a:rPr lang="ru-RU" sz="5400" b="1" dirty="0" smtClean="0">
                <a:solidFill>
                  <a:srgbClr val="C00000"/>
                </a:solidFill>
                <a:latin typeface="Times New Roman" pitchFamily="18" charset="0"/>
                <a:cs typeface="Times New Roman" pitchFamily="18" charset="0"/>
              </a:rPr>
              <a:t>Девочки и мальчики</a:t>
            </a:r>
          </a:p>
        </p:txBody>
      </p:sp>
      <p:sp>
        <p:nvSpPr>
          <p:cNvPr id="59395" name="Rectangle 3"/>
          <p:cNvSpPr>
            <a:spLocks noGrp="1" noChangeArrowheads="1"/>
          </p:cNvSpPr>
          <p:nvPr>
            <p:ph type="body" idx="1"/>
          </p:nvPr>
        </p:nvSpPr>
        <p:spPr>
          <a:xfrm>
            <a:off x="0" y="1028700"/>
            <a:ext cx="9144000" cy="5829300"/>
          </a:xfrm>
        </p:spPr>
        <p:txBody>
          <a:bodyPr/>
          <a:lstStyle/>
          <a:p>
            <a:pPr algn="ctr" eaLnBrk="1" hangingPunct="1">
              <a:lnSpc>
                <a:spcPct val="80000"/>
              </a:lnSpc>
              <a:buFont typeface="Wingdings" pitchFamily="2" charset="2"/>
              <a:buNone/>
            </a:pPr>
            <a:r>
              <a:rPr lang="ru-RU" sz="4000" b="1" smtClean="0">
                <a:latin typeface="Times New Roman" pitchFamily="18" charset="0"/>
                <a:cs typeface="Times New Roman" pitchFamily="18" charset="0"/>
              </a:rPr>
              <a:t>   </a:t>
            </a:r>
            <a:r>
              <a:rPr lang="ru-RU" sz="4000" b="1" smtClean="0">
                <a:solidFill>
                  <a:srgbClr val="002060"/>
                </a:solidFill>
                <a:latin typeface="Times New Roman" pitchFamily="18" charset="0"/>
                <a:cs typeface="Times New Roman" pitchFamily="18" charset="0"/>
              </a:rPr>
              <a:t>Существуют различия в овладении асимметричными видами деятельности, в формировании асимметричного мозга между мальчиками и девочками.</a:t>
            </a:r>
            <a:r>
              <a:rPr lang="ru-RU" sz="4000" b="1" smtClean="0">
                <a:latin typeface="Times New Roman" pitchFamily="18" charset="0"/>
                <a:cs typeface="Times New Roman" pitchFamily="18" charset="0"/>
              </a:rPr>
              <a:t> </a:t>
            </a:r>
          </a:p>
          <a:p>
            <a:pPr eaLnBrk="1" hangingPunct="1">
              <a:lnSpc>
                <a:spcPct val="80000"/>
              </a:lnSpc>
            </a:pPr>
            <a:r>
              <a:rPr lang="ru-RU" sz="4000" b="1" smtClean="0">
                <a:latin typeface="Times New Roman" pitchFamily="18" charset="0"/>
                <a:cs typeface="Times New Roman" pitchFamily="18" charset="0"/>
              </a:rPr>
              <a:t>Во-первых, среди левшей больше мужчин, чем женщин. </a:t>
            </a:r>
          </a:p>
          <a:p>
            <a:pPr eaLnBrk="1" hangingPunct="1">
              <a:lnSpc>
                <a:spcPct val="80000"/>
              </a:lnSpc>
            </a:pPr>
            <a:r>
              <a:rPr lang="ru-RU" sz="4000" b="1" smtClean="0">
                <a:latin typeface="Times New Roman" pitchFamily="18" charset="0"/>
                <a:cs typeface="Times New Roman" pitchFamily="18" charset="0"/>
              </a:rPr>
              <a:t>Во-вторых, у детей разного пола скорость созревания мозга различна</a:t>
            </a:r>
            <a:r>
              <a:rPr lang="ru-RU" sz="2800" b="1" smtClean="0">
                <a:solidFill>
                  <a:srgbClr val="800000"/>
                </a:solidFill>
                <a:latin typeface="Times New Roman" pitchFamily="18" charset="0"/>
                <a:cs typeface="Times New Roman" pitchFamily="18" charset="0"/>
              </a:rPr>
              <a:t>.</a:t>
            </a:r>
            <a:r>
              <a:rPr lang="ru-RU" sz="2800" b="1"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122238"/>
            <a:ext cx="7543800" cy="773112"/>
          </a:xfrm>
        </p:spPr>
        <p:txBody>
          <a:bodyPr>
            <a:noAutofit/>
          </a:bodyPr>
          <a:lstStyle/>
          <a:p>
            <a:pPr algn="ctr" eaLnBrk="1" hangingPunct="1">
              <a:defRPr/>
            </a:pPr>
            <a:r>
              <a:rPr lang="ru-RU" sz="5400" b="1" dirty="0" smtClean="0">
                <a:solidFill>
                  <a:srgbClr val="C00000"/>
                </a:solidFill>
                <a:latin typeface="Times New Roman" pitchFamily="18" charset="0"/>
                <a:cs typeface="Times New Roman" pitchFamily="18" charset="0"/>
              </a:rPr>
              <a:t>Девочки и мальчики</a:t>
            </a:r>
            <a:endParaRPr lang="ru-RU" sz="5400" b="1" dirty="0" smtClean="0">
              <a:solidFill>
                <a:srgbClr val="C00000"/>
              </a:solidFill>
            </a:endParaRPr>
          </a:p>
        </p:txBody>
      </p:sp>
      <p:sp>
        <p:nvSpPr>
          <p:cNvPr id="60419" name="Содержимое 2"/>
          <p:cNvSpPr>
            <a:spLocks noGrp="1"/>
          </p:cNvSpPr>
          <p:nvPr>
            <p:ph idx="1"/>
          </p:nvPr>
        </p:nvSpPr>
        <p:spPr>
          <a:xfrm>
            <a:off x="0" y="1117600"/>
            <a:ext cx="9144000" cy="5511800"/>
          </a:xfrm>
        </p:spPr>
        <p:txBody>
          <a:bodyPr/>
          <a:lstStyle/>
          <a:p>
            <a:pPr eaLnBrk="1" hangingPunct="1">
              <a:lnSpc>
                <a:spcPct val="80000"/>
              </a:lnSpc>
            </a:pPr>
            <a:r>
              <a:rPr lang="ru-RU" sz="3600" b="1" smtClean="0">
                <a:solidFill>
                  <a:srgbClr val="002060"/>
                </a:solidFill>
                <a:latin typeface="Times New Roman" pitchFamily="18" charset="0"/>
                <a:cs typeface="Times New Roman" pitchFamily="18" charset="0"/>
              </a:rPr>
              <a:t>У </a:t>
            </a:r>
            <a:r>
              <a:rPr lang="ru-RU" sz="3600" b="1" i="1" u="sng" smtClean="0">
                <a:solidFill>
                  <a:srgbClr val="002060"/>
                </a:solidFill>
                <a:latin typeface="Times New Roman" pitchFamily="18" charset="0"/>
                <a:cs typeface="Times New Roman" pitchFamily="18" charset="0"/>
              </a:rPr>
              <a:t>мальчиков  </a:t>
            </a:r>
            <a:r>
              <a:rPr lang="ru-RU" sz="3600" b="1" smtClean="0">
                <a:solidFill>
                  <a:srgbClr val="002060"/>
                </a:solidFill>
                <a:latin typeface="Times New Roman" pitchFamily="18" charset="0"/>
                <a:cs typeface="Times New Roman" pitchFamily="18" charset="0"/>
              </a:rPr>
              <a:t>медленнее созревает левое полушарие, а у </a:t>
            </a:r>
            <a:r>
              <a:rPr lang="ru-RU" sz="3600" b="1" i="1" u="sng" smtClean="0">
                <a:solidFill>
                  <a:srgbClr val="002060"/>
                </a:solidFill>
                <a:latin typeface="Times New Roman" pitchFamily="18" charset="0"/>
                <a:cs typeface="Times New Roman" pitchFamily="18" charset="0"/>
              </a:rPr>
              <a:t>девочек</a:t>
            </a:r>
            <a:r>
              <a:rPr lang="ru-RU" sz="3600" b="1" smtClean="0">
                <a:solidFill>
                  <a:srgbClr val="002060"/>
                </a:solidFill>
                <a:latin typeface="Times New Roman" pitchFamily="18" charset="0"/>
                <a:cs typeface="Times New Roman" pitchFamily="18" charset="0"/>
              </a:rPr>
              <a:t> — правое.</a:t>
            </a:r>
          </a:p>
          <a:p>
            <a:pPr eaLnBrk="1" hangingPunct="1">
              <a:lnSpc>
                <a:spcPct val="80000"/>
              </a:lnSpc>
            </a:pPr>
            <a:r>
              <a:rPr lang="ru-RU" sz="3200" b="1" smtClean="0">
                <a:latin typeface="Times New Roman" pitchFamily="18" charset="0"/>
                <a:cs typeface="Times New Roman" pitchFamily="18" charset="0"/>
              </a:rPr>
              <a:t>Это согласуется с данными о том, что девочки до десяти лет лучше запоминают цифры и решают логические задачи, превосходят мальчиков в ряде речевых способностей. Однако у них быстрее завершается развитие памяти. Кроме того, если у мальчиков специализация полушарий мозга по пространственно-временной ориентации имеется уже в шесть лет, то у девочек ее еще нет даже в тринадцать</a:t>
            </a:r>
          </a:p>
          <a:p>
            <a:pPr eaLnBrk="1" hangingPunct="1"/>
            <a:endParaRPr lang="ru-RU"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eaLnBrk="1" hangingPunct="1">
              <a:defRPr/>
            </a:pPr>
            <a:r>
              <a:rPr lang="ru-RU" sz="7200" b="1" dirty="0" smtClean="0">
                <a:solidFill>
                  <a:srgbClr val="C00000"/>
                </a:solidFill>
                <a:latin typeface="Times New Roman" pitchFamily="18" charset="0"/>
                <a:cs typeface="Times New Roman" pitchFamily="18" charset="0"/>
              </a:rPr>
              <a:t>ВЫВОД</a:t>
            </a:r>
            <a:endParaRPr lang="ru-RU" sz="7200" b="1" dirty="0" smtClean="0"/>
          </a:p>
        </p:txBody>
      </p:sp>
      <p:sp>
        <p:nvSpPr>
          <p:cNvPr id="61443" name="Rectangle 3"/>
          <p:cNvSpPr>
            <a:spLocks noGrp="1" noChangeArrowheads="1"/>
          </p:cNvSpPr>
          <p:nvPr>
            <p:ph type="body" idx="1"/>
          </p:nvPr>
        </p:nvSpPr>
        <p:spPr>
          <a:xfrm>
            <a:off x="0" y="1428750"/>
            <a:ext cx="9144000" cy="5429250"/>
          </a:xfrm>
        </p:spPr>
        <p:txBody>
          <a:bodyPr/>
          <a:lstStyle/>
          <a:p>
            <a:pPr eaLnBrk="1" hangingPunct="1"/>
            <a:r>
              <a:rPr lang="ru-RU" sz="3600" b="1" smtClean="0">
                <a:latin typeface="Times New Roman" pitchFamily="18" charset="0"/>
                <a:cs typeface="Times New Roman" pitchFamily="18" charset="0"/>
              </a:rPr>
              <a:t>То есть можно сказать, что в детстве мальчики как бы более правополушарные, чем девочки, но с возрастом у мужчин левое полушарие по уровню своего функционального развития начинает лидировать, мужчины обгоняют женщин и становятся как бы более левополушарными, чем женщины.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1450" y="122238"/>
            <a:ext cx="8758238" cy="684212"/>
          </a:xfrm>
        </p:spPr>
        <p:txBody>
          <a:bodyPr>
            <a:noAutofit/>
          </a:bodyPr>
          <a:lstStyle/>
          <a:p>
            <a:pPr algn="ctr" eaLnBrk="1" hangingPunct="1">
              <a:defRPr/>
            </a:pPr>
            <a:r>
              <a:rPr lang="ru-RU" sz="3600" b="1" dirty="0" smtClean="0">
                <a:solidFill>
                  <a:srgbClr val="C00000"/>
                </a:solidFill>
              </a:rPr>
              <a:t>Утомление мальчиков и девочек</a:t>
            </a:r>
          </a:p>
        </p:txBody>
      </p:sp>
      <p:sp>
        <p:nvSpPr>
          <p:cNvPr id="62467" name="Rectangle 3"/>
          <p:cNvSpPr>
            <a:spLocks noGrp="1" noChangeArrowheads="1"/>
          </p:cNvSpPr>
          <p:nvPr>
            <p:ph type="body" idx="1"/>
          </p:nvPr>
        </p:nvSpPr>
        <p:spPr>
          <a:xfrm>
            <a:off x="0" y="1117600"/>
            <a:ext cx="9144000" cy="5740400"/>
          </a:xfrm>
        </p:spPr>
        <p:txBody>
          <a:bodyPr/>
          <a:lstStyle/>
          <a:p>
            <a:pPr eaLnBrk="1" hangingPunct="1">
              <a:lnSpc>
                <a:spcPct val="90000"/>
              </a:lnSpc>
            </a:pPr>
            <a:r>
              <a:rPr lang="ru-RU" sz="2800" b="1" smtClean="0">
                <a:latin typeface="Times New Roman" pitchFamily="18" charset="0"/>
                <a:cs typeface="Times New Roman" pitchFamily="18" charset="0"/>
              </a:rPr>
              <a:t>Утомление сказывается неодинаково на работе мозга детей разного пола. </a:t>
            </a:r>
            <a:r>
              <a:rPr lang="ru-RU" sz="2800" b="1" smtClean="0">
                <a:solidFill>
                  <a:srgbClr val="C00000"/>
                </a:solidFill>
                <a:latin typeface="Times New Roman" pitchFamily="18" charset="0"/>
                <a:cs typeface="Times New Roman" pitchFamily="18" charset="0"/>
              </a:rPr>
              <a:t>У мальчиков </a:t>
            </a:r>
            <a:r>
              <a:rPr lang="ru-RU" sz="2800" b="1" smtClean="0">
                <a:latin typeface="Times New Roman" pitchFamily="18" charset="0"/>
                <a:cs typeface="Times New Roman" pitchFamily="18" charset="0"/>
              </a:rPr>
              <a:t>при этом больше </a:t>
            </a:r>
            <a:r>
              <a:rPr lang="ru-RU" sz="2800" b="1" smtClean="0">
                <a:solidFill>
                  <a:srgbClr val="C00000"/>
                </a:solidFill>
                <a:latin typeface="Times New Roman" pitchFamily="18" charset="0"/>
                <a:cs typeface="Times New Roman" pitchFamily="18" charset="0"/>
              </a:rPr>
              <a:t>страдают левополушарные процессы </a:t>
            </a:r>
            <a:r>
              <a:rPr lang="ru-RU" sz="2800" b="1" smtClean="0">
                <a:latin typeface="Times New Roman" pitchFamily="18" charset="0"/>
                <a:cs typeface="Times New Roman" pitchFamily="18" charset="0"/>
              </a:rPr>
              <a:t>(связанные с речевым мышлением, логическими операциями), а </a:t>
            </a:r>
            <a:r>
              <a:rPr lang="ru-RU" sz="2800" b="1" smtClean="0">
                <a:solidFill>
                  <a:srgbClr val="C00000"/>
                </a:solidFill>
                <a:latin typeface="Times New Roman" pitchFamily="18" charset="0"/>
                <a:cs typeface="Times New Roman" pitchFamily="18" charset="0"/>
              </a:rPr>
              <a:t>у девочек — правополушарные</a:t>
            </a:r>
            <a:r>
              <a:rPr lang="ru-RU" sz="2800" b="1" smtClean="0">
                <a:latin typeface="Times New Roman" pitchFamily="18" charset="0"/>
                <a:cs typeface="Times New Roman" pitchFamily="18" charset="0"/>
              </a:rPr>
              <a:t> (образное мышление, пространственные отношения, эмоциональное самочувствие). </a:t>
            </a:r>
          </a:p>
          <a:p>
            <a:pPr eaLnBrk="1" hangingPunct="1">
              <a:lnSpc>
                <a:spcPct val="90000"/>
              </a:lnSpc>
            </a:pPr>
            <a:r>
              <a:rPr lang="ru-RU" sz="2800" b="1" smtClean="0">
                <a:latin typeface="Times New Roman" pitchFamily="18" charset="0"/>
                <a:cs typeface="Times New Roman" pitchFamily="18" charset="0"/>
              </a:rPr>
              <a:t>Родители, имеющие детей разного пола, и наблюдательные педагоги обычно замечают эту разницу и по-разному строят занятия с мальчиками и девочками с тем, чтобы в конце занятий шли задания, на выполнение которых утомление оказывает меньшее влияние</a:t>
            </a:r>
            <a:r>
              <a:rPr lang="ru-RU" sz="2800" b="1"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22238"/>
            <a:ext cx="7543800" cy="684212"/>
          </a:xfrm>
        </p:spPr>
        <p:txBody>
          <a:bodyPr>
            <a:noAutofit/>
          </a:bodyPr>
          <a:lstStyle/>
          <a:p>
            <a:pPr algn="ctr" eaLnBrk="1" hangingPunct="1">
              <a:defRPr/>
            </a:pPr>
            <a:r>
              <a:rPr lang="ru-RU" sz="4800" b="1" dirty="0" smtClean="0">
                <a:solidFill>
                  <a:srgbClr val="C00000"/>
                </a:solidFill>
                <a:latin typeface="Times New Roman" pitchFamily="18" charset="0"/>
                <a:cs typeface="Times New Roman" pitchFamily="18" charset="0"/>
              </a:rPr>
              <a:t>ТРУДНОСТИ</a:t>
            </a:r>
          </a:p>
        </p:txBody>
      </p:sp>
      <p:sp>
        <p:nvSpPr>
          <p:cNvPr id="63491" name="Rectangle 3"/>
          <p:cNvSpPr>
            <a:spLocks noGrp="1" noChangeArrowheads="1"/>
          </p:cNvSpPr>
          <p:nvPr>
            <p:ph type="body" idx="1"/>
          </p:nvPr>
        </p:nvSpPr>
        <p:spPr>
          <a:xfrm>
            <a:off x="215900" y="954088"/>
            <a:ext cx="8470900" cy="5176837"/>
          </a:xfrm>
        </p:spPr>
        <p:txBody>
          <a:bodyPr/>
          <a:lstStyle/>
          <a:p>
            <a:pPr eaLnBrk="1" hangingPunct="1">
              <a:lnSpc>
                <a:spcPct val="90000"/>
              </a:lnSpc>
            </a:pPr>
            <a:r>
              <a:rPr lang="ru-RU" sz="2800" b="1" smtClean="0">
                <a:latin typeface="Times New Roman" pitchFamily="18" charset="0"/>
                <a:cs typeface="Times New Roman" pitchFamily="18" charset="0"/>
              </a:rPr>
              <a:t>К сожалению, в школьном классе осуществить такой дифференцированный подход к мальчикам и девочкам довольно трудно. Сложность учета полового, фактора состоит еще и в том, что группы и мальчиков, и девочек сами по себе очень разнообразны и частично поведенческие типы перекрываются, т.е. некоторая часть мальчиков при утомлении ведет себя скорее по женскому типу, а девочек,— по мужскому. Можно думать, что и отношения между полушариями мозга, в целом свойственные, например, мальчикам, встречаются и у девочек, и наоборот.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22238"/>
            <a:ext cx="7543800" cy="906462"/>
          </a:xfrm>
        </p:spPr>
        <p:txBody>
          <a:bodyPr>
            <a:normAutofit fontScale="90000"/>
          </a:bodyPr>
          <a:lstStyle/>
          <a:p>
            <a:pPr algn="ctr" eaLnBrk="1" hangingPunct="1">
              <a:defRPr/>
            </a:pPr>
            <a:r>
              <a:rPr lang="ru-RU" sz="5400" b="1" dirty="0" smtClean="0">
                <a:solidFill>
                  <a:srgbClr val="C00000"/>
                </a:solidFill>
                <a:latin typeface="Times New Roman" pitchFamily="18" charset="0"/>
                <a:cs typeface="Times New Roman" pitchFamily="18" charset="0"/>
              </a:rPr>
              <a:t>ВНИМАНИЕ!!!</a:t>
            </a:r>
          </a:p>
        </p:txBody>
      </p:sp>
      <p:sp>
        <p:nvSpPr>
          <p:cNvPr id="64515" name="Rectangle 3"/>
          <p:cNvSpPr>
            <a:spLocks noGrp="1" noChangeArrowheads="1"/>
          </p:cNvSpPr>
          <p:nvPr>
            <p:ph type="body" idx="1"/>
          </p:nvPr>
        </p:nvSpPr>
        <p:spPr>
          <a:xfrm>
            <a:off x="215900" y="1339850"/>
            <a:ext cx="8756650" cy="4791075"/>
          </a:xfrm>
        </p:spPr>
        <p:txBody>
          <a:bodyPr/>
          <a:lstStyle/>
          <a:p>
            <a:pPr eaLnBrk="1" hangingPunct="1"/>
            <a:r>
              <a:rPr lang="ru-RU" sz="3200" b="1" smtClean="0">
                <a:latin typeface="Times New Roman" pitchFamily="18" charset="0"/>
                <a:cs typeface="Times New Roman" pitchFamily="18" charset="0"/>
              </a:rPr>
              <a:t>Общество переоценивает роль левого полушария в становлении мыслительной деятельности ребенка, а следовательно, и роль рационального, логического мышления. Методики обучения в начальной школе, а частично, по-видимому, уже и в детском саду, тренируют главным образом левое полушарие, игнорируя половину умственных возможностей ребенка.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862012"/>
          </a:xfrm>
        </p:spPr>
        <p:txBody>
          <a:bodyPr>
            <a:normAutofit fontScale="90000"/>
          </a:bodyPr>
          <a:lstStyle/>
          <a:p>
            <a:pPr algn="ctr" eaLnBrk="1" hangingPunct="1">
              <a:defRPr/>
            </a:pPr>
            <a:r>
              <a:rPr lang="ru-RU" sz="5400" b="1" dirty="0" smtClean="0">
                <a:solidFill>
                  <a:srgbClr val="C00000"/>
                </a:solidFill>
                <a:latin typeface="Times New Roman" pitchFamily="18" charset="0"/>
                <a:cs typeface="Times New Roman" pitchFamily="18" charset="0"/>
              </a:rPr>
              <a:t>ВНИМАНИЕ!!!</a:t>
            </a:r>
            <a:endParaRPr lang="ru-RU" sz="5400" b="1" dirty="0" smtClean="0">
              <a:solidFill>
                <a:srgbClr val="C00000"/>
              </a:solidFill>
            </a:endParaRPr>
          </a:p>
        </p:txBody>
      </p:sp>
      <p:sp>
        <p:nvSpPr>
          <p:cNvPr id="65539" name="Rectangle 3"/>
          <p:cNvSpPr>
            <a:spLocks noGrp="1" noChangeArrowheads="1"/>
          </p:cNvSpPr>
          <p:nvPr>
            <p:ph type="body" idx="1"/>
          </p:nvPr>
        </p:nvSpPr>
        <p:spPr>
          <a:xfrm>
            <a:off x="304800" y="1117600"/>
            <a:ext cx="8578850" cy="5013325"/>
          </a:xfrm>
        </p:spPr>
        <p:txBody>
          <a:bodyPr/>
          <a:lstStyle/>
          <a:p>
            <a:pPr eaLnBrk="1" hangingPunct="1"/>
            <a:r>
              <a:rPr lang="ru-RU" sz="3600" b="1" smtClean="0">
                <a:latin typeface="Times New Roman" pitchFamily="18" charset="0"/>
                <a:cs typeface="Times New Roman" pitchFamily="18" charset="0"/>
              </a:rPr>
              <a:t>В то же время известно, что именно правое полушарие связано с развитием творческой интуиции. Основным типом мышления шестилетнего ребенка еще является наглядно-образное, тесно связанное с эмоциональной сферой, а значит, оно предполагает </a:t>
            </a:r>
            <a:r>
              <a:rPr lang="ru-RU" sz="3600" b="1" smtClean="0">
                <a:solidFill>
                  <a:srgbClr val="800000"/>
                </a:solidFill>
                <a:latin typeface="Times New Roman" pitchFamily="18" charset="0"/>
                <a:cs typeface="Times New Roman" pitchFamily="18" charset="0"/>
              </a:rPr>
              <a:t>активное участие правого полушария в обучении.</a:t>
            </a:r>
          </a:p>
          <a:p>
            <a:pPr eaLnBrk="1" hangingPunct="1">
              <a:buFont typeface="Wingdings" pitchFamily="2" charset="2"/>
              <a:buNone/>
            </a:pPr>
            <a:endParaRPr lang="ru-RU" sz="3200"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7972425" cy="796925"/>
          </a:xfrm>
        </p:spPr>
        <p:txBody>
          <a:bodyPr>
            <a:noAutofit/>
          </a:bodyPr>
          <a:lstStyle/>
          <a:p>
            <a:pPr algn="ctr" eaLnBrk="1" hangingPunct="1">
              <a:defRPr/>
            </a:pPr>
            <a:r>
              <a:rPr lang="ru-RU" sz="4800" b="1" dirty="0" smtClean="0">
                <a:solidFill>
                  <a:srgbClr val="C00000"/>
                </a:solidFill>
              </a:rPr>
              <a:t>Итак, подведем итоги</a:t>
            </a:r>
          </a:p>
        </p:txBody>
      </p:sp>
      <p:sp>
        <p:nvSpPr>
          <p:cNvPr id="66563" name="Rectangle 3"/>
          <p:cNvSpPr>
            <a:spLocks noGrp="1" noChangeArrowheads="1"/>
          </p:cNvSpPr>
          <p:nvPr>
            <p:ph type="body" idx="1"/>
          </p:nvPr>
        </p:nvSpPr>
        <p:spPr>
          <a:xfrm>
            <a:off x="214313" y="1214438"/>
            <a:ext cx="8715375" cy="5259387"/>
          </a:xfrm>
        </p:spPr>
        <p:txBody>
          <a:bodyPr/>
          <a:lstStyle/>
          <a:p>
            <a:pPr eaLnBrk="1" hangingPunct="1">
              <a:lnSpc>
                <a:spcPct val="90000"/>
              </a:lnSpc>
            </a:pPr>
            <a:r>
              <a:rPr lang="ru-RU" sz="3600" b="1" smtClean="0">
                <a:solidFill>
                  <a:srgbClr val="FF0000"/>
                </a:solidFill>
              </a:rPr>
              <a:t>Разные методики</a:t>
            </a:r>
            <a:r>
              <a:rPr lang="ru-RU" sz="4000" b="1" smtClean="0"/>
              <a:t>, </a:t>
            </a:r>
            <a:r>
              <a:rPr lang="ru-RU" sz="2800" b="1" smtClean="0"/>
              <a:t>используемые при обучении детей, </a:t>
            </a:r>
            <a:r>
              <a:rPr lang="ru-RU" sz="3600" b="1" smtClean="0">
                <a:solidFill>
                  <a:srgbClr val="FF0000"/>
                </a:solidFill>
              </a:rPr>
              <a:t>ориентированы на определенный тип детей </a:t>
            </a:r>
            <a:r>
              <a:rPr lang="ru-RU" sz="2800" b="1" smtClean="0"/>
              <a:t>и не очень подходят для обучения детей другого типа. При этом способности и данные природой возможности одних детей раскрываются оптимально, но другим они не только не дают возможности раскрыться, но, по-видимому, могут даже тормозить нормальное развитие психических функций.</a:t>
            </a:r>
            <a:r>
              <a:rPr lang="ru-RU" sz="2800" smtClean="0"/>
              <a:t>  </a:t>
            </a:r>
            <a:r>
              <a:rPr lang="ru-RU" sz="4800" b="1" smtClean="0">
                <a:solidFill>
                  <a:srgbClr val="002060"/>
                </a:solidFill>
              </a:rPr>
              <a:t>ЧТО ДЕЛАТЬ?</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ctrTitle"/>
          </p:nvPr>
        </p:nvSpPr>
        <p:spPr>
          <a:xfrm>
            <a:off x="1785938" y="1285875"/>
            <a:ext cx="6929437" cy="2571750"/>
          </a:xfrm>
        </p:spPr>
        <p:txBody>
          <a:bodyPr/>
          <a:lstStyle/>
          <a:p>
            <a:pPr algn="ctr" eaLnBrk="1" fontAlgn="auto" hangingPunct="1">
              <a:spcAft>
                <a:spcPts val="0"/>
              </a:spcAft>
              <a:defRPr/>
            </a:pPr>
            <a:r>
              <a:rPr lang="ru-RU" sz="4000" dirty="0" smtClean="0">
                <a:solidFill>
                  <a:srgbClr val="C00000"/>
                </a:solidFill>
              </a:rPr>
              <a:t>Поэтапная организация учебной деятельности на уроке</a:t>
            </a:r>
          </a:p>
        </p:txBody>
      </p:sp>
      <p:sp>
        <p:nvSpPr>
          <p:cNvPr id="67587" name="Подзаголовок 2"/>
          <p:cNvSpPr>
            <a:spLocks noGrp="1"/>
          </p:cNvSpPr>
          <p:nvPr>
            <p:ph type="subTitle" idx="1"/>
          </p:nvPr>
        </p:nvSpPr>
        <p:spPr>
          <a:xfrm>
            <a:off x="2286000" y="5003800"/>
            <a:ext cx="6172200" cy="1371600"/>
          </a:xfrm>
        </p:spPr>
        <p:txBody>
          <a:bodyPr/>
          <a:lstStyle/>
          <a:p>
            <a:pPr eaLnBrk="1" hangingPunct="1"/>
            <a:r>
              <a:rPr lang="ru-RU" sz="3600" smtClean="0">
                <a:solidFill>
                  <a:schemeClr val="tx1"/>
                </a:solidFill>
              </a:rPr>
              <a:t>1-й этап - мотивационный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0988" cy="725487"/>
          </a:xfrm>
        </p:spPr>
        <p:txBody>
          <a:bodyPr/>
          <a:lstStyle/>
          <a:p>
            <a:pPr eaLnBrk="1" hangingPunct="1">
              <a:defRPr/>
            </a:pPr>
            <a:r>
              <a:rPr lang="ru-RU" b="1" i="1" dirty="0" smtClean="0">
                <a:solidFill>
                  <a:srgbClr val="C00000"/>
                </a:solidFill>
                <a:effectLst>
                  <a:outerShdw blurRad="38100" dist="38100" dir="2700000" algn="tl">
                    <a:srgbClr val="000000">
                      <a:alpha val="43137"/>
                    </a:srgbClr>
                  </a:outerShdw>
                </a:effectLst>
              </a:rPr>
              <a:t> ЛЕВОЕ</a:t>
            </a:r>
            <a:r>
              <a:rPr lang="ru-RU" b="1" i="1" dirty="0" smtClean="0">
                <a:solidFill>
                  <a:srgbClr val="C00000"/>
                </a:solidFill>
              </a:rPr>
              <a:t> </a:t>
            </a:r>
            <a:r>
              <a:rPr lang="ru-RU" dirty="0" smtClean="0"/>
              <a:t>                                      </a:t>
            </a:r>
            <a:r>
              <a:rPr lang="ru-RU" b="1" i="1" dirty="0" smtClean="0">
                <a:solidFill>
                  <a:srgbClr val="C00000"/>
                </a:solidFill>
                <a:effectLst>
                  <a:outerShdw blurRad="38100" dist="38100" dir="2700000" algn="tl">
                    <a:srgbClr val="000000">
                      <a:alpha val="43137"/>
                    </a:srgbClr>
                  </a:outerShdw>
                </a:effectLst>
              </a:rPr>
              <a:t>ПРАВОЕ</a:t>
            </a:r>
            <a:endParaRPr lang="ru-RU" b="1" i="1" dirty="0">
              <a:solidFill>
                <a:srgbClr val="C00000"/>
              </a:solidFill>
              <a:effectLst>
                <a:outerShdw blurRad="38100" dist="38100" dir="2700000" algn="tl">
                  <a:srgbClr val="000000">
                    <a:alpha val="43137"/>
                  </a:srgbClr>
                </a:outerShdw>
              </a:effectLst>
            </a:endParaRPr>
          </a:p>
        </p:txBody>
      </p:sp>
      <p:pic>
        <p:nvPicPr>
          <p:cNvPr id="13315" name="Picture 1" descr="C:\Documents and Settings\user\Рабочий стол\Полушария мозга.jpg"/>
          <p:cNvPicPr>
            <a:picLocks noGrp="1" noChangeAspect="1" noChangeArrowheads="1"/>
          </p:cNvPicPr>
          <p:nvPr>
            <p:ph sz="quarter" idx="1"/>
          </p:nvPr>
        </p:nvPicPr>
        <p:blipFill>
          <a:blip r:embed="rId2" cstate="print">
            <a:lum bright="-32000" contrast="26000"/>
          </a:blip>
          <a:srcRect/>
          <a:stretch>
            <a:fillRect/>
          </a:stretch>
        </p:blipFill>
        <p:spPr>
          <a:xfrm>
            <a:off x="214313" y="1214438"/>
            <a:ext cx="8501062" cy="5357812"/>
          </a:xfrm>
          <a:noFill/>
          <a:ln>
            <a:solidFill>
              <a:srgbClr val="002060">
                <a:alpha val="3137"/>
              </a:srgbClr>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85750" y="274638"/>
            <a:ext cx="8429625" cy="796925"/>
          </a:xfrm>
        </p:spPr>
        <p:txBody>
          <a:bodyPr>
            <a:noAutofit/>
          </a:bodyPr>
          <a:lstStyle/>
          <a:p>
            <a:pPr algn="ctr" eaLnBrk="1" fontAlgn="auto" hangingPunct="1">
              <a:spcAft>
                <a:spcPts val="0"/>
              </a:spcAft>
              <a:defRPr/>
            </a:pPr>
            <a:r>
              <a:rPr lang="ru-RU" sz="4800" b="1" dirty="0" smtClean="0">
                <a:solidFill>
                  <a:srgbClr val="C00000"/>
                </a:solidFill>
              </a:rPr>
              <a:t>Правополушарные дети</a:t>
            </a:r>
          </a:p>
        </p:txBody>
      </p:sp>
      <p:sp>
        <p:nvSpPr>
          <p:cNvPr id="68611" name="Содержимое 2"/>
          <p:cNvSpPr>
            <a:spLocks noGrp="1"/>
          </p:cNvSpPr>
          <p:nvPr>
            <p:ph sz="quarter" idx="1"/>
          </p:nvPr>
        </p:nvSpPr>
        <p:spPr>
          <a:xfrm>
            <a:off x="0" y="1143000"/>
            <a:ext cx="8929688" cy="5330825"/>
          </a:xfrm>
        </p:spPr>
        <p:txBody>
          <a:bodyPr/>
          <a:lstStyle/>
          <a:p>
            <a:pPr eaLnBrk="1" hangingPunct="1"/>
            <a:r>
              <a:rPr lang="ru-RU" sz="3200" b="1" i="1" u="sng" smtClean="0">
                <a:solidFill>
                  <a:srgbClr val="002060"/>
                </a:solidFill>
              </a:rPr>
              <a:t>Высоко выражена потребность к самореализации в личностном плане: </a:t>
            </a:r>
            <a:r>
              <a:rPr lang="ru-RU" b="1" smtClean="0"/>
              <a:t>необходимо делать упор на престижность положения в коллективе, авторитет, социальную значимость данного вида деятельности,</a:t>
            </a:r>
          </a:p>
          <a:p>
            <a:pPr eaLnBrk="1" hangingPunct="1"/>
            <a:r>
              <a:rPr lang="ru-RU" sz="3600" b="1" i="1" u="sng" smtClean="0">
                <a:solidFill>
                  <a:srgbClr val="002060"/>
                </a:solidFill>
              </a:rPr>
              <a:t>Наиболее значима левая полусфера пространства</a:t>
            </a:r>
            <a:r>
              <a:rPr lang="ru-RU" sz="3600" b="1" smtClean="0">
                <a:solidFill>
                  <a:srgbClr val="002060"/>
                </a:solidFill>
              </a:rPr>
              <a:t>:</a:t>
            </a:r>
            <a:r>
              <a:rPr lang="ru-RU" sz="3600" smtClean="0">
                <a:solidFill>
                  <a:srgbClr val="002060"/>
                </a:solidFill>
              </a:rPr>
              <a:t> </a:t>
            </a:r>
          </a:p>
          <a:p>
            <a:pPr eaLnBrk="1" hangingPunct="1">
              <a:buFont typeface="Wingdings" pitchFamily="2" charset="2"/>
              <a:buNone/>
            </a:pPr>
            <a:r>
              <a:rPr lang="ru-RU" b="1" smtClean="0"/>
              <a:t>    доска и учитель должны находиться слева от них, визуалы на первых партах, а кинестетики на последних.</a:t>
            </a:r>
          </a:p>
          <a:p>
            <a:pPr eaLnBrk="1" hangingPunct="1"/>
            <a:r>
              <a:rPr lang="ru-RU" sz="2800" b="1" i="1" u="sng" smtClean="0">
                <a:solidFill>
                  <a:srgbClr val="002060"/>
                </a:solidFill>
              </a:rPr>
              <a:t>Светлая доска, темный мел.</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57188" y="285750"/>
            <a:ext cx="8015287" cy="914400"/>
          </a:xfrm>
        </p:spPr>
        <p:txBody>
          <a:bodyPr/>
          <a:lstStyle/>
          <a:p>
            <a:pPr algn="ctr" eaLnBrk="1" fontAlgn="auto" hangingPunct="1">
              <a:spcAft>
                <a:spcPts val="0"/>
              </a:spcAft>
              <a:defRPr/>
            </a:pPr>
            <a:r>
              <a:rPr lang="ru-RU" sz="4800" b="1" dirty="0" err="1" smtClean="0">
                <a:solidFill>
                  <a:srgbClr val="C00000"/>
                </a:solidFill>
              </a:rPr>
              <a:t>Левополушарные</a:t>
            </a:r>
            <a:r>
              <a:rPr lang="ru-RU" sz="4800" b="1" dirty="0" smtClean="0">
                <a:solidFill>
                  <a:srgbClr val="C00000"/>
                </a:solidFill>
              </a:rPr>
              <a:t> дети</a:t>
            </a:r>
          </a:p>
        </p:txBody>
      </p:sp>
      <p:sp>
        <p:nvSpPr>
          <p:cNvPr id="69635" name="Содержимое 2"/>
          <p:cNvSpPr>
            <a:spLocks noGrp="1"/>
          </p:cNvSpPr>
          <p:nvPr>
            <p:ph sz="quarter" idx="1"/>
          </p:nvPr>
        </p:nvSpPr>
        <p:spPr>
          <a:xfrm>
            <a:off x="500063" y="1285875"/>
            <a:ext cx="7924800" cy="5286375"/>
          </a:xfrm>
        </p:spPr>
        <p:txBody>
          <a:bodyPr/>
          <a:lstStyle/>
          <a:p>
            <a:pPr eaLnBrk="1" hangingPunct="1"/>
            <a:r>
              <a:rPr lang="ru-RU" sz="3600" b="1" i="1" u="sng" smtClean="0">
                <a:solidFill>
                  <a:srgbClr val="002060"/>
                </a:solidFill>
              </a:rPr>
              <a:t>Познавательные мотивы: </a:t>
            </a:r>
            <a:r>
              <a:rPr lang="ru-RU" b="1" smtClean="0"/>
              <a:t>привлекает сам процесс усвоения знаний и их глубина, высокая потребность в постоянной умственной деятельности, для них более значимо качество знания, а не отметка учителя,</a:t>
            </a:r>
          </a:p>
          <a:p>
            <a:pPr eaLnBrk="1" hangingPunct="1"/>
            <a:r>
              <a:rPr lang="ru-RU" sz="3600" b="1" i="1" u="sng" smtClean="0">
                <a:solidFill>
                  <a:srgbClr val="002060"/>
                </a:solidFill>
              </a:rPr>
              <a:t>Рабочая полусфера в правой половине класса</a:t>
            </a:r>
            <a:r>
              <a:rPr lang="ru-RU" b="1" smtClean="0"/>
              <a:t>: </a:t>
            </a:r>
          </a:p>
          <a:p>
            <a:pPr eaLnBrk="1" hangingPunct="1">
              <a:buFont typeface="Wingdings" pitchFamily="2" charset="2"/>
              <a:buNone/>
            </a:pPr>
            <a:r>
              <a:rPr lang="ru-RU" b="1" smtClean="0"/>
              <a:t>   здесь им легче сконцентрировать внимание и воспринимать информацию,</a:t>
            </a:r>
          </a:p>
          <a:p>
            <a:pPr eaLnBrk="1" hangingPunct="1"/>
            <a:r>
              <a:rPr lang="ru-RU" sz="3200" b="1" i="1" u="sng" smtClean="0">
                <a:solidFill>
                  <a:srgbClr val="002060"/>
                </a:solidFill>
              </a:rPr>
              <a:t>Темная доска и светлый мел.</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1\Desktop\СЕМИНАР\slide_15.jpg"/>
          <p:cNvPicPr>
            <a:picLocks noChangeAspect="1" noChangeArrowheads="1"/>
          </p:cNvPicPr>
          <p:nvPr/>
        </p:nvPicPr>
        <p:blipFill>
          <a:blip r:embed="rId2" cstate="print">
            <a:lum bright="-42000" contrast="68000"/>
          </a:blip>
          <a:srcRect/>
          <a:stretch>
            <a:fillRect/>
          </a:stretch>
        </p:blipFill>
        <p:spPr bwMode="auto">
          <a:xfrm>
            <a:off x="-428625" y="0"/>
            <a:ext cx="9786938" cy="742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22238"/>
            <a:ext cx="7543800" cy="696912"/>
          </a:xfrm>
        </p:spPr>
        <p:txBody>
          <a:bodyPr>
            <a:noAutofit/>
          </a:bodyPr>
          <a:lstStyle/>
          <a:p>
            <a:pPr algn="ctr" eaLnBrk="1" hangingPunct="1">
              <a:defRPr/>
            </a:pPr>
            <a:r>
              <a:rPr lang="ru-RU" sz="4000" b="1" dirty="0" smtClean="0">
                <a:solidFill>
                  <a:srgbClr val="C00000"/>
                </a:solidFill>
              </a:rPr>
              <a:t>положительные эмоции</a:t>
            </a:r>
          </a:p>
        </p:txBody>
      </p:sp>
      <p:sp>
        <p:nvSpPr>
          <p:cNvPr id="71683" name="Rectangle 3"/>
          <p:cNvSpPr>
            <a:spLocks noGrp="1" noChangeArrowheads="1"/>
          </p:cNvSpPr>
          <p:nvPr>
            <p:ph type="body" idx="1"/>
          </p:nvPr>
        </p:nvSpPr>
        <p:spPr>
          <a:xfrm>
            <a:off x="285750" y="954088"/>
            <a:ext cx="8643938" cy="5715000"/>
          </a:xfrm>
        </p:spPr>
        <p:txBody>
          <a:bodyPr/>
          <a:lstStyle/>
          <a:p>
            <a:pPr eaLnBrk="1" hangingPunct="1">
              <a:lnSpc>
                <a:spcPct val="80000"/>
              </a:lnSpc>
            </a:pPr>
            <a:r>
              <a:rPr lang="ru-RU" sz="2100" b="1" i="1" u="sng" smtClean="0">
                <a:solidFill>
                  <a:srgbClr val="FF0000"/>
                </a:solidFill>
              </a:rPr>
              <a:t>Искусство заставляет оба полушария одновременно работать в полную силу и, в то же время, активно взаимодействовать друг с другом</a:t>
            </a:r>
            <a:r>
              <a:rPr lang="ru-RU" sz="2100" b="1" smtClean="0"/>
              <a:t>. Тем самым искусство оказывает мощное воздействие на ассоциативные поля большого мозга, развивая их и создавая сложнейшие системы связей. Связей, имеющих важное значение в процессах мышления. Положительные эмоции определенно играют в этом явлении важнейшую роль.</a:t>
            </a:r>
          </a:p>
          <a:p>
            <a:pPr eaLnBrk="1" hangingPunct="1">
              <a:lnSpc>
                <a:spcPct val="80000"/>
              </a:lnSpc>
            </a:pPr>
            <a:r>
              <a:rPr lang="ru-RU" sz="2100" b="1" smtClean="0"/>
              <a:t>Почему искусство оказывает наиболее сильное влияние именно на мальчиков?</a:t>
            </a:r>
          </a:p>
          <a:p>
            <a:pPr eaLnBrk="1" hangingPunct="1">
              <a:lnSpc>
                <a:spcPct val="80000"/>
              </a:lnSpc>
            </a:pPr>
            <a:r>
              <a:rPr lang="ru-RU" sz="2100" b="1" smtClean="0"/>
              <a:t>Видимо, положительные эмоции — слабое звено в формировании ассоциативной деятельности коры их полушарий. Можно предположить, что недостаток ярких чувственных переживаний обедняет ассоциации, замедляет развитие ассоциативных полей коры, ослабляет у мальчиков взаимодействие полушарий, делает работу мозга менее динамичной. Речевое мышление и другие функции левого полушария оказываются вне эмоциональной сферы правого полушария, а это затрудняет развитие обеих систем, сужает сферы действия ассоциативных полей.</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14313" y="274638"/>
            <a:ext cx="8572500" cy="868362"/>
          </a:xfrm>
        </p:spPr>
        <p:txBody>
          <a:bodyPr>
            <a:noAutofit/>
          </a:bodyPr>
          <a:lstStyle/>
          <a:p>
            <a:pPr algn="ctr" eaLnBrk="1" hangingPunct="1">
              <a:defRPr/>
            </a:pPr>
            <a:r>
              <a:rPr lang="ru-RU" sz="4800" b="1" dirty="0" smtClean="0">
                <a:solidFill>
                  <a:srgbClr val="C00000"/>
                </a:solidFill>
              </a:rPr>
              <a:t>положительные эмоции</a:t>
            </a:r>
          </a:p>
        </p:txBody>
      </p:sp>
      <p:sp>
        <p:nvSpPr>
          <p:cNvPr id="72707" name="Rectangle 3"/>
          <p:cNvSpPr>
            <a:spLocks noGrp="1" noChangeArrowheads="1"/>
          </p:cNvSpPr>
          <p:nvPr>
            <p:ph type="body" idx="1"/>
          </p:nvPr>
        </p:nvSpPr>
        <p:spPr>
          <a:xfrm>
            <a:off x="457200" y="1600200"/>
            <a:ext cx="8472488" cy="4873625"/>
          </a:xfrm>
        </p:spPr>
        <p:txBody>
          <a:bodyPr/>
          <a:lstStyle/>
          <a:p>
            <a:pPr eaLnBrk="1" hangingPunct="1"/>
            <a:r>
              <a:rPr lang="ru-RU" sz="4800" b="1" smtClean="0"/>
              <a:t>положительные эмоции благоприятствуют развитию мышления ребенка, особенно мальчиков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472488" cy="582612"/>
          </a:xfrm>
        </p:spPr>
        <p:txBody>
          <a:bodyPr>
            <a:normAutofit fontScale="90000"/>
          </a:bodyPr>
          <a:lstStyle/>
          <a:p>
            <a:pPr algn="ctr" eaLnBrk="1" hangingPunct="1">
              <a:defRPr/>
            </a:pPr>
            <a:r>
              <a:rPr lang="ru-RU" sz="4400" b="1" dirty="0" smtClean="0">
                <a:solidFill>
                  <a:srgbClr val="C00000"/>
                </a:solidFill>
              </a:rPr>
              <a:t>ВНИМАНИЕ!!!</a:t>
            </a:r>
          </a:p>
        </p:txBody>
      </p:sp>
      <p:sp>
        <p:nvSpPr>
          <p:cNvPr id="73731" name="Rectangle 3"/>
          <p:cNvSpPr>
            <a:spLocks noGrp="1" noChangeArrowheads="1"/>
          </p:cNvSpPr>
          <p:nvPr>
            <p:ph type="body" idx="1"/>
          </p:nvPr>
        </p:nvSpPr>
        <p:spPr>
          <a:xfrm>
            <a:off x="285750" y="1000125"/>
            <a:ext cx="8429625" cy="5473700"/>
          </a:xfrm>
        </p:spPr>
        <p:txBody>
          <a:bodyPr/>
          <a:lstStyle/>
          <a:p>
            <a:pPr eaLnBrk="1" hangingPunct="1">
              <a:lnSpc>
                <a:spcPct val="90000"/>
              </a:lnSpc>
            </a:pPr>
            <a:r>
              <a:rPr lang="ru-RU" sz="3200" b="1" smtClean="0"/>
              <a:t>Наши психологические, нейропсихологические, а главное — нейрофизиологические исследования поведения и активности мозга ребенка позволяют утверждать, что на самом деле </a:t>
            </a:r>
            <a:r>
              <a:rPr lang="ru-RU" sz="3200" b="1" smtClean="0">
                <a:solidFill>
                  <a:srgbClr val="C00000"/>
                </a:solidFill>
              </a:rPr>
              <a:t>мальчикам</a:t>
            </a:r>
            <a:r>
              <a:rPr lang="ru-RU" sz="3200" b="1" smtClean="0"/>
              <a:t> </a:t>
            </a:r>
            <a:r>
              <a:rPr lang="ru-RU" sz="3200" b="1" i="1" u="sng" smtClean="0"/>
              <a:t>на всех этапах развития, особенно в детском саду и в школе </a:t>
            </a:r>
          </a:p>
          <a:p>
            <a:pPr eaLnBrk="1" hangingPunct="1">
              <a:lnSpc>
                <a:spcPct val="90000"/>
              </a:lnSpc>
              <a:buFont typeface="Wingdings" pitchFamily="2" charset="2"/>
              <a:buNone/>
            </a:pPr>
            <a:r>
              <a:rPr lang="ru-RU" sz="4000" b="1" smtClean="0">
                <a:solidFill>
                  <a:srgbClr val="C00000"/>
                </a:solidFill>
              </a:rPr>
              <a:t>  не хватает положительных эмоций.</a:t>
            </a:r>
            <a:r>
              <a:rPr lang="ru-RU" sz="400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7467600" cy="796925"/>
          </a:xfrm>
        </p:spPr>
        <p:txBody>
          <a:bodyPr/>
          <a:lstStyle/>
          <a:p>
            <a:pPr algn="ctr" eaLnBrk="1" hangingPunct="1">
              <a:defRPr/>
            </a:pPr>
            <a:r>
              <a:rPr lang="ru-RU" sz="4400" b="1" dirty="0" smtClean="0">
                <a:solidFill>
                  <a:srgbClr val="C00000"/>
                </a:solidFill>
              </a:rPr>
              <a:t>Воспитание мальчика</a:t>
            </a:r>
          </a:p>
        </p:txBody>
      </p:sp>
      <p:sp>
        <p:nvSpPr>
          <p:cNvPr id="74755" name="Rectangle 3"/>
          <p:cNvSpPr>
            <a:spLocks noGrp="1" noChangeArrowheads="1"/>
          </p:cNvSpPr>
          <p:nvPr>
            <p:ph type="body" idx="1"/>
          </p:nvPr>
        </p:nvSpPr>
        <p:spPr>
          <a:xfrm>
            <a:off x="457200" y="1357313"/>
            <a:ext cx="8186738" cy="5116512"/>
          </a:xfrm>
        </p:spPr>
        <p:txBody>
          <a:bodyPr/>
          <a:lstStyle/>
          <a:p>
            <a:pPr eaLnBrk="1" hangingPunct="1"/>
            <a:r>
              <a:rPr lang="ru-RU" sz="4400" b="1" smtClean="0"/>
              <a:t>Мальчикам для полноценного психического развития больше нужно тепла и ласки, заботы и участия и самых разнообразных форм поощрения.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22238"/>
            <a:ext cx="7543800" cy="741362"/>
          </a:xfrm>
        </p:spPr>
        <p:txBody>
          <a:bodyPr>
            <a:noAutofit/>
          </a:bodyPr>
          <a:lstStyle/>
          <a:p>
            <a:pPr algn="ctr" eaLnBrk="1" hangingPunct="1">
              <a:defRPr/>
            </a:pPr>
            <a:r>
              <a:rPr lang="ru-RU" sz="4400" b="1" dirty="0" smtClean="0">
                <a:solidFill>
                  <a:srgbClr val="C00000"/>
                </a:solidFill>
              </a:rPr>
              <a:t>Воспитание мальчика</a:t>
            </a:r>
          </a:p>
        </p:txBody>
      </p:sp>
      <p:sp>
        <p:nvSpPr>
          <p:cNvPr id="75779" name="Rectangle 3"/>
          <p:cNvSpPr>
            <a:spLocks noGrp="1" noChangeArrowheads="1"/>
          </p:cNvSpPr>
          <p:nvPr>
            <p:ph type="body" idx="1"/>
          </p:nvPr>
        </p:nvSpPr>
        <p:spPr>
          <a:xfrm>
            <a:off x="0" y="857250"/>
            <a:ext cx="9144000" cy="5767388"/>
          </a:xfrm>
        </p:spPr>
        <p:txBody>
          <a:bodyPr/>
          <a:lstStyle/>
          <a:p>
            <a:pPr eaLnBrk="1" hangingPunct="1">
              <a:lnSpc>
                <a:spcPct val="90000"/>
              </a:lnSpc>
            </a:pPr>
            <a:r>
              <a:rPr lang="ru-RU" sz="3200" b="1" smtClean="0"/>
              <a:t>Воспитание мальчика требует от родителей и учителей, может быть, больше чуткости, такта и наблюдательности, а также больше творчества и выдумки. Веселые сюрпризы, неожиданные путешествия в иные миры, волшебные письма от героев сказок (письмо от Карлсона) — все эти приемы, интригующие ребенка, возбуждают его фантазию. Воспитать умного ребенка — сложно, а вырастить тонко чувствующего человека — еще сложнее.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22238"/>
            <a:ext cx="7543800" cy="876300"/>
          </a:xfrm>
        </p:spPr>
        <p:txBody>
          <a:bodyPr>
            <a:noAutofit/>
          </a:bodyPr>
          <a:lstStyle/>
          <a:p>
            <a:pPr algn="ctr" eaLnBrk="1" hangingPunct="1">
              <a:defRPr/>
            </a:pPr>
            <a:r>
              <a:rPr lang="ru-RU" sz="6000" b="1" dirty="0" smtClean="0">
                <a:solidFill>
                  <a:srgbClr val="C00000"/>
                </a:solidFill>
              </a:rPr>
              <a:t>Эмоции</a:t>
            </a:r>
          </a:p>
        </p:txBody>
      </p:sp>
      <p:sp>
        <p:nvSpPr>
          <p:cNvPr id="76803" name="Rectangle 3"/>
          <p:cNvSpPr>
            <a:spLocks noGrp="1" noChangeArrowheads="1"/>
          </p:cNvSpPr>
          <p:nvPr>
            <p:ph type="body" idx="1"/>
          </p:nvPr>
        </p:nvSpPr>
        <p:spPr>
          <a:xfrm>
            <a:off x="296863" y="928688"/>
            <a:ext cx="8389937" cy="5929312"/>
          </a:xfrm>
        </p:spPr>
        <p:txBody>
          <a:bodyPr/>
          <a:lstStyle/>
          <a:p>
            <a:pPr eaLnBrk="1" hangingPunct="1">
              <a:lnSpc>
                <a:spcPct val="80000"/>
              </a:lnSpc>
            </a:pPr>
            <a:r>
              <a:rPr lang="ru-RU" sz="2000" b="1" smtClean="0">
                <a:solidFill>
                  <a:srgbClr val="C00000"/>
                </a:solidFill>
              </a:rPr>
              <a:t>У мальчиков эмоции более избирательно повышают активность</a:t>
            </a:r>
            <a:r>
              <a:rPr lang="ru-RU" sz="2000" b="1" smtClean="0"/>
              <a:t> именно тех отделов коры мозга, которые ответственны за организацию той конкретной деятельности, которая для него эмоционально значима, мозг при этом у них более асимметричен, </a:t>
            </a:r>
            <a:r>
              <a:rPr lang="ru-RU" sz="2000" b="1" smtClean="0">
                <a:solidFill>
                  <a:srgbClr val="C00000"/>
                </a:solidFill>
              </a:rPr>
              <a:t>больше включаются моторные центры коры и «главнокомандующие мозга» — лобные отделы</a:t>
            </a:r>
            <a:r>
              <a:rPr lang="ru-RU" sz="2000" b="1" smtClean="0"/>
              <a:t>. </a:t>
            </a:r>
            <a:r>
              <a:rPr lang="ru-RU" sz="2000" b="1" i="1" smtClean="0"/>
              <a:t>А </a:t>
            </a:r>
            <a:r>
              <a:rPr lang="ru-RU" sz="2000" b="1" i="1" smtClean="0">
                <a:solidFill>
                  <a:srgbClr val="002060"/>
                </a:solidFill>
              </a:rPr>
              <a:t>у девочек</a:t>
            </a:r>
            <a:r>
              <a:rPr lang="ru-RU" sz="2000" b="1" smtClean="0"/>
              <a:t> на эмоциональные воздействия </a:t>
            </a:r>
            <a:r>
              <a:rPr lang="ru-RU" sz="2000" b="1" i="1" smtClean="0">
                <a:solidFill>
                  <a:srgbClr val="002060"/>
                </a:solidFill>
              </a:rPr>
              <a:t>мозг реагирует более активно, но менее избирательно: включаются почти все центры коры, ответственные за самые разные функции.</a:t>
            </a:r>
          </a:p>
          <a:p>
            <a:pPr eaLnBrk="1" hangingPunct="1">
              <a:lnSpc>
                <a:spcPct val="80000"/>
              </a:lnSpc>
              <a:buFont typeface="Wingdings" pitchFamily="2" charset="2"/>
              <a:buNone/>
            </a:pPr>
            <a:endParaRPr lang="ru-RU" sz="2000" b="1" smtClean="0"/>
          </a:p>
          <a:p>
            <a:pPr eaLnBrk="1" hangingPunct="1">
              <a:lnSpc>
                <a:spcPct val="80000"/>
              </a:lnSpc>
            </a:pPr>
            <a:r>
              <a:rPr lang="ru-RU" sz="2000" b="1" smtClean="0"/>
              <a:t>Интересно, что </a:t>
            </a:r>
            <a:r>
              <a:rPr lang="ru-RU" sz="2000" b="1" smtClean="0">
                <a:solidFill>
                  <a:srgbClr val="FF0000"/>
                </a:solidFill>
              </a:rPr>
              <a:t>и по времени выраженность эмоциональных реакций различна</a:t>
            </a:r>
            <a:r>
              <a:rPr lang="ru-RU" sz="2000" b="1" i="1" smtClean="0">
                <a:solidFill>
                  <a:srgbClr val="FF0000"/>
                </a:solidFill>
              </a:rPr>
              <a:t>. </a:t>
            </a:r>
            <a:r>
              <a:rPr lang="ru-RU" sz="2000" b="1" i="1" smtClean="0"/>
              <a:t>У мальчиков мозг </a:t>
            </a:r>
            <a:r>
              <a:rPr lang="ru-RU" sz="2000" b="1" smtClean="0"/>
              <a:t>реагирует избирательно и </a:t>
            </a:r>
            <a:r>
              <a:rPr lang="ru-RU" sz="2000" b="1" i="1" smtClean="0"/>
              <a:t>активизируется только в первые моменты эмоционального воздействия</a:t>
            </a:r>
            <a:r>
              <a:rPr lang="ru-RU" sz="2000" b="1" smtClean="0"/>
              <a:t>. А потом возникает блок, мозг перестает реагировать на эти воздействия, и мальчики как бы не слышат ни ваших замечаний, ни поощрений</a:t>
            </a:r>
            <a:r>
              <a:rPr lang="ru-RU" sz="2000" b="1" i="1" smtClean="0"/>
              <a:t>. Девочки, напротив, дают мощную эмоциональную реакцию, которая усиливается </a:t>
            </a:r>
            <a:r>
              <a:rPr lang="ru-RU" sz="2000" b="1" smtClean="0"/>
              <a:t>при повторении воздействия. При этом </a:t>
            </a:r>
            <a:r>
              <a:rPr lang="ru-RU" sz="2000" b="1" i="1" smtClean="0"/>
              <a:t>их мозг значительно более активен.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22238"/>
            <a:ext cx="7543800" cy="831850"/>
          </a:xfrm>
        </p:spPr>
        <p:txBody>
          <a:bodyPr/>
          <a:lstStyle/>
          <a:p>
            <a:pPr algn="ctr" eaLnBrk="1" hangingPunct="1">
              <a:defRPr/>
            </a:pPr>
            <a:r>
              <a:rPr lang="ru-RU" sz="3800" b="1" dirty="0" smtClean="0">
                <a:solidFill>
                  <a:srgbClr val="C00000"/>
                </a:solidFill>
              </a:rPr>
              <a:t>положительные эмоции</a:t>
            </a:r>
          </a:p>
        </p:txBody>
      </p:sp>
      <p:sp>
        <p:nvSpPr>
          <p:cNvPr id="77827" name="Rectangle 3"/>
          <p:cNvSpPr>
            <a:spLocks noGrp="1" noChangeArrowheads="1"/>
          </p:cNvSpPr>
          <p:nvPr>
            <p:ph type="body" idx="1"/>
          </p:nvPr>
        </p:nvSpPr>
        <p:spPr>
          <a:xfrm>
            <a:off x="0" y="1000125"/>
            <a:ext cx="8786813" cy="5643563"/>
          </a:xfrm>
        </p:spPr>
        <p:txBody>
          <a:bodyPr/>
          <a:lstStyle/>
          <a:p>
            <a:pPr eaLnBrk="1" hangingPunct="1">
              <a:lnSpc>
                <a:spcPct val="90000"/>
              </a:lnSpc>
            </a:pPr>
            <a:r>
              <a:rPr lang="ru-RU" b="1" smtClean="0"/>
              <a:t>следует учесть, что </a:t>
            </a:r>
            <a:r>
              <a:rPr lang="ru-RU" b="1" smtClean="0">
                <a:solidFill>
                  <a:srgbClr val="C00000"/>
                </a:solidFill>
              </a:rPr>
              <a:t>положительные эмоции способствуют вовлечению ассоциативных структур мозга в психическую деятельность</a:t>
            </a:r>
            <a:r>
              <a:rPr lang="ru-RU" b="1" smtClean="0"/>
              <a:t>. А это именно то, что </a:t>
            </a:r>
            <a:r>
              <a:rPr lang="ru-RU" b="1" i="1" u="sng" smtClean="0"/>
              <a:t>нужно для развития мышления, памяти, успешного обучения и, в конечном итоге, полноценного развития личности.</a:t>
            </a:r>
            <a:r>
              <a:rPr lang="ru-RU" b="1" smtClean="0"/>
              <a:t> Между тем, именно наше мнение о ребенке, наши оценки могут изо дня в день оказывать большое эмоциональное воздействие, придавать эмоциональную окраску всей жизни ребенка. Черные, негативные тона задерживают развитие, воспитание</a:t>
            </a:r>
            <a:r>
              <a:rPr lang="ru-RU" sz="2800" b="1" smtClean="0"/>
              <a:t>.</a:t>
            </a:r>
            <a:r>
              <a:rPr lang="ru-RU" sz="2800" b="1" smtClean="0">
                <a:solidFill>
                  <a:srgbClr val="800000"/>
                </a:solidFill>
              </a:rPr>
              <a:t> </a:t>
            </a:r>
            <a:r>
              <a:rPr lang="ru-RU" sz="2800" b="1" u="sng" smtClean="0">
                <a:solidFill>
                  <a:srgbClr val="FF0000"/>
                </a:solidFill>
              </a:rPr>
              <a:t>Детям нужен позитивный настрой и положительное подкрепление своей деятельности со стороны взрослых! Именно на этом и надо строить воспитание!</a:t>
            </a:r>
            <a:endParaRPr lang="ru-RU" sz="2800" b="1"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lum bright="-16000" contrast="26000"/>
          </a:blip>
          <a:srcRect/>
          <a:stretch>
            <a:fillRect/>
          </a:stretch>
        </p:blipFill>
        <p:spPr bwMode="auto">
          <a:xfrm>
            <a:off x="393700" y="0"/>
            <a:ext cx="84899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74638"/>
            <a:ext cx="8715375" cy="868362"/>
          </a:xfrm>
        </p:spPr>
        <p:txBody>
          <a:bodyPr>
            <a:noAutofit/>
          </a:bodyPr>
          <a:lstStyle/>
          <a:p>
            <a:pPr algn="ctr" eaLnBrk="1" hangingPunct="1">
              <a:defRPr/>
            </a:pPr>
            <a:r>
              <a:rPr lang="ru-RU" sz="4800" b="1" dirty="0" smtClean="0">
                <a:solidFill>
                  <a:srgbClr val="C00000"/>
                </a:solidFill>
              </a:rPr>
              <a:t>Подберите добрые слова</a:t>
            </a:r>
          </a:p>
        </p:txBody>
      </p:sp>
      <p:sp>
        <p:nvSpPr>
          <p:cNvPr id="78851" name="Rectangle 3"/>
          <p:cNvSpPr>
            <a:spLocks noGrp="1" noChangeArrowheads="1"/>
          </p:cNvSpPr>
          <p:nvPr>
            <p:ph type="body" idx="1"/>
          </p:nvPr>
        </p:nvSpPr>
        <p:spPr>
          <a:xfrm>
            <a:off x="0" y="1285875"/>
            <a:ext cx="9144000" cy="5357813"/>
          </a:xfrm>
        </p:spPr>
        <p:txBody>
          <a:bodyPr/>
          <a:lstStyle/>
          <a:p>
            <a:pPr eaLnBrk="1" hangingPunct="1"/>
            <a:r>
              <a:rPr lang="ru-RU" sz="2600" b="1" smtClean="0"/>
              <a:t>Взрослые, когда вы делаете постоянные замечания, когда дети вас огорчают, не слушаются, </a:t>
            </a:r>
            <a:r>
              <a:rPr lang="ru-RU" sz="2800" b="1" i="1" u="sng" smtClean="0">
                <a:solidFill>
                  <a:srgbClr val="800000"/>
                </a:solidFill>
              </a:rPr>
              <a:t>они в буквальном смысле вас не слышат</a:t>
            </a:r>
            <a:r>
              <a:rPr lang="ru-RU" sz="2600" b="1" i="1" u="sng" smtClean="0">
                <a:solidFill>
                  <a:srgbClr val="800000"/>
                </a:solidFill>
              </a:rPr>
              <a:t>.</a:t>
            </a:r>
            <a:r>
              <a:rPr lang="ru-RU" sz="2600" b="1" smtClean="0"/>
              <a:t> Учтите это, пожалуйста. У ваших детей срабатывают механизмы сенсорной защиты. Мозг ребенка еще не зрел и очень раним — он отключается от вредных для него влияний (то есть от ваших слов), чтобы не сломаться. </a:t>
            </a:r>
            <a:r>
              <a:rPr lang="ru-RU" sz="4400" b="1" smtClean="0">
                <a:solidFill>
                  <a:srgbClr val="800000"/>
                </a:solidFill>
              </a:rPr>
              <a:t>Подберите добрые слова, и вы увидите другой результат</a:t>
            </a:r>
            <a:r>
              <a:rPr lang="ru-RU" sz="4400" b="1"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noAutofit/>
          </a:bodyPr>
          <a:lstStyle/>
          <a:p>
            <a:pPr algn="ctr" eaLnBrk="1" fontAlgn="auto" hangingPunct="1">
              <a:spcAft>
                <a:spcPts val="0"/>
              </a:spcAft>
              <a:defRPr/>
            </a:pPr>
            <a:r>
              <a:rPr lang="ru-RU" sz="3600" b="1" dirty="0" smtClean="0">
                <a:solidFill>
                  <a:srgbClr val="C00000"/>
                </a:solidFill>
                <a:effectLst>
                  <a:outerShdw blurRad="38100" dist="38100" dir="2700000" algn="tl">
                    <a:srgbClr val="000000">
                      <a:alpha val="43137"/>
                    </a:srgbClr>
                  </a:outerShdw>
                </a:effectLst>
              </a:rPr>
              <a:t>Формирование мотивации на биохимическом уровне</a:t>
            </a:r>
          </a:p>
        </p:txBody>
      </p:sp>
      <p:sp>
        <p:nvSpPr>
          <p:cNvPr id="27651" name="Содержимое 2"/>
          <p:cNvSpPr>
            <a:spLocks noGrp="1"/>
          </p:cNvSpPr>
          <p:nvPr>
            <p:ph sz="quarter" idx="1"/>
          </p:nvPr>
        </p:nvSpPr>
        <p:spPr>
          <a:xfrm>
            <a:off x="500063" y="1571625"/>
            <a:ext cx="8034337" cy="4448175"/>
          </a:xfrm>
        </p:spPr>
        <p:txBody>
          <a:bodyPr/>
          <a:lstStyle/>
          <a:p>
            <a:pPr eaLnBrk="1" hangingPunct="1">
              <a:defRPr/>
            </a:pPr>
            <a:r>
              <a:rPr lang="ru-RU" sz="5400" b="1" i="1" dirty="0" smtClean="0">
                <a:solidFill>
                  <a:srgbClr val="FF0000"/>
                </a:solidFill>
                <a:effectLst>
                  <a:outerShdw blurRad="38100" dist="38100" dir="2700000" algn="tl">
                    <a:srgbClr val="000000">
                      <a:alpha val="43137"/>
                    </a:srgbClr>
                  </a:outerShdw>
                </a:effectLst>
              </a:rPr>
              <a:t>Создание ситуации радости и успеха!!!</a:t>
            </a:r>
          </a:p>
          <a:p>
            <a:pPr eaLnBrk="1" hangingPunct="1">
              <a:buFont typeface="Wingdings" pitchFamily="2" charset="2"/>
              <a:buNone/>
              <a:defRPr/>
            </a:pPr>
            <a:endParaRPr lang="ru-RU" sz="4000" dirty="0" smtClean="0"/>
          </a:p>
          <a:p>
            <a:pPr eaLnBrk="1" hangingPunct="1">
              <a:defRPr/>
            </a:pPr>
            <a:r>
              <a:rPr lang="ru-RU" sz="4000" b="1" dirty="0" smtClean="0">
                <a:effectLst>
                  <a:outerShdw blurRad="38100" dist="38100" dir="2700000" algn="tl">
                    <a:srgbClr val="000000">
                      <a:alpha val="43137"/>
                    </a:srgbClr>
                  </a:outerShdw>
                </a:effectLst>
              </a:rPr>
              <a:t>При невыполнении этих условий </a:t>
            </a:r>
            <a:r>
              <a:rPr lang="ru-RU" sz="4000" b="1" u="sng" dirty="0" smtClean="0">
                <a:effectLst>
                  <a:outerShdw blurRad="38100" dist="38100" dir="2700000" algn="tl">
                    <a:srgbClr val="000000">
                      <a:alpha val="43137"/>
                    </a:srgbClr>
                  </a:outerShdw>
                </a:effectLst>
              </a:rPr>
              <a:t>потеря</a:t>
            </a:r>
            <a:r>
              <a:rPr lang="ru-RU" sz="4000" b="1" dirty="0" smtClean="0">
                <a:effectLst>
                  <a:outerShdw blurRad="38100" dist="38100" dir="2700000" algn="tl">
                    <a:srgbClr val="000000">
                      <a:alpha val="43137"/>
                    </a:srgbClr>
                  </a:outerShdw>
                </a:effectLst>
              </a:rPr>
              <a:t> учебной информации – до </a:t>
            </a:r>
            <a:r>
              <a:rPr lang="ru-RU" sz="4400" b="1" u="sng" dirty="0" smtClean="0">
                <a:solidFill>
                  <a:srgbClr val="C00000"/>
                </a:solidFill>
                <a:effectLst>
                  <a:outerShdw blurRad="38100" dist="38100" dir="2700000" algn="tl">
                    <a:srgbClr val="000000">
                      <a:alpha val="43137"/>
                    </a:srgbClr>
                  </a:outerShdw>
                </a:effectLst>
              </a:rPr>
              <a:t>32%.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ctrTitle"/>
          </p:nvPr>
        </p:nvSpPr>
        <p:spPr>
          <a:xfrm>
            <a:off x="1714500" y="1285875"/>
            <a:ext cx="7143750" cy="2500313"/>
          </a:xfrm>
        </p:spPr>
        <p:txBody>
          <a:bodyPr>
            <a:noAutofit/>
          </a:bodyPr>
          <a:lstStyle/>
          <a:p>
            <a:pPr algn="ctr" eaLnBrk="1" fontAlgn="auto" hangingPunct="1">
              <a:spcAft>
                <a:spcPts val="0"/>
              </a:spcAft>
              <a:defRPr/>
            </a:pPr>
            <a:r>
              <a:rPr lang="ru-RU" sz="4000" dirty="0" smtClean="0">
                <a:solidFill>
                  <a:srgbClr val="C00000"/>
                </a:solidFill>
                <a:effectLst>
                  <a:outerShdw blurRad="38100" dist="38100" dir="2700000" algn="tl">
                    <a:srgbClr val="000000">
                      <a:alpha val="43137"/>
                    </a:srgbClr>
                  </a:outerShdw>
                </a:effectLst>
              </a:rPr>
              <a:t>Поэтапная организация учебной деятельности на уроке</a:t>
            </a:r>
          </a:p>
        </p:txBody>
      </p:sp>
      <p:sp>
        <p:nvSpPr>
          <p:cNvPr id="80899" name="Подзаголовок 2"/>
          <p:cNvSpPr>
            <a:spLocks noGrp="1"/>
          </p:cNvSpPr>
          <p:nvPr>
            <p:ph type="subTitle" idx="1"/>
          </p:nvPr>
        </p:nvSpPr>
        <p:spPr>
          <a:xfrm>
            <a:off x="2286000" y="5003800"/>
            <a:ext cx="6172200" cy="1371600"/>
          </a:xfrm>
        </p:spPr>
        <p:txBody>
          <a:bodyPr/>
          <a:lstStyle/>
          <a:p>
            <a:pPr eaLnBrk="1" hangingPunct="1"/>
            <a:r>
              <a:rPr lang="ru-RU" sz="4400" smtClean="0">
                <a:solidFill>
                  <a:schemeClr val="tx1"/>
                </a:solidFill>
              </a:rPr>
              <a:t>2-й этап - операционный</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115300" cy="725487"/>
          </a:xfrm>
        </p:spPr>
        <p:txBody>
          <a:bodyPr>
            <a:noAutofit/>
          </a:bodyPr>
          <a:lstStyle/>
          <a:p>
            <a:pPr algn="ctr" eaLnBrk="1" fontAlgn="auto" hangingPunct="1">
              <a:spcAft>
                <a:spcPts val="0"/>
              </a:spcAft>
              <a:defRPr/>
            </a:pPr>
            <a:r>
              <a:rPr lang="ru-RU" sz="4800" b="1" dirty="0" smtClean="0">
                <a:solidFill>
                  <a:srgbClr val="C00000"/>
                </a:solidFill>
                <a:effectLst>
                  <a:outerShdw blurRad="38100" dist="38100" dir="2700000" algn="tl">
                    <a:srgbClr val="000000">
                      <a:alpha val="43137"/>
                    </a:srgbClr>
                  </a:outerShdw>
                </a:effectLst>
              </a:rPr>
              <a:t>Правополушарные</a:t>
            </a:r>
          </a:p>
        </p:txBody>
      </p:sp>
      <p:sp>
        <p:nvSpPr>
          <p:cNvPr id="81923" name="Содержимое 2"/>
          <p:cNvSpPr>
            <a:spLocks noGrp="1"/>
          </p:cNvSpPr>
          <p:nvPr>
            <p:ph sz="quarter" idx="1"/>
          </p:nvPr>
        </p:nvSpPr>
        <p:spPr>
          <a:xfrm>
            <a:off x="457200" y="1285875"/>
            <a:ext cx="8329613" cy="5187950"/>
          </a:xfrm>
        </p:spPr>
        <p:txBody>
          <a:bodyPr/>
          <a:lstStyle/>
          <a:p>
            <a:pPr eaLnBrk="1" hangingPunct="1"/>
            <a:r>
              <a:rPr lang="ru-RU" sz="3200" b="1" smtClean="0"/>
              <a:t>Усваивают материал сначала глобально, а затем постепенно вычленяют отдельные элементы,</a:t>
            </a:r>
          </a:p>
          <a:p>
            <a:pPr eaLnBrk="1" hangingPunct="1"/>
            <a:r>
              <a:rPr lang="ru-RU" sz="3200" b="1" smtClean="0"/>
              <a:t>разработку новой темы начинать с демонстрации схемы, включающей все элементы последующей информации,</a:t>
            </a:r>
          </a:p>
          <a:p>
            <a:pPr eaLnBrk="1" hangingPunct="1"/>
            <a:r>
              <a:rPr lang="ru-RU" sz="3200" b="1" smtClean="0"/>
              <a:t>обучение на основе синтеза,</a:t>
            </a:r>
          </a:p>
          <a:p>
            <a:pPr eaLnBrk="1" hangingPunct="1"/>
            <a:r>
              <a:rPr lang="ru-RU" sz="3200" b="1" smtClean="0"/>
              <a:t>«за лесом не видят отдельных деревьев».</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74638"/>
            <a:ext cx="7467600" cy="796925"/>
          </a:xfrm>
        </p:spPr>
        <p:txBody>
          <a:bodyPr>
            <a:noAutofit/>
          </a:bodyPr>
          <a:lstStyle/>
          <a:p>
            <a:pPr algn="ctr" eaLnBrk="1" fontAlgn="auto" hangingPunct="1">
              <a:spcAft>
                <a:spcPts val="0"/>
              </a:spcAft>
              <a:defRPr/>
            </a:pPr>
            <a:r>
              <a:rPr lang="ru-RU" sz="5400" b="1" dirty="0" err="1" smtClean="0">
                <a:solidFill>
                  <a:srgbClr val="C00000"/>
                </a:solidFill>
                <a:effectLst>
                  <a:outerShdw blurRad="38100" dist="38100" dir="2700000" algn="tl">
                    <a:srgbClr val="000000">
                      <a:alpha val="43137"/>
                    </a:srgbClr>
                  </a:outerShdw>
                </a:effectLst>
              </a:rPr>
              <a:t>Левополушарные</a:t>
            </a:r>
            <a:endParaRPr lang="ru-RU" sz="5400" b="1" dirty="0" smtClean="0">
              <a:solidFill>
                <a:srgbClr val="C00000"/>
              </a:solidFill>
              <a:effectLst>
                <a:outerShdw blurRad="38100" dist="38100" dir="2700000" algn="tl">
                  <a:srgbClr val="000000">
                    <a:alpha val="43137"/>
                  </a:srgbClr>
                </a:outerShdw>
              </a:effectLst>
            </a:endParaRPr>
          </a:p>
        </p:txBody>
      </p:sp>
      <p:sp>
        <p:nvSpPr>
          <p:cNvPr id="82947" name="Содержимое 2"/>
          <p:cNvSpPr>
            <a:spLocks noGrp="1"/>
          </p:cNvSpPr>
          <p:nvPr>
            <p:ph sz="quarter" idx="1"/>
          </p:nvPr>
        </p:nvSpPr>
        <p:spPr>
          <a:xfrm>
            <a:off x="457200" y="1428750"/>
            <a:ext cx="8043863" cy="5045075"/>
          </a:xfrm>
        </p:spPr>
        <p:txBody>
          <a:bodyPr/>
          <a:lstStyle/>
          <a:p>
            <a:pPr eaLnBrk="1" hangingPunct="1"/>
            <a:r>
              <a:rPr lang="ru-RU" sz="3200" b="1" smtClean="0"/>
              <a:t>Восприятие дискретное,</a:t>
            </a:r>
          </a:p>
          <a:p>
            <a:pPr eaLnBrk="1" hangingPunct="1"/>
            <a:r>
              <a:rPr lang="ru-RU" sz="3200" b="1" smtClean="0"/>
              <a:t>усваивают материал поэлементно с последующим синтезом,</a:t>
            </a:r>
          </a:p>
          <a:p>
            <a:pPr eaLnBrk="1" hangingPunct="1"/>
            <a:r>
              <a:rPr lang="ru-RU" sz="3200" b="1" smtClean="0"/>
              <a:t>для них адекватен аналитико – синтетический метод обучения грамоте,</a:t>
            </a:r>
          </a:p>
          <a:p>
            <a:pPr eaLnBrk="1" hangingPunct="1"/>
            <a:r>
              <a:rPr lang="ru-RU" sz="3200" b="1" smtClean="0"/>
              <a:t>обучение на основе анализа,</a:t>
            </a:r>
          </a:p>
          <a:p>
            <a:pPr eaLnBrk="1" hangingPunct="1"/>
            <a:r>
              <a:rPr lang="ru-RU" sz="3200" b="1" smtClean="0"/>
              <a:t>«левополушарные за отдельными деревьями не видят леса».</a:t>
            </a:r>
          </a:p>
          <a:p>
            <a:pPr eaLnBrk="1" hangingPunct="1"/>
            <a:endParaRPr lang="ru-RU" sz="2800" smtClean="0"/>
          </a:p>
          <a:p>
            <a:pPr eaLnBrk="1" hangingPunct="1"/>
            <a:endParaRPr lang="ru-RU" sz="28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1\Desktop\СЕМИНАР\new_16_146.jpg"/>
          <p:cNvPicPr>
            <a:picLocks noChangeAspect="1" noChangeArrowheads="1"/>
          </p:cNvPicPr>
          <p:nvPr/>
        </p:nvPicPr>
        <p:blipFill>
          <a:blip r:embed="rId2" cstate="print">
            <a:lum bright="-24000" contrast="4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95263" y="228600"/>
            <a:ext cx="8162925" cy="700088"/>
          </a:xfrm>
        </p:spPr>
        <p:txBody>
          <a:bodyPr/>
          <a:lstStyle/>
          <a:p>
            <a:pPr algn="ctr" eaLnBrk="1" fontAlgn="auto" hangingPunct="1">
              <a:spcAft>
                <a:spcPts val="0"/>
              </a:spcAft>
              <a:defRPr/>
            </a:pPr>
            <a:r>
              <a:rPr lang="ru-RU" sz="2800" b="1" dirty="0" smtClean="0">
                <a:solidFill>
                  <a:srgbClr val="C00000"/>
                </a:solidFill>
                <a:effectLst>
                  <a:outerShdw blurRad="38100" dist="38100" dir="2700000" algn="tl">
                    <a:srgbClr val="000000">
                      <a:alpha val="43137"/>
                    </a:srgbClr>
                  </a:outerShdw>
                </a:effectLst>
              </a:rPr>
              <a:t>Особенности в обучении и поведении</a:t>
            </a:r>
          </a:p>
        </p:txBody>
      </p:sp>
      <p:sp>
        <p:nvSpPr>
          <p:cNvPr id="25603" name="Содержимое 2"/>
          <p:cNvSpPr>
            <a:spLocks noGrp="1"/>
          </p:cNvSpPr>
          <p:nvPr>
            <p:ph sz="quarter" idx="1"/>
          </p:nvPr>
        </p:nvSpPr>
        <p:spPr>
          <a:xfrm>
            <a:off x="285750" y="1214438"/>
            <a:ext cx="8572500" cy="5286375"/>
          </a:xfrm>
        </p:spPr>
        <p:txBody>
          <a:bodyPr>
            <a:normAutofit lnSpcReduction="10000"/>
          </a:bodyPr>
          <a:lstStyle/>
          <a:p>
            <a:pPr marL="274320" indent="-274320" eaLnBrk="1" fontAlgn="auto" hangingPunct="1">
              <a:spcAft>
                <a:spcPts val="0"/>
              </a:spcAft>
              <a:buFont typeface="Wingdings" pitchFamily="2" charset="2"/>
              <a:buNone/>
              <a:defRPr/>
            </a:pPr>
            <a:r>
              <a:rPr lang="ru-RU" sz="3600" b="1" u="sng" dirty="0" smtClean="0">
                <a:solidFill>
                  <a:srgbClr val="C00000"/>
                </a:solidFill>
              </a:rPr>
              <a:t>    </a:t>
            </a:r>
            <a:r>
              <a:rPr lang="ru-RU" sz="3600" b="1" u="sng" dirty="0" err="1" smtClean="0">
                <a:solidFill>
                  <a:srgbClr val="FF0000"/>
                </a:solidFill>
              </a:rPr>
              <a:t>Визуалы</a:t>
            </a:r>
            <a:r>
              <a:rPr lang="ru-RU" sz="3600" b="1" u="sng" dirty="0" smtClean="0">
                <a:solidFill>
                  <a:srgbClr val="C00000"/>
                </a:solidFill>
              </a:rPr>
              <a:t> </a:t>
            </a:r>
            <a:r>
              <a:rPr lang="ru-RU" b="1" dirty="0" smtClean="0"/>
              <a:t>наблюдательны, ориентированы на внешний вид , с трудом запоминают словесные инструкции, но хорошо запоминают образы, не отвлекаются на шум, в чтении успешны, отличаются живой образной фантазией. </a:t>
            </a:r>
            <a:r>
              <a:rPr lang="ru-RU" b="1" i="1" u="sng" dirty="0" smtClean="0">
                <a:solidFill>
                  <a:schemeClr val="accent2">
                    <a:lumMod val="50000"/>
                  </a:schemeClr>
                </a:solidFill>
              </a:rPr>
              <a:t>При их обучении следует выделять различными цветами важнейшие аспекты содержания, записывать действия, использовать схемы, таблицы, наглядные пособия. </a:t>
            </a:r>
            <a:r>
              <a:rPr lang="ru-RU" b="1" i="1" u="sng" dirty="0" smtClean="0">
                <a:solidFill>
                  <a:schemeClr val="accent1">
                    <a:lumMod val="50000"/>
                  </a:schemeClr>
                </a:solidFill>
              </a:rPr>
              <a:t>Им результативнее самим читать текст учебника</a:t>
            </a:r>
            <a:r>
              <a:rPr lang="ru-RU" b="1" dirty="0" smtClean="0"/>
              <a:t>, чем слушать устное объяснение темы учителем. </a:t>
            </a:r>
            <a:r>
              <a:rPr lang="ru-RU" b="1" dirty="0" smtClean="0">
                <a:solidFill>
                  <a:srgbClr val="7030A0"/>
                </a:solidFill>
              </a:rPr>
              <a:t>Рабочее место должно быть хорошо освещено</a:t>
            </a:r>
            <a:r>
              <a:rPr lang="ru-RU" b="1" dirty="0" smtClean="0"/>
              <a:t>. При плохом освещении снижается работоспособность.</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214313"/>
            <a:ext cx="9001125" cy="654050"/>
          </a:xfrm>
        </p:spPr>
        <p:txBody>
          <a:bodyPr>
            <a:noAutofit/>
          </a:bodyPr>
          <a:lstStyle/>
          <a:p>
            <a:pPr algn="ctr" eaLnBrk="1" fontAlgn="auto" hangingPunct="1">
              <a:spcAft>
                <a:spcPts val="0"/>
              </a:spcAft>
              <a:defRPr/>
            </a:pPr>
            <a:r>
              <a:rPr lang="ru-RU" sz="3200" b="1" dirty="0" smtClean="0">
                <a:solidFill>
                  <a:srgbClr val="C00000"/>
                </a:solidFill>
              </a:rPr>
              <a:t>Особенности в обучении и поведении</a:t>
            </a:r>
          </a:p>
        </p:txBody>
      </p:sp>
      <p:sp>
        <p:nvSpPr>
          <p:cNvPr id="86019" name="Содержимое 2"/>
          <p:cNvSpPr>
            <a:spLocks noGrp="1"/>
          </p:cNvSpPr>
          <p:nvPr>
            <p:ph sz="quarter" idx="1"/>
          </p:nvPr>
        </p:nvSpPr>
        <p:spPr>
          <a:xfrm>
            <a:off x="357188" y="1071563"/>
            <a:ext cx="8286750" cy="5402262"/>
          </a:xfrm>
        </p:spPr>
        <p:txBody>
          <a:bodyPr/>
          <a:lstStyle/>
          <a:p>
            <a:pPr eaLnBrk="1" hangingPunct="1">
              <a:buFont typeface="Wingdings" pitchFamily="2" charset="2"/>
              <a:buNone/>
            </a:pPr>
            <a:r>
              <a:rPr lang="ru-RU" b="1" smtClean="0">
                <a:solidFill>
                  <a:srgbClr val="FF0000"/>
                </a:solidFill>
              </a:rPr>
              <a:t>    </a:t>
            </a:r>
            <a:r>
              <a:rPr lang="ru-RU" sz="4000" b="1" u="sng" smtClean="0">
                <a:solidFill>
                  <a:srgbClr val="FF0000"/>
                </a:solidFill>
              </a:rPr>
              <a:t>Аудиалы</a:t>
            </a:r>
            <a:r>
              <a:rPr lang="ru-RU" smtClean="0">
                <a:solidFill>
                  <a:srgbClr val="FF0000"/>
                </a:solidFill>
              </a:rPr>
              <a:t> </a:t>
            </a:r>
            <a:r>
              <a:rPr lang="ru-RU" b="1" smtClean="0"/>
              <a:t>часто разговаривают сами с собой, говорят ритмически, </a:t>
            </a:r>
            <a:r>
              <a:rPr lang="ru-RU" b="1" u="sng" smtClean="0"/>
              <a:t>легко отвлекаются на шум</a:t>
            </a:r>
            <a:r>
              <a:rPr lang="ru-RU" b="1" smtClean="0"/>
              <a:t>, предпочитают счет и письмо, легко осваивают иностранные языки, обучаются, слушая, хорошо читают новые слова, разговорчивы, легко повторяют услышанное, при чтении шевелят губами. </a:t>
            </a:r>
          </a:p>
          <a:p>
            <a:pPr eaLnBrk="1" hangingPunct="1">
              <a:buFont typeface="Wingdings" pitchFamily="2" charset="2"/>
              <a:buNone/>
            </a:pPr>
            <a:r>
              <a:rPr lang="ru-RU" b="1" i="1" smtClean="0"/>
              <a:t>      Их лучше обучать лекционным методом, используя вариации голоса</a:t>
            </a:r>
            <a:r>
              <a:rPr lang="ru-RU" b="1" smtClean="0"/>
              <a:t>.</a:t>
            </a:r>
          </a:p>
          <a:p>
            <a:pPr eaLnBrk="1" hangingPunct="1">
              <a:buFont typeface="Wingdings" pitchFamily="2" charset="2"/>
              <a:buNone/>
            </a:pPr>
            <a:r>
              <a:rPr lang="ru-RU" b="1" smtClean="0"/>
              <a:t>      Их работоспособность повышается в условиях тишины, незначительный шум в классе мешает усвоению материала.</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0" y="274638"/>
            <a:ext cx="8929688" cy="582612"/>
          </a:xfrm>
        </p:spPr>
        <p:txBody>
          <a:bodyPr>
            <a:noAutofit/>
          </a:bodyPr>
          <a:lstStyle/>
          <a:p>
            <a:pPr algn="ctr" eaLnBrk="1" fontAlgn="auto" hangingPunct="1">
              <a:spcAft>
                <a:spcPts val="0"/>
              </a:spcAft>
              <a:defRPr/>
            </a:pPr>
            <a:r>
              <a:rPr lang="ru-RU" sz="3200" b="1" dirty="0" smtClean="0">
                <a:solidFill>
                  <a:srgbClr val="C00000"/>
                </a:solidFill>
              </a:rPr>
              <a:t>Особенности в обучении и поведении</a:t>
            </a:r>
          </a:p>
        </p:txBody>
      </p:sp>
      <p:sp>
        <p:nvSpPr>
          <p:cNvPr id="27651" name="Содержимое 2"/>
          <p:cNvSpPr>
            <a:spLocks noGrp="1"/>
          </p:cNvSpPr>
          <p:nvPr>
            <p:ph sz="quarter" idx="1"/>
          </p:nvPr>
        </p:nvSpPr>
        <p:spPr>
          <a:xfrm>
            <a:off x="214313" y="1143000"/>
            <a:ext cx="8643937" cy="5286375"/>
          </a:xfrm>
        </p:spPr>
        <p:txBody>
          <a:bodyPr>
            <a:normAutofit lnSpcReduction="10000"/>
          </a:bodyPr>
          <a:lstStyle/>
          <a:p>
            <a:pPr marL="274320" indent="-274320" eaLnBrk="1" fontAlgn="auto" hangingPunct="1">
              <a:spcAft>
                <a:spcPts val="0"/>
              </a:spcAft>
              <a:buFont typeface="Wingdings" pitchFamily="2" charset="2"/>
              <a:buNone/>
              <a:defRPr/>
            </a:pPr>
            <a:r>
              <a:rPr lang="ru-RU" b="1" dirty="0" smtClean="0"/>
              <a:t>    </a:t>
            </a:r>
            <a:r>
              <a:rPr lang="ru-RU" sz="3600" b="1" u="sng" dirty="0" err="1" smtClean="0">
                <a:solidFill>
                  <a:srgbClr val="FF0000"/>
                </a:solidFill>
              </a:rPr>
              <a:t>Кинестетики</a:t>
            </a:r>
            <a:r>
              <a:rPr lang="ru-RU" b="1" dirty="0" smtClean="0"/>
              <a:t> при общении стоят близко, стараясь под любым предлогом касаться собеседника, подвижны, имеют хорошо развитую координацию движений, много жестикулируют</a:t>
            </a:r>
            <a:r>
              <a:rPr lang="ru-RU" b="1" i="1" u="sng" dirty="0" smtClean="0">
                <a:solidFill>
                  <a:srgbClr val="FF0000"/>
                </a:solidFill>
              </a:rPr>
              <a:t>, обучаются на практике, </a:t>
            </a:r>
            <a:r>
              <a:rPr lang="ru-RU" b="1" dirty="0" smtClean="0"/>
              <a:t>при чтении водят пальцем по строчке, помнят общее впечатление, имеют хорошую интуицию, слабы в деталях, лаконичны. </a:t>
            </a:r>
          </a:p>
          <a:p>
            <a:pPr marL="274320" indent="-274320" eaLnBrk="1" fontAlgn="auto" hangingPunct="1">
              <a:spcAft>
                <a:spcPts val="0"/>
              </a:spcAft>
              <a:buFont typeface="Wingdings" pitchFamily="2" charset="2"/>
              <a:buNone/>
              <a:defRPr/>
            </a:pPr>
            <a:r>
              <a:rPr lang="ru-RU" b="1" i="1" dirty="0" smtClean="0"/>
              <a:t>      При их обучении следует использовать жесты, прикосновения и типичную для них медленную скорость изложения материала. </a:t>
            </a:r>
            <a:r>
              <a:rPr lang="ru-RU" b="1" dirty="0" smtClean="0"/>
              <a:t>При объяснении новой темы можно использовать приемы преувеличения значимости событий. </a:t>
            </a:r>
            <a:r>
              <a:rPr lang="ru-RU" b="1" i="1" dirty="0" smtClean="0"/>
              <a:t>Им важно комфортное состояние тела.</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7467600" cy="439737"/>
          </a:xfrm>
        </p:spPr>
        <p:txBody>
          <a:bodyPr>
            <a:normAutofit fontScale="90000"/>
          </a:bodyPr>
          <a:lstStyle/>
          <a:p>
            <a:pPr algn="ctr" eaLnBrk="1" hangingPunct="1">
              <a:defRPr/>
            </a:pPr>
            <a:r>
              <a:rPr lang="ru-RU" b="1" dirty="0" smtClean="0">
                <a:solidFill>
                  <a:srgbClr val="C00000"/>
                </a:solidFill>
              </a:rPr>
              <a:t>ИНТЕРЕСНО И ВАЖНО!!!</a:t>
            </a:r>
          </a:p>
        </p:txBody>
      </p:sp>
      <p:sp>
        <p:nvSpPr>
          <p:cNvPr id="88067" name="Rectangle 3"/>
          <p:cNvSpPr>
            <a:spLocks noGrp="1" noChangeArrowheads="1"/>
          </p:cNvSpPr>
          <p:nvPr>
            <p:ph type="body" idx="1"/>
          </p:nvPr>
        </p:nvSpPr>
        <p:spPr>
          <a:xfrm>
            <a:off x="285750" y="785813"/>
            <a:ext cx="8643938" cy="5688012"/>
          </a:xfrm>
        </p:spPr>
        <p:txBody>
          <a:bodyPr/>
          <a:lstStyle/>
          <a:p>
            <a:pPr eaLnBrk="1" hangingPunct="1">
              <a:lnSpc>
                <a:spcPct val="90000"/>
              </a:lnSpc>
            </a:pPr>
            <a:r>
              <a:rPr lang="ru-RU" b="1" smtClean="0"/>
              <a:t>Но, предположим, отобрал педагог начальной школы для себя группу детей, которых легко научить по данной методике основам грамоты. Тогда встает вопрос: а </a:t>
            </a:r>
            <a:r>
              <a:rPr lang="ru-RU" b="1" i="1" smtClean="0">
                <a:solidFill>
                  <a:srgbClr val="FF0000"/>
                </a:solidFill>
              </a:rPr>
              <a:t>хорошо ли детям в коллективе, составленном из одинаковых по типам асимметрии мозга, по типам мышления, по типам психики сверстников, легко ли жить и учиться в таком классе, легко ли найти друзей среди похожих на тебя?</a:t>
            </a:r>
          </a:p>
          <a:p>
            <a:pPr eaLnBrk="1" hangingPunct="1">
              <a:lnSpc>
                <a:spcPct val="90000"/>
              </a:lnSpc>
            </a:pPr>
            <a:r>
              <a:rPr lang="ru-RU" b="1" smtClean="0"/>
              <a:t>Наши исследования показывают: </a:t>
            </a:r>
            <a:r>
              <a:rPr lang="ru-RU" sz="2800" b="1" u="sng" smtClean="0">
                <a:solidFill>
                  <a:srgbClr val="FF0000"/>
                </a:solidFill>
              </a:rPr>
              <a:t>нет, нелегко</a:t>
            </a:r>
            <a:r>
              <a:rPr lang="ru-RU" b="1" smtClean="0"/>
              <a:t>, тяжело складывается такой коллектив, сложны в нем отношения между детьми, трудно учителю при передаче определенного круга знаний — не на кого опереться в классе, нет разнообразия откликов, многосторонности восприятия материала.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0" y="0"/>
            <a:ext cx="8439150" cy="1417638"/>
          </a:xfrm>
        </p:spPr>
        <p:txBody>
          <a:bodyPr>
            <a:normAutofit fontScale="90000"/>
          </a:bodyPr>
          <a:lstStyle/>
          <a:p>
            <a:pPr algn="ctr" eaLnBrk="1" hangingPunct="1">
              <a:defRPr/>
            </a:pPr>
            <a:r>
              <a:rPr lang="ru-RU" sz="4000" b="1" dirty="0" smtClean="0">
                <a:solidFill>
                  <a:srgbClr val="C00000"/>
                </a:solidFill>
                <a:latin typeface="Times New Roman" pitchFamily="18" charset="0"/>
                <a:cs typeface="Times New Roman" pitchFamily="18" charset="0"/>
              </a:rPr>
              <a:t>Основные типы мышления, свойственные полушариям мозга</a:t>
            </a:r>
            <a:r>
              <a:rPr lang="ru-RU" sz="3500" dirty="0" smtClean="0">
                <a:solidFill>
                  <a:srgbClr val="C00000"/>
                </a:solidFill>
                <a:latin typeface="Times New Roman" pitchFamily="18" charset="0"/>
                <a:cs typeface="Times New Roman" pitchFamily="18" charset="0"/>
              </a:rPr>
              <a:t>.</a:t>
            </a:r>
          </a:p>
        </p:txBody>
      </p:sp>
      <p:sp>
        <p:nvSpPr>
          <p:cNvPr id="15363" name="Rectangle 7"/>
          <p:cNvSpPr>
            <a:spLocks noGrp="1" noChangeArrowheads="1"/>
          </p:cNvSpPr>
          <p:nvPr>
            <p:ph type="body" idx="1"/>
          </p:nvPr>
        </p:nvSpPr>
        <p:spPr>
          <a:xfrm>
            <a:off x="206375" y="1473200"/>
            <a:ext cx="8580438" cy="5067300"/>
          </a:xfrm>
        </p:spPr>
        <p:txBody>
          <a:bodyPr/>
          <a:lstStyle/>
          <a:p>
            <a:pPr eaLnBrk="1" hangingPunct="1"/>
            <a:r>
              <a:rPr lang="ru-RU" sz="3600" b="1" smtClean="0">
                <a:latin typeface="Times New Roman" pitchFamily="18" charset="0"/>
                <a:cs typeface="Times New Roman" pitchFamily="18" charset="0"/>
              </a:rPr>
              <a:t>На рисунке условно обозначены основные типы мышления, свойственные полушариям мозга. Следует помнить, что у любого из нас постоянно задействованы оба полушария, и речь идет только об относительной активности каждого их них при решении той </a:t>
            </a:r>
            <a:r>
              <a:rPr lang="ru-RU" sz="3600" b="1" smtClean="0"/>
              <a:t>или иной задачи</a:t>
            </a:r>
            <a:r>
              <a:rPr lang="ru-RU" b="1" smtClean="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0" y="274638"/>
            <a:ext cx="8929688" cy="654050"/>
          </a:xfrm>
        </p:spPr>
        <p:txBody>
          <a:bodyPr>
            <a:normAutofit fontScale="90000"/>
          </a:bodyPr>
          <a:lstStyle/>
          <a:p>
            <a:pPr algn="ctr" eaLnBrk="1" fontAlgn="auto" hangingPunct="1">
              <a:spcAft>
                <a:spcPts val="0"/>
              </a:spcAft>
              <a:defRPr/>
            </a:pPr>
            <a:r>
              <a:rPr lang="ru-RU" sz="3600" b="1" dirty="0" smtClean="0">
                <a:solidFill>
                  <a:srgbClr val="C00000"/>
                </a:solidFill>
                <a:effectLst>
                  <a:outerShdw blurRad="38100" dist="38100" dir="2700000" algn="tl">
                    <a:srgbClr val="000000">
                      <a:alpha val="43137"/>
                    </a:srgbClr>
                  </a:outerShdw>
                </a:effectLst>
              </a:rPr>
              <a:t>Особенности в обучении и поведении</a:t>
            </a:r>
          </a:p>
        </p:txBody>
      </p:sp>
      <p:sp>
        <p:nvSpPr>
          <p:cNvPr id="89091" name="Содержимое 2"/>
          <p:cNvSpPr>
            <a:spLocks noGrp="1"/>
          </p:cNvSpPr>
          <p:nvPr>
            <p:ph sz="quarter" idx="1"/>
          </p:nvPr>
        </p:nvSpPr>
        <p:spPr>
          <a:xfrm>
            <a:off x="285750" y="1285875"/>
            <a:ext cx="8501063" cy="5187950"/>
          </a:xfrm>
        </p:spPr>
        <p:txBody>
          <a:bodyPr/>
          <a:lstStyle/>
          <a:p>
            <a:pPr eaLnBrk="1" hangingPunct="1">
              <a:buFont typeface="Wingdings" pitchFamily="2" charset="2"/>
              <a:buNone/>
            </a:pPr>
            <a:r>
              <a:rPr lang="ru-RU" sz="3200" b="1" i="1" smtClean="0">
                <a:solidFill>
                  <a:srgbClr val="002060"/>
                </a:solidFill>
              </a:rPr>
              <a:t>Замечания ученикам необходимо делать на языке их модальности:</a:t>
            </a:r>
          </a:p>
          <a:p>
            <a:pPr eaLnBrk="1" hangingPunct="1"/>
            <a:r>
              <a:rPr lang="ru-RU" sz="3600" b="1" u="sng" smtClean="0">
                <a:solidFill>
                  <a:srgbClr val="FF0000"/>
                </a:solidFill>
              </a:rPr>
              <a:t>Визуалу</a:t>
            </a:r>
            <a:r>
              <a:rPr lang="ru-RU" sz="3600" b="1" smtClean="0"/>
              <a:t> – покачать головой, погрозить пальцем,</a:t>
            </a:r>
          </a:p>
          <a:p>
            <a:pPr eaLnBrk="1" hangingPunct="1"/>
            <a:r>
              <a:rPr lang="ru-RU" sz="3600" b="1" u="sng" smtClean="0">
                <a:solidFill>
                  <a:srgbClr val="FF0000"/>
                </a:solidFill>
              </a:rPr>
              <a:t>Кинестетику</a:t>
            </a:r>
            <a:r>
              <a:rPr lang="ru-RU" sz="3600" b="1" smtClean="0"/>
              <a:t> – легко прикоснуться к плечу,</a:t>
            </a:r>
          </a:p>
          <a:p>
            <a:pPr eaLnBrk="1" hangingPunct="1"/>
            <a:r>
              <a:rPr lang="ru-RU" sz="3600" b="1" u="sng" smtClean="0">
                <a:solidFill>
                  <a:srgbClr val="FF0000"/>
                </a:solidFill>
              </a:rPr>
              <a:t>Аудиалу</a:t>
            </a:r>
            <a:r>
              <a:rPr lang="ru-RU" sz="3600" b="1" smtClean="0"/>
              <a:t> – сказать шепотом: «Ш – ш – ш»</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5263" y="228600"/>
            <a:ext cx="8520112" cy="842963"/>
          </a:xfrm>
        </p:spPr>
        <p:txBody>
          <a:bodyPr>
            <a:noAutofit/>
          </a:bodyPr>
          <a:lstStyle/>
          <a:p>
            <a:pPr algn="ctr" eaLnBrk="1" fontAlgn="auto" hangingPunct="1">
              <a:spcAft>
                <a:spcPts val="0"/>
              </a:spcAft>
              <a:defRPr/>
            </a:pPr>
            <a:r>
              <a:rPr lang="ru-RU" sz="6000" b="1" dirty="0" smtClean="0">
                <a:solidFill>
                  <a:srgbClr val="C00000"/>
                </a:solidFill>
                <a:effectLst>
                  <a:outerShdw blurRad="38100" dist="38100" dir="2700000" algn="tl">
                    <a:srgbClr val="000000">
                      <a:alpha val="43137"/>
                    </a:srgbClr>
                  </a:outerShdw>
                </a:effectLst>
              </a:rPr>
              <a:t>ВЫВОД</a:t>
            </a:r>
          </a:p>
        </p:txBody>
      </p:sp>
      <p:sp>
        <p:nvSpPr>
          <p:cNvPr id="90115" name="Rectangle 3"/>
          <p:cNvSpPr>
            <a:spLocks noGrp="1" noChangeArrowheads="1"/>
          </p:cNvSpPr>
          <p:nvPr>
            <p:ph sz="quarter" idx="1"/>
          </p:nvPr>
        </p:nvSpPr>
        <p:spPr>
          <a:xfrm>
            <a:off x="214313" y="1285875"/>
            <a:ext cx="8929687" cy="5357813"/>
          </a:xfrm>
        </p:spPr>
        <p:txBody>
          <a:bodyPr/>
          <a:lstStyle/>
          <a:p>
            <a:pPr eaLnBrk="1" hangingPunct="1">
              <a:lnSpc>
                <a:spcPct val="80000"/>
              </a:lnSpc>
            </a:pPr>
            <a:r>
              <a:rPr lang="ru-RU" sz="3600" b="1" smtClean="0"/>
              <a:t>  </a:t>
            </a:r>
            <a:r>
              <a:rPr lang="ru-RU" sz="2800" b="1" smtClean="0"/>
              <a:t>Для передачи информации необходимо обязательно учитывать асимметрию головного мозга, используя слуховой, визуальный  и кинестетический каналы. </a:t>
            </a:r>
          </a:p>
          <a:p>
            <a:pPr eaLnBrk="1" hangingPunct="1">
              <a:lnSpc>
                <a:spcPct val="80000"/>
              </a:lnSpc>
              <a:buFont typeface="Wingdings" pitchFamily="2" charset="2"/>
              <a:buNone/>
            </a:pPr>
            <a:r>
              <a:rPr lang="ru-RU" sz="4000" b="1" i="1" smtClean="0">
                <a:solidFill>
                  <a:srgbClr val="FF0000"/>
                </a:solidFill>
              </a:rPr>
              <a:t>Необходим подбор методов, учитывающих эти особенности!!!</a:t>
            </a:r>
          </a:p>
          <a:p>
            <a:pPr eaLnBrk="1" hangingPunct="1">
              <a:lnSpc>
                <a:spcPct val="80000"/>
              </a:lnSpc>
            </a:pPr>
            <a:r>
              <a:rPr lang="ru-RU" sz="3200" b="1" smtClean="0"/>
              <a:t>Учитывая индивидуальные особенности коммуникации детей, их приоритеты, </a:t>
            </a:r>
            <a:r>
              <a:rPr lang="ru-RU" sz="4000" b="1" i="1" smtClean="0">
                <a:solidFill>
                  <a:srgbClr val="FF0000"/>
                </a:solidFill>
              </a:rPr>
              <a:t>необходим правильный подбор способов организации деятельности</a:t>
            </a:r>
            <a:endParaRPr lang="ru-RU" sz="3600" b="1"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87"/>
          </a:xfrm>
        </p:spPr>
        <p:txBody>
          <a:bodyPr>
            <a:noAutofit/>
          </a:bodyPr>
          <a:lstStyle/>
          <a:p>
            <a:pPr algn="ctr">
              <a:defRPr/>
            </a:pPr>
            <a:r>
              <a:rPr lang="ru-RU" sz="7200" b="1" dirty="0" smtClean="0">
                <a:solidFill>
                  <a:srgbClr val="C00000"/>
                </a:solidFill>
                <a:effectLst>
                  <a:outerShdw blurRad="38100" dist="38100" dir="2700000" algn="tl">
                    <a:srgbClr val="000000">
                      <a:alpha val="43137"/>
                    </a:srgbClr>
                  </a:outerShdw>
                </a:effectLst>
              </a:rPr>
              <a:t>ВЫВОД</a:t>
            </a:r>
            <a:endParaRPr lang="ru-RU" sz="7200" dirty="0"/>
          </a:p>
        </p:txBody>
      </p:sp>
      <p:sp>
        <p:nvSpPr>
          <p:cNvPr id="91139" name="Содержимое 2"/>
          <p:cNvSpPr>
            <a:spLocks noGrp="1"/>
          </p:cNvSpPr>
          <p:nvPr>
            <p:ph sz="quarter" idx="1"/>
          </p:nvPr>
        </p:nvSpPr>
        <p:spPr>
          <a:xfrm>
            <a:off x="214313" y="1143000"/>
            <a:ext cx="8501062" cy="5330825"/>
          </a:xfrm>
        </p:spPr>
        <p:txBody>
          <a:bodyPr/>
          <a:lstStyle/>
          <a:p>
            <a:r>
              <a:rPr lang="ru-RU" sz="4800" b="1" i="1" smtClean="0"/>
              <a:t>Развивать надо и то, и другое полушарие, применяя </a:t>
            </a:r>
            <a:r>
              <a:rPr lang="ru-RU" sz="5400" b="1" i="1" smtClean="0">
                <a:solidFill>
                  <a:srgbClr val="FF0000"/>
                </a:solidFill>
              </a:rPr>
              <a:t>лево-право-полушарный подход. </a:t>
            </a:r>
            <a:r>
              <a:rPr lang="ru-RU" sz="4800" b="1" smtClean="0"/>
              <a:t>Опираемся на сильные стороны и развиваем слабые!</a:t>
            </a:r>
            <a:endParaRPr lang="ru-RU" sz="48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ctrTitle"/>
          </p:nvPr>
        </p:nvSpPr>
        <p:spPr>
          <a:xfrm>
            <a:off x="2286000" y="1357313"/>
            <a:ext cx="6500813" cy="2357437"/>
          </a:xfrm>
        </p:spPr>
        <p:txBody>
          <a:bodyPr/>
          <a:lstStyle/>
          <a:p>
            <a:pPr algn="ctr" eaLnBrk="1" fontAlgn="auto" hangingPunct="1">
              <a:spcAft>
                <a:spcPts val="0"/>
              </a:spcAft>
              <a:defRPr/>
            </a:pPr>
            <a:r>
              <a:rPr lang="ru-RU" sz="3600" dirty="0" smtClean="0">
                <a:solidFill>
                  <a:srgbClr val="C00000"/>
                </a:solidFill>
                <a:effectLst>
                  <a:outerShdw blurRad="38100" dist="38100" dir="2700000" algn="tl">
                    <a:srgbClr val="000000">
                      <a:alpha val="43137"/>
                    </a:srgbClr>
                  </a:outerShdw>
                </a:effectLst>
              </a:rPr>
              <a:t>Поэтапная организация учебной деятельности на уроке</a:t>
            </a:r>
          </a:p>
        </p:txBody>
      </p:sp>
      <p:sp>
        <p:nvSpPr>
          <p:cNvPr id="92163" name="Подзаголовок 2"/>
          <p:cNvSpPr>
            <a:spLocks noGrp="1"/>
          </p:cNvSpPr>
          <p:nvPr>
            <p:ph type="subTitle" idx="1"/>
          </p:nvPr>
        </p:nvSpPr>
        <p:spPr>
          <a:xfrm>
            <a:off x="2286000" y="5003800"/>
            <a:ext cx="6172200" cy="1371600"/>
          </a:xfrm>
        </p:spPr>
        <p:txBody>
          <a:bodyPr/>
          <a:lstStyle/>
          <a:p>
            <a:pPr eaLnBrk="1" hangingPunct="1"/>
            <a:r>
              <a:rPr lang="ru-RU" sz="4400" smtClean="0">
                <a:solidFill>
                  <a:schemeClr val="tx1"/>
                </a:solidFill>
              </a:rPr>
              <a:t>3-й этап - результативный</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95263" y="228600"/>
            <a:ext cx="8015287" cy="342900"/>
          </a:xfrm>
        </p:spPr>
        <p:txBody>
          <a:bodyPr>
            <a:normAutofit fontScale="90000"/>
          </a:bodyPr>
          <a:lstStyle/>
          <a:p>
            <a:pPr eaLnBrk="1" fontAlgn="auto" hangingPunct="1">
              <a:spcAft>
                <a:spcPts val="0"/>
              </a:spcAft>
              <a:defRPr/>
            </a:pPr>
            <a:endParaRPr lang="ru-RU" smtClean="0"/>
          </a:p>
        </p:txBody>
      </p:sp>
      <p:sp>
        <p:nvSpPr>
          <p:cNvPr id="93187" name="Содержимое 2"/>
          <p:cNvSpPr>
            <a:spLocks noGrp="1"/>
          </p:cNvSpPr>
          <p:nvPr>
            <p:ph sz="quarter" idx="1"/>
          </p:nvPr>
        </p:nvSpPr>
        <p:spPr>
          <a:xfrm>
            <a:off x="428625" y="571500"/>
            <a:ext cx="8281988" cy="5572125"/>
          </a:xfrm>
        </p:spPr>
        <p:txBody>
          <a:bodyPr/>
          <a:lstStyle/>
          <a:p>
            <a:pPr eaLnBrk="1" hangingPunct="1">
              <a:buFont typeface="Wingdings" pitchFamily="2" charset="2"/>
              <a:buNone/>
            </a:pPr>
            <a:r>
              <a:rPr lang="ru-RU" sz="2800" smtClean="0"/>
              <a:t>      </a:t>
            </a:r>
            <a:r>
              <a:rPr lang="ru-RU" sz="3200" b="1" smtClean="0"/>
              <a:t>Результативный этап урока является диагностирующим и определяющим прогнозы на будущее.Ученики также корректируют учебную деятельность при помощи учителя: их осознанное отношение к итогам должно стать стимулом к предстоящей деятельности, т.е. сформировать мотивацию к дальнейшему учению.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22238"/>
            <a:ext cx="8043863" cy="663575"/>
          </a:xfrm>
        </p:spPr>
        <p:txBody>
          <a:bodyPr>
            <a:normAutofit fontScale="90000"/>
          </a:bodyPr>
          <a:lstStyle/>
          <a:p>
            <a:pPr algn="ctr" eaLnBrk="1" hangingPunct="1">
              <a:defRPr/>
            </a:pPr>
            <a:r>
              <a:rPr lang="ru-RU" sz="3800" b="1" dirty="0" smtClean="0">
                <a:solidFill>
                  <a:srgbClr val="C00000"/>
                </a:solidFill>
              </a:rPr>
              <a:t>оценка детей</a:t>
            </a:r>
          </a:p>
        </p:txBody>
      </p:sp>
      <p:sp>
        <p:nvSpPr>
          <p:cNvPr id="94211" name="Rectangle 3"/>
          <p:cNvSpPr>
            <a:spLocks noGrp="1" noChangeArrowheads="1"/>
          </p:cNvSpPr>
          <p:nvPr>
            <p:ph type="body" idx="1"/>
          </p:nvPr>
        </p:nvSpPr>
        <p:spPr>
          <a:xfrm>
            <a:off x="285750" y="928688"/>
            <a:ext cx="8643938" cy="5695950"/>
          </a:xfrm>
        </p:spPr>
        <p:txBody>
          <a:bodyPr/>
          <a:lstStyle/>
          <a:p>
            <a:pPr eaLnBrk="1" hangingPunct="1">
              <a:lnSpc>
                <a:spcPct val="90000"/>
              </a:lnSpc>
            </a:pPr>
            <a:r>
              <a:rPr lang="ru-RU" b="1" smtClean="0"/>
              <a:t>Когда мы оцениваем деятельность мальчика, он вновь переживает те фрагменты деятельности, которые оцениваются. Тогда становится понятным, почему мальчики могут и не реагировать на оценку: «я тобой не доволен». Она не имеет для него смысла. </a:t>
            </a:r>
            <a:r>
              <a:rPr lang="ru-RU" b="1" i="1" smtClean="0">
                <a:solidFill>
                  <a:srgbClr val="C00000"/>
                </a:solidFill>
              </a:rPr>
              <a:t>Мальчик обязательно должен знать, чем вы недовольны и как бы вновь «проиграть» в мозгу свои действия.</a:t>
            </a:r>
          </a:p>
          <a:p>
            <a:pPr eaLnBrk="1" hangingPunct="1">
              <a:lnSpc>
                <a:spcPct val="90000"/>
              </a:lnSpc>
            </a:pPr>
            <a:r>
              <a:rPr lang="ru-RU" b="1" i="1" smtClean="0">
                <a:solidFill>
                  <a:srgbClr val="C00000"/>
                </a:solidFill>
              </a:rPr>
              <a:t>Девочкам</a:t>
            </a:r>
            <a:r>
              <a:rPr lang="ru-RU" b="1" smtClean="0"/>
              <a:t> же, как мы уже говорили</a:t>
            </a:r>
            <a:r>
              <a:rPr lang="ru-RU" b="1" i="1" smtClean="0">
                <a:solidFill>
                  <a:srgbClr val="C00000"/>
                </a:solidFill>
              </a:rPr>
              <a:t>, нельзя сразу сказать слово «плохо»</a:t>
            </a:r>
            <a:r>
              <a:rPr lang="ru-RU" b="1" smtClean="0"/>
              <a:t>, т.к. бурная эмоциональная реакция, резко возросшая активность всех центров коры мозга не позволит ей рационально осознать, что именно «плохо» в ее деятельности и что надо изменить. Такая оценка просто не достигнет своей цели — помочь ребенку понять и исправить свои ошибки.</a:t>
            </a:r>
          </a:p>
          <a:p>
            <a:pPr eaLnBrk="1" hangingPunct="1">
              <a:lnSpc>
                <a:spcPct val="90000"/>
              </a:lnSpc>
            </a:pPr>
            <a:endParaRPr lang="ru-RU" b="1"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7972425" cy="654050"/>
          </a:xfrm>
        </p:spPr>
        <p:txBody>
          <a:bodyPr/>
          <a:lstStyle/>
          <a:p>
            <a:pPr algn="ctr" eaLnBrk="1" fontAlgn="auto" hangingPunct="1">
              <a:spcAft>
                <a:spcPts val="0"/>
              </a:spcAft>
              <a:defRPr/>
            </a:pPr>
            <a:r>
              <a:rPr lang="ru-RU" sz="3600" b="1" dirty="0" smtClean="0">
                <a:solidFill>
                  <a:srgbClr val="002060"/>
                </a:solidFill>
                <a:effectLst>
                  <a:outerShdw blurRad="38100" dist="38100" dir="2700000" algn="tl">
                    <a:srgbClr val="000000">
                      <a:alpha val="43137"/>
                    </a:srgbClr>
                  </a:outerShdw>
                </a:effectLst>
              </a:rPr>
              <a:t>Смысловые ценности оценки</a:t>
            </a:r>
          </a:p>
        </p:txBody>
      </p:sp>
      <p:sp>
        <p:nvSpPr>
          <p:cNvPr id="95235" name="Содержимое 2"/>
          <p:cNvSpPr>
            <a:spLocks noGrp="1"/>
          </p:cNvSpPr>
          <p:nvPr>
            <p:ph sz="quarter" idx="1"/>
          </p:nvPr>
        </p:nvSpPr>
        <p:spPr>
          <a:xfrm>
            <a:off x="609600" y="1071563"/>
            <a:ext cx="7924800" cy="5429250"/>
          </a:xfrm>
        </p:spPr>
        <p:txBody>
          <a:bodyPr/>
          <a:lstStyle/>
          <a:p>
            <a:pPr eaLnBrk="1" hangingPunct="1"/>
            <a:r>
              <a:rPr lang="ru-RU" b="1" u="sng" smtClean="0">
                <a:solidFill>
                  <a:srgbClr val="C00000"/>
                </a:solidFill>
              </a:rPr>
              <a:t>Для мальчиков </a:t>
            </a:r>
            <a:r>
              <a:rPr lang="ru-RU" b="1" smtClean="0"/>
              <a:t>более значимы похвальные слова «</a:t>
            </a:r>
            <a:r>
              <a:rPr lang="ru-RU" b="1" smtClean="0">
                <a:solidFill>
                  <a:srgbClr val="C00000"/>
                </a:solidFill>
              </a:rPr>
              <a:t>молодец», «настоящий мужчина», </a:t>
            </a:r>
            <a:r>
              <a:rPr lang="ru-RU" b="1" smtClean="0"/>
              <a:t>при этом в коре головного мозга повышается общий уровень функциональной активности,</a:t>
            </a:r>
          </a:p>
          <a:p>
            <a:pPr eaLnBrk="1" hangingPunct="1"/>
            <a:r>
              <a:rPr lang="ru-RU" b="1" u="sng" smtClean="0">
                <a:solidFill>
                  <a:srgbClr val="C00000"/>
                </a:solidFill>
              </a:rPr>
              <a:t>Для девочек </a:t>
            </a:r>
            <a:r>
              <a:rPr lang="ru-RU" b="1" smtClean="0"/>
              <a:t>следует давать оценки, имеющие более сильный эмоциональный компонент, </a:t>
            </a:r>
            <a:r>
              <a:rPr lang="ru-RU" b="1" smtClean="0">
                <a:solidFill>
                  <a:srgbClr val="C00000"/>
                </a:solidFill>
              </a:rPr>
              <a:t>«умница», «красавица»,</a:t>
            </a:r>
          </a:p>
          <a:p>
            <a:pPr eaLnBrk="1" hangingPunct="1"/>
            <a:r>
              <a:rPr lang="ru-RU" b="1" u="sng" smtClean="0">
                <a:solidFill>
                  <a:srgbClr val="C00000"/>
                </a:solidFill>
              </a:rPr>
              <a:t>Для мальчиков </a:t>
            </a:r>
            <a:r>
              <a:rPr lang="ru-RU" b="1" smtClean="0"/>
              <a:t>очень важно, </a:t>
            </a:r>
            <a:r>
              <a:rPr lang="ru-RU" b="1" smtClean="0">
                <a:solidFill>
                  <a:srgbClr val="C00000"/>
                </a:solidFill>
              </a:rPr>
              <a:t>ЧТО </a:t>
            </a:r>
            <a:r>
              <a:rPr lang="ru-RU" b="1" smtClean="0"/>
              <a:t>оценивается в их деятельности</a:t>
            </a:r>
          </a:p>
          <a:p>
            <a:pPr eaLnBrk="1" hangingPunct="1"/>
            <a:r>
              <a:rPr lang="ru-RU" b="1" u="sng" smtClean="0">
                <a:solidFill>
                  <a:srgbClr val="C00000"/>
                </a:solidFill>
              </a:rPr>
              <a:t>Для девочек </a:t>
            </a:r>
            <a:r>
              <a:rPr lang="ru-RU" b="1" smtClean="0"/>
              <a:t>– </a:t>
            </a:r>
            <a:r>
              <a:rPr lang="ru-RU" b="1" smtClean="0">
                <a:solidFill>
                  <a:srgbClr val="C00000"/>
                </a:solidFill>
              </a:rPr>
              <a:t>КТО</a:t>
            </a:r>
            <a:r>
              <a:rPr lang="ru-RU" b="1" smtClean="0"/>
              <a:t> их оценивает и </a:t>
            </a:r>
            <a:r>
              <a:rPr lang="ru-RU" b="1" smtClean="0">
                <a:solidFill>
                  <a:srgbClr val="C00000"/>
                </a:solidFill>
              </a:rPr>
              <a:t>КАК</a:t>
            </a:r>
            <a:r>
              <a:rPr lang="ru-RU" b="1" smtClean="0"/>
              <a:t>,</a:t>
            </a:r>
          </a:p>
          <a:p>
            <a:pPr eaLnBrk="1" hangingPunct="1"/>
            <a:r>
              <a:rPr lang="ru-RU" b="1" u="sng" smtClean="0">
                <a:solidFill>
                  <a:srgbClr val="C00000"/>
                </a:solidFill>
              </a:rPr>
              <a:t>Мальчиков</a:t>
            </a:r>
            <a:r>
              <a:rPr lang="ru-RU" b="1" smtClean="0"/>
              <a:t> интересует </a:t>
            </a:r>
            <a:r>
              <a:rPr lang="ru-RU" b="1" smtClean="0">
                <a:solidFill>
                  <a:srgbClr val="C00000"/>
                </a:solidFill>
              </a:rPr>
              <a:t>суть оценки</a:t>
            </a:r>
            <a:r>
              <a:rPr lang="ru-RU" b="1" smtClean="0"/>
              <a:t>, а для </a:t>
            </a:r>
            <a:r>
              <a:rPr lang="ru-RU" b="1" u="sng" smtClean="0">
                <a:solidFill>
                  <a:srgbClr val="C00000"/>
                </a:solidFill>
              </a:rPr>
              <a:t>девочек</a:t>
            </a:r>
            <a:r>
              <a:rPr lang="ru-RU" b="1" smtClean="0"/>
              <a:t> важно, </a:t>
            </a:r>
            <a:r>
              <a:rPr lang="ru-RU" b="1" smtClean="0">
                <a:solidFill>
                  <a:srgbClr val="C00000"/>
                </a:solidFill>
              </a:rPr>
              <a:t>какое они произвели впечатление.</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122238"/>
            <a:ext cx="8001000" cy="785812"/>
          </a:xfrm>
        </p:spPr>
        <p:txBody>
          <a:bodyPr>
            <a:normAutofit fontScale="90000"/>
          </a:bodyPr>
          <a:lstStyle/>
          <a:p>
            <a:pPr algn="ctr" eaLnBrk="1" hangingPunct="1">
              <a:defRPr/>
            </a:pPr>
            <a:r>
              <a:rPr lang="ru-RU" sz="3800" b="1" dirty="0" smtClean="0">
                <a:solidFill>
                  <a:srgbClr val="C00000"/>
                </a:solidFill>
              </a:rPr>
              <a:t>двигательная активность детей</a:t>
            </a:r>
          </a:p>
        </p:txBody>
      </p:sp>
      <p:sp>
        <p:nvSpPr>
          <p:cNvPr id="96259" name="Rectangle 3"/>
          <p:cNvSpPr>
            <a:spLocks noGrp="1" noChangeArrowheads="1"/>
          </p:cNvSpPr>
          <p:nvPr>
            <p:ph type="body" idx="1"/>
          </p:nvPr>
        </p:nvSpPr>
        <p:spPr>
          <a:xfrm>
            <a:off x="0" y="1000125"/>
            <a:ext cx="9144000" cy="5857875"/>
          </a:xfrm>
        </p:spPr>
        <p:txBody>
          <a:bodyPr/>
          <a:lstStyle/>
          <a:p>
            <a:pPr eaLnBrk="1" hangingPunct="1">
              <a:lnSpc>
                <a:spcPct val="80000"/>
              </a:lnSpc>
            </a:pPr>
            <a:r>
              <a:rPr lang="ru-RU" b="1" smtClean="0"/>
              <a:t>Очень часто родителей раздражает повышенная двигательная активность детей, особенно мальчиков, и они пытаются самыми разными способами ограничить ее, не подозревая о том, что это наносит непоправимый ущерб не только двигательной функции ребенка, но и развитию его речи, мышления, памяти. Это связано с тем, что </a:t>
            </a:r>
            <a:r>
              <a:rPr lang="ru-RU" b="1" i="1" smtClean="0">
                <a:solidFill>
                  <a:srgbClr val="C00000"/>
                </a:solidFill>
              </a:rPr>
              <a:t>активация моторных областей мозга, обеспечивая многочисленные связи с ассоциативными отделами, стимулирует развитие всех высших психических функций. </a:t>
            </a:r>
            <a:r>
              <a:rPr lang="ru-RU" b="1" smtClean="0"/>
              <a:t>Особенно это относится к мальчикам.</a:t>
            </a:r>
          </a:p>
          <a:p>
            <a:pPr eaLnBrk="1" hangingPunct="1">
              <a:lnSpc>
                <a:spcPct val="80000"/>
              </a:lnSpc>
            </a:pPr>
            <a:r>
              <a:rPr lang="ru-RU" b="1" smtClean="0"/>
              <a:t>И поэтому, дорогие взрослые, вы должны не ограничивать активные действия ребенка, особенно мальчиков, а придавая им игровой, познавательный характер, всячески способствовать развитию произвольных движений, составляющих основу наглядно-действенного мышления, свойственного маленькому ребенку.</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785813" y="228600"/>
            <a:ext cx="7424737" cy="914400"/>
          </a:xfrm>
        </p:spPr>
        <p:txBody>
          <a:bodyPr>
            <a:normAutofit fontScale="90000"/>
          </a:bodyPr>
          <a:lstStyle/>
          <a:p>
            <a:pPr eaLnBrk="1" fontAlgn="auto" hangingPunct="1">
              <a:spcAft>
                <a:spcPts val="0"/>
              </a:spcAft>
              <a:defRPr/>
            </a:pPr>
            <a:r>
              <a:rPr lang="ru-RU" sz="3600" b="1" dirty="0" smtClean="0">
                <a:solidFill>
                  <a:srgbClr val="002060"/>
                </a:solidFill>
                <a:effectLst>
                  <a:outerShdw blurRad="38100" dist="38100" dir="2700000" algn="tl">
                    <a:srgbClr val="000000">
                      <a:alpha val="43137"/>
                    </a:srgbClr>
                  </a:outerShdw>
                </a:effectLst>
              </a:rPr>
              <a:t>Стиль деятельности учителя с асимметрией головного мозга</a:t>
            </a:r>
          </a:p>
        </p:txBody>
      </p:sp>
      <p:sp>
        <p:nvSpPr>
          <p:cNvPr id="97283" name="Содержимое 2"/>
          <p:cNvSpPr>
            <a:spLocks noGrp="1"/>
          </p:cNvSpPr>
          <p:nvPr>
            <p:ph sz="quarter" idx="1"/>
          </p:nvPr>
        </p:nvSpPr>
        <p:spPr>
          <a:xfrm>
            <a:off x="214313" y="1428750"/>
            <a:ext cx="8429625" cy="5045075"/>
          </a:xfrm>
        </p:spPr>
        <p:txBody>
          <a:bodyPr/>
          <a:lstStyle/>
          <a:p>
            <a:pPr eaLnBrk="1" hangingPunct="1"/>
            <a:r>
              <a:rPr lang="ru-RU" smtClean="0"/>
              <a:t> </a:t>
            </a:r>
            <a:r>
              <a:rPr lang="ru-RU" sz="2800" b="1" u="sng" smtClean="0">
                <a:solidFill>
                  <a:srgbClr val="C00000"/>
                </a:solidFill>
              </a:rPr>
              <a:t>Авторитарно – подавляющий стиль</a:t>
            </a:r>
            <a:r>
              <a:rPr lang="ru-RU" b="1" smtClean="0"/>
              <a:t> (встречается у 7,1% левополушарных учителей, у 3,2%-правополушарных и у 12,9%-равнополушарных)</a:t>
            </a:r>
          </a:p>
          <a:p>
            <a:pPr eaLnBrk="1" hangingPunct="1"/>
            <a:r>
              <a:rPr lang="ru-RU" sz="2800" b="1" u="sng" smtClean="0">
                <a:solidFill>
                  <a:srgbClr val="C00000"/>
                </a:solidFill>
              </a:rPr>
              <a:t>Индивидуально – ориентированный стиль </a:t>
            </a:r>
          </a:p>
          <a:p>
            <a:pPr eaLnBrk="1" hangingPunct="1"/>
            <a:r>
              <a:rPr lang="ru-RU" b="1" smtClean="0"/>
              <a:t>(у 29,0% - правополушарных, у 1,1% -левополушарных и у 41,9% равнополушарных)</a:t>
            </a:r>
          </a:p>
          <a:p>
            <a:pPr eaLnBrk="1" hangingPunct="1"/>
            <a:r>
              <a:rPr lang="ru-RU" sz="2800" b="1" u="sng" smtClean="0">
                <a:solidFill>
                  <a:srgbClr val="C00000"/>
                </a:solidFill>
              </a:rPr>
              <a:t>Либерально – равнодушный стиль </a:t>
            </a:r>
          </a:p>
          <a:p>
            <a:pPr eaLnBrk="1" hangingPunct="1"/>
            <a:r>
              <a:rPr lang="ru-RU" b="1" smtClean="0"/>
              <a:t>(у 1,6%- правополушарных, у 3,2% - равнополушарных, а у левополушарных такой стиль не выявлен)</a:t>
            </a:r>
          </a:p>
          <a:p>
            <a:pPr eaLnBrk="1" hangingPunct="1"/>
            <a:endParaRPr lang="ru-RU" sz="2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22238"/>
            <a:ext cx="7543800" cy="515937"/>
          </a:xfrm>
        </p:spPr>
        <p:txBody>
          <a:bodyPr>
            <a:normAutofit fontScale="90000"/>
          </a:bodyPr>
          <a:lstStyle/>
          <a:p>
            <a:pPr eaLnBrk="1" hangingPunct="1">
              <a:defRPr/>
            </a:pPr>
            <a:endParaRPr lang="ru-RU" sz="3500" smtClean="0"/>
          </a:p>
        </p:txBody>
      </p:sp>
      <p:sp>
        <p:nvSpPr>
          <p:cNvPr id="98307" name="Rectangle 3"/>
          <p:cNvSpPr>
            <a:spLocks noGrp="1" noChangeArrowheads="1"/>
          </p:cNvSpPr>
          <p:nvPr>
            <p:ph type="body" idx="1"/>
          </p:nvPr>
        </p:nvSpPr>
        <p:spPr>
          <a:xfrm>
            <a:off x="0" y="414338"/>
            <a:ext cx="8929688" cy="6164262"/>
          </a:xfrm>
        </p:spPr>
        <p:txBody>
          <a:bodyPr/>
          <a:lstStyle/>
          <a:p>
            <a:pPr eaLnBrk="1" hangingPunct="1">
              <a:lnSpc>
                <a:spcPct val="90000"/>
              </a:lnSpc>
            </a:pPr>
            <a:r>
              <a:rPr lang="ru-RU" b="1" smtClean="0"/>
              <a:t>Алешу можно отнести к </a:t>
            </a:r>
            <a:r>
              <a:rPr lang="ru-RU" b="1" smtClean="0">
                <a:solidFill>
                  <a:srgbClr val="FF0000"/>
                </a:solidFill>
              </a:rPr>
              <a:t>левополушарникам.</a:t>
            </a:r>
            <a:r>
              <a:rPr lang="ru-RU" b="1" smtClean="0"/>
              <a:t> У одной учительницы тот же, что и у него, тип, а у другой — противоположный (правополушарный). Итак, вот список характеристик, данных Алеше первой и второй учительницей:</a:t>
            </a:r>
          </a:p>
          <a:p>
            <a:pPr eaLnBrk="1" hangingPunct="1">
              <a:lnSpc>
                <a:spcPct val="90000"/>
              </a:lnSpc>
            </a:pPr>
            <a:r>
              <a:rPr lang="ru-RU" b="1" smtClean="0"/>
              <a:t>спокойный — неспокойный</a:t>
            </a:r>
          </a:p>
          <a:p>
            <a:pPr eaLnBrk="1" hangingPunct="1">
              <a:lnSpc>
                <a:spcPct val="90000"/>
              </a:lnSpc>
            </a:pPr>
            <a:r>
              <a:rPr lang="ru-RU" b="1" smtClean="0"/>
              <a:t>терпимый — нетерпимый</a:t>
            </a:r>
          </a:p>
          <a:p>
            <a:pPr eaLnBrk="1" hangingPunct="1">
              <a:lnSpc>
                <a:spcPct val="90000"/>
              </a:lnSpc>
            </a:pPr>
            <a:r>
              <a:rPr lang="ru-RU" b="1" smtClean="0"/>
              <a:t>владеющий собой — несдержанный</a:t>
            </a:r>
          </a:p>
          <a:p>
            <a:pPr eaLnBrk="1" hangingPunct="1">
              <a:lnSpc>
                <a:spcPct val="90000"/>
              </a:lnSpc>
            </a:pPr>
            <a:r>
              <a:rPr lang="ru-RU" b="1" smtClean="0"/>
              <a:t>стойкое настроение — капризный</a:t>
            </a:r>
          </a:p>
          <a:p>
            <a:pPr eaLnBrk="1" hangingPunct="1">
              <a:lnSpc>
                <a:spcPct val="90000"/>
              </a:lnSpc>
            </a:pPr>
            <a:r>
              <a:rPr lang="ru-RU" b="1" smtClean="0"/>
              <a:t>решительный — нерешительный</a:t>
            </a:r>
          </a:p>
          <a:p>
            <a:pPr eaLnBrk="1" hangingPunct="1">
              <a:lnSpc>
                <a:spcPct val="90000"/>
              </a:lnSpc>
            </a:pPr>
            <a:r>
              <a:rPr lang="ru-RU" b="1" smtClean="0"/>
              <a:t>старательный — неряшливый</a:t>
            </a:r>
          </a:p>
          <a:p>
            <a:pPr eaLnBrk="1" hangingPunct="1">
              <a:lnSpc>
                <a:spcPct val="90000"/>
              </a:lnSpc>
            </a:pPr>
            <a:r>
              <a:rPr lang="ru-RU" b="1" smtClean="0"/>
              <a:t>деятельный — пассивный</a:t>
            </a:r>
          </a:p>
          <a:p>
            <a:pPr eaLnBrk="1" hangingPunct="1">
              <a:lnSpc>
                <a:spcPct val="90000"/>
              </a:lnSpc>
            </a:pPr>
            <a:r>
              <a:rPr lang="ru-RU" b="1" smtClean="0"/>
              <a:t>быстрый — медлительный</a:t>
            </a:r>
          </a:p>
          <a:p>
            <a:pPr eaLnBrk="1" hangingPunct="1">
              <a:lnSpc>
                <a:spcPct val="90000"/>
              </a:lnSpc>
            </a:pPr>
            <a:r>
              <a:rPr lang="ru-RU" b="1" smtClean="0"/>
              <a:t>стойкий — нытик</a:t>
            </a:r>
          </a:p>
          <a:p>
            <a:pPr eaLnBrk="1" hangingPunct="1">
              <a:lnSpc>
                <a:spcPct val="90000"/>
              </a:lnSpc>
            </a:pPr>
            <a:r>
              <a:rPr lang="ru-RU" b="1" smtClean="0"/>
              <a:t>храбрый — боязливый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7467600" cy="1654175"/>
          </a:xfrm>
        </p:spPr>
        <p:txBody>
          <a:bodyPr>
            <a:noAutofit/>
          </a:bodyPr>
          <a:lstStyle/>
          <a:p>
            <a:pPr algn="ctr" eaLnBrk="1" fontAlgn="auto" hangingPunct="1">
              <a:spcAft>
                <a:spcPts val="0"/>
              </a:spcAft>
              <a:defRPr/>
            </a:pPr>
            <a:r>
              <a:rPr lang="ru-RU" sz="5400" b="1" i="1" dirty="0" smtClean="0">
                <a:solidFill>
                  <a:srgbClr val="C00000"/>
                </a:solidFill>
              </a:rPr>
              <a:t>Доминирование левого полушария</a:t>
            </a:r>
            <a:r>
              <a:rPr lang="ru-RU" sz="5400" b="1" dirty="0" smtClean="0">
                <a:solidFill>
                  <a:srgbClr val="C00000"/>
                </a:solidFill>
              </a:rPr>
              <a:t> </a:t>
            </a:r>
          </a:p>
        </p:txBody>
      </p:sp>
      <p:sp>
        <p:nvSpPr>
          <p:cNvPr id="16387" name="Rectangle 3"/>
          <p:cNvSpPr>
            <a:spLocks noGrp="1" noChangeArrowheads="1"/>
          </p:cNvSpPr>
          <p:nvPr>
            <p:ph sz="quarter" idx="1"/>
          </p:nvPr>
        </p:nvSpPr>
        <p:spPr>
          <a:xfrm>
            <a:off x="457200" y="2428875"/>
            <a:ext cx="7972425" cy="4044950"/>
          </a:xfrm>
        </p:spPr>
        <p:txBody>
          <a:bodyPr/>
          <a:lstStyle/>
          <a:p>
            <a:pPr eaLnBrk="1" hangingPunct="1">
              <a:buFont typeface="Wingdings" pitchFamily="2" charset="2"/>
              <a:buNone/>
            </a:pPr>
            <a:r>
              <a:rPr lang="ru-RU" smtClean="0"/>
              <a:t> </a:t>
            </a:r>
            <a:r>
              <a:rPr lang="ru-RU" sz="3600" b="1" smtClean="0"/>
              <a:t>– словесно-логический характер познавательных процессов, склонность к абстрагированию и обобщению (</a:t>
            </a:r>
            <a:r>
              <a:rPr lang="ru-RU" sz="3600" b="1" smtClean="0">
                <a:solidFill>
                  <a:srgbClr val="C00000"/>
                </a:solidFill>
              </a:rPr>
              <a:t>левополушарные люди</a:t>
            </a:r>
            <a:r>
              <a:rPr lang="ru-RU" sz="3600" b="1" smtClean="0"/>
              <a:t>);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defRPr/>
            </a:pPr>
            <a:r>
              <a:rPr lang="ru-RU" sz="6000" b="1" dirty="0" smtClean="0">
                <a:solidFill>
                  <a:srgbClr val="C00000"/>
                </a:solidFill>
                <a:latin typeface="Times New Roman" pitchFamily="18" charset="0"/>
                <a:cs typeface="Times New Roman" pitchFamily="18" charset="0"/>
              </a:rPr>
              <a:t>ОБЩИЙ   ВЫВОД</a:t>
            </a:r>
          </a:p>
        </p:txBody>
      </p:sp>
      <p:sp>
        <p:nvSpPr>
          <p:cNvPr id="99331" name="Rectangle 3"/>
          <p:cNvSpPr>
            <a:spLocks noGrp="1" noChangeArrowheads="1"/>
          </p:cNvSpPr>
          <p:nvPr>
            <p:ph type="body" idx="1"/>
          </p:nvPr>
        </p:nvSpPr>
        <p:spPr>
          <a:xfrm>
            <a:off x="215900" y="1473200"/>
            <a:ext cx="8928100" cy="4978400"/>
          </a:xfrm>
        </p:spPr>
        <p:txBody>
          <a:bodyPr/>
          <a:lstStyle/>
          <a:p>
            <a:pPr eaLnBrk="1" hangingPunct="1"/>
            <a:r>
              <a:rPr lang="ru-RU" sz="3200" b="1" smtClean="0">
                <a:solidFill>
                  <a:srgbClr val="000066"/>
                </a:solidFill>
                <a:latin typeface="Times New Roman" pitchFamily="18" charset="0"/>
                <a:cs typeface="Times New Roman" pitchFamily="18" charset="0"/>
              </a:rPr>
              <a:t>Итак, даже рассматривая развитие психики ребенка только под одним углом зрения: асимметричного распределения функций между двумя полушариями мозга, неравнозначности в работе правой и левой руки, глаза, уха, мы приходим к выводу о том, что </a:t>
            </a:r>
            <a:r>
              <a:rPr lang="ru-RU" sz="3200" b="1" smtClean="0">
                <a:solidFill>
                  <a:srgbClr val="800000"/>
                </a:solidFill>
                <a:latin typeface="Times New Roman" pitchFamily="18" charset="0"/>
                <a:cs typeface="Times New Roman" pitchFamily="18" charset="0"/>
              </a:rPr>
              <a:t>процесс обучения </a:t>
            </a:r>
            <a:r>
              <a:rPr lang="ru-RU" sz="3200" b="1" smtClean="0">
                <a:solidFill>
                  <a:srgbClr val="000066"/>
                </a:solidFill>
                <a:latin typeface="Times New Roman" pitchFamily="18" charset="0"/>
                <a:cs typeface="Times New Roman" pitchFamily="18" charset="0"/>
              </a:rPr>
              <a:t>уже ребенка-дошкольника, а тем более школьника, </a:t>
            </a:r>
            <a:r>
              <a:rPr lang="ru-RU" sz="3200" b="1" smtClean="0">
                <a:solidFill>
                  <a:srgbClr val="800000"/>
                </a:solidFill>
                <a:latin typeface="Times New Roman" pitchFamily="18" charset="0"/>
                <a:cs typeface="Times New Roman" pitchFamily="18" charset="0"/>
              </a:rPr>
              <a:t>должен учитывать его индивидуальные особенности.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100355" name="Picture 2" descr="C:\Users\1\Desktop\СЕМИНАР\img1 (1).jpg"/>
          <p:cNvPicPr>
            <a:picLocks noGrp="1" noChangeAspect="1" noChangeArrowheads="1"/>
          </p:cNvPicPr>
          <p:nvPr>
            <p:ph sz="quarter" idx="1"/>
          </p:nvPr>
        </p:nvPicPr>
        <p:blipFill>
          <a:blip r:embed="rId2" cstate="print"/>
          <a:srcRect/>
          <a:stretch>
            <a:fillRect/>
          </a:stretch>
        </p:blipFill>
        <p:spPr>
          <a:xfrm>
            <a:off x="214313" y="285750"/>
            <a:ext cx="8572500" cy="6188075"/>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22238"/>
            <a:ext cx="7543800" cy="150812"/>
          </a:xfrm>
        </p:spPr>
        <p:txBody>
          <a:bodyPr>
            <a:normAutofit fontScale="90000"/>
          </a:bodyPr>
          <a:lstStyle/>
          <a:p>
            <a:pPr eaLnBrk="1" hangingPunct="1">
              <a:defRPr/>
            </a:pPr>
            <a:endParaRPr lang="ru-RU" smtClean="0"/>
          </a:p>
        </p:txBody>
      </p:sp>
      <p:sp>
        <p:nvSpPr>
          <p:cNvPr id="101379" name="Rectangle 3"/>
          <p:cNvSpPr>
            <a:spLocks noGrp="1" noChangeArrowheads="1"/>
          </p:cNvSpPr>
          <p:nvPr>
            <p:ph type="body" idx="1"/>
          </p:nvPr>
        </p:nvSpPr>
        <p:spPr>
          <a:xfrm>
            <a:off x="0" y="317500"/>
            <a:ext cx="8928100" cy="6216650"/>
          </a:xfrm>
        </p:spPr>
        <p:txBody>
          <a:bodyPr/>
          <a:lstStyle/>
          <a:p>
            <a:pPr eaLnBrk="1" hangingPunct="1">
              <a:lnSpc>
                <a:spcPct val="90000"/>
              </a:lnSpc>
            </a:pPr>
            <a:r>
              <a:rPr lang="ru-RU" sz="3200" b="1" smtClean="0">
                <a:latin typeface="Times New Roman" pitchFamily="18" charset="0"/>
                <a:cs typeface="Times New Roman" pitchFamily="18" charset="0"/>
              </a:rPr>
              <a:t>И долгий путь формирования мозга и психики у каждого, вступающего в этот мир, свой. Но, к несчастью, мы ведем ребенка к знанию часто совсем не той дорогой. А дорога эта одна — общепринятые в данное время и в данном детском учреждении программы и методики обучения. И счастлив тот ребенок, воспитатели которого ищут, протаптывают для него ту единственную тропинку, которая именно его быстрее всего приведет к цели. Это трудный путь для любого родителя и педагога, но его итог — здоровье и успехи нашего ребенка, его будущее.</a:t>
            </a:r>
          </a:p>
          <a:p>
            <a:pPr eaLnBrk="1" hangingPunct="1">
              <a:lnSpc>
                <a:spcPct val="90000"/>
              </a:lnSpc>
            </a:pPr>
            <a:endParaRPr lang="ru-RU" sz="26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75"/>
          </a:xfrm>
        </p:spPr>
        <p:txBody>
          <a:bodyPr>
            <a:normAutofit fontScale="90000"/>
          </a:bodyPr>
          <a:lstStyle/>
          <a:p>
            <a:pPr>
              <a:defRPr/>
            </a:pPr>
            <a:endParaRPr lang="ru-RU" dirty="0"/>
          </a:p>
        </p:txBody>
      </p:sp>
      <p:sp>
        <p:nvSpPr>
          <p:cNvPr id="102403" name="Содержимое 2"/>
          <p:cNvSpPr>
            <a:spLocks noGrp="1"/>
          </p:cNvSpPr>
          <p:nvPr>
            <p:ph sz="quarter" idx="1"/>
          </p:nvPr>
        </p:nvSpPr>
        <p:spPr>
          <a:xfrm>
            <a:off x="457200" y="2643188"/>
            <a:ext cx="8686800" cy="3830637"/>
          </a:xfrm>
        </p:spPr>
        <p:txBody>
          <a:bodyPr/>
          <a:lstStyle/>
          <a:p>
            <a:pPr>
              <a:buFont typeface="Wingdings" pitchFamily="2" charset="2"/>
              <a:buNone/>
            </a:pPr>
            <a:r>
              <a:rPr lang="ru-RU" sz="7200" b="1" smtClean="0"/>
              <a:t>ПРИЛОЖЕНИЯ</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88913"/>
            <a:ext cx="8305800" cy="1565275"/>
          </a:xfrm>
        </p:spPr>
        <p:txBody>
          <a:bodyPr>
            <a:normAutofit fontScale="90000"/>
          </a:bodyPr>
          <a:lstStyle/>
          <a:p>
            <a:pPr algn="ctr" eaLnBrk="1" hangingPunct="1">
              <a:defRPr/>
            </a:pPr>
            <a:r>
              <a:rPr lang="ru-RU" sz="3600" b="1" dirty="0" smtClean="0">
                <a:solidFill>
                  <a:srgbClr val="C00000"/>
                </a:solidFill>
                <a:latin typeface="Times New Roman" pitchFamily="18" charset="0"/>
                <a:cs typeface="Times New Roman" pitchFamily="18" charset="0"/>
              </a:rPr>
              <a:t>Сочетание ведущей руки, глаза, уха, степени праворукости вязаны с функциональной асимметрией мозга</a:t>
            </a:r>
            <a:r>
              <a:rPr lang="ru-RU" sz="2800" b="1" dirty="0" smtClean="0"/>
              <a:t>.</a:t>
            </a:r>
            <a:r>
              <a:rPr lang="ru-RU" sz="3500" b="1" dirty="0" smtClean="0"/>
              <a:t> </a:t>
            </a:r>
          </a:p>
        </p:txBody>
      </p:sp>
      <p:sp>
        <p:nvSpPr>
          <p:cNvPr id="103427" name="Rectangle 3"/>
          <p:cNvSpPr>
            <a:spLocks noGrp="1" noChangeArrowheads="1"/>
          </p:cNvSpPr>
          <p:nvPr>
            <p:ph type="body" idx="1"/>
          </p:nvPr>
        </p:nvSpPr>
        <p:spPr>
          <a:xfrm>
            <a:off x="206375" y="2079625"/>
            <a:ext cx="8731250" cy="4051300"/>
          </a:xfrm>
        </p:spPr>
        <p:txBody>
          <a:bodyPr/>
          <a:lstStyle/>
          <a:p>
            <a:pPr eaLnBrk="1" hangingPunct="1"/>
            <a:r>
              <a:rPr lang="ru-RU" sz="4000" b="1" smtClean="0"/>
              <a:t>Использование этих признаков — простой, но полезный способ заглянуть в </a:t>
            </a:r>
            <a:r>
              <a:rPr lang="ru-RU" sz="4000" b="1" smtClean="0">
                <a:solidFill>
                  <a:srgbClr val="800000"/>
                </a:solidFill>
              </a:rPr>
              <a:t>«лабораторию межполушарного мышления» ребенка.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2238"/>
            <a:ext cx="7543800" cy="650875"/>
          </a:xfrm>
        </p:spPr>
        <p:txBody>
          <a:bodyPr>
            <a:normAutofit fontScale="90000"/>
          </a:bodyPr>
          <a:lstStyle/>
          <a:p>
            <a:pPr algn="ctr" eaLnBrk="1" hangingPunct="1">
              <a:defRPr/>
            </a:pPr>
            <a:r>
              <a:rPr lang="ru-RU" sz="4000" b="1" dirty="0" smtClean="0">
                <a:solidFill>
                  <a:srgbClr val="C00000"/>
                </a:solidFill>
                <a:latin typeface="Times New Roman" pitchFamily="18" charset="0"/>
                <a:cs typeface="Times New Roman" pitchFamily="18" charset="0"/>
              </a:rPr>
              <a:t>Оценка степени праворукости</a:t>
            </a:r>
          </a:p>
        </p:txBody>
      </p:sp>
      <p:sp>
        <p:nvSpPr>
          <p:cNvPr id="104451" name="Rectangle 3"/>
          <p:cNvSpPr>
            <a:spLocks noGrp="1" noChangeArrowheads="1"/>
          </p:cNvSpPr>
          <p:nvPr>
            <p:ph type="body" idx="1"/>
          </p:nvPr>
        </p:nvSpPr>
        <p:spPr>
          <a:xfrm>
            <a:off x="457200" y="1042988"/>
            <a:ext cx="8229600" cy="5581650"/>
          </a:xfrm>
        </p:spPr>
        <p:txBody>
          <a:bodyPr/>
          <a:lstStyle/>
          <a:p>
            <a:pPr eaLnBrk="1" hangingPunct="1">
              <a:lnSpc>
                <a:spcPct val="80000"/>
              </a:lnSpc>
            </a:pPr>
            <a:r>
              <a:rPr lang="ru-RU" sz="2800" b="1" smtClean="0"/>
              <a:t>Родители и педагоги могут отнести ребенка к левшам или правшам, наблюдая за ним изо дня в день. Какой рукой ребенок обычно берет мелкие предметы, какой машет на прощание, какой рисует, пишет, бросает мячик и т. д.</a:t>
            </a:r>
          </a:p>
          <a:p>
            <a:pPr eaLnBrk="1" hangingPunct="1">
              <a:lnSpc>
                <a:spcPct val="80000"/>
              </a:lnSpc>
              <a:buFont typeface="Wingdings" pitchFamily="2" charset="2"/>
              <a:buNone/>
            </a:pPr>
            <a:endParaRPr lang="ru-RU" sz="2800" b="1" smtClean="0"/>
          </a:p>
          <a:p>
            <a:pPr eaLnBrk="1" hangingPunct="1">
              <a:lnSpc>
                <a:spcPct val="80000"/>
              </a:lnSpc>
            </a:pPr>
            <a:r>
              <a:rPr lang="ru-RU" sz="2800" b="1" smtClean="0"/>
              <a:t> Более 90% детей — правши. Но праворукость может быть выражена в разной степени. Высокая праворукость указывает на повышенную активность левого полушария. Для оценки степени праворукости используются несложные тесты.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5900" y="0"/>
            <a:ext cx="7785100" cy="1117600"/>
          </a:xfrm>
        </p:spPr>
        <p:txBody>
          <a:bodyPr>
            <a:normAutofit fontScale="90000"/>
          </a:bodyPr>
          <a:lstStyle/>
          <a:p>
            <a:pPr algn="ctr" eaLnBrk="1" hangingPunct="1">
              <a:defRPr/>
            </a:pPr>
            <a:r>
              <a:rPr lang="ru-RU" sz="3600" b="1" dirty="0" smtClean="0">
                <a:solidFill>
                  <a:srgbClr val="C00000"/>
                </a:solidFill>
                <a:latin typeface="Times New Roman" pitchFamily="18" charset="0"/>
                <a:cs typeface="Times New Roman" pitchFamily="18" charset="0"/>
              </a:rPr>
              <a:t>ТЕСТЫ   «Определение степени праворукости»</a:t>
            </a:r>
          </a:p>
        </p:txBody>
      </p:sp>
      <p:sp>
        <p:nvSpPr>
          <p:cNvPr id="105475" name="Rectangle 3"/>
          <p:cNvSpPr>
            <a:spLocks noGrp="1" noChangeArrowheads="1"/>
          </p:cNvSpPr>
          <p:nvPr>
            <p:ph type="body" idx="1"/>
          </p:nvPr>
        </p:nvSpPr>
        <p:spPr>
          <a:xfrm>
            <a:off x="0" y="1162050"/>
            <a:ext cx="9144000" cy="5695950"/>
          </a:xfrm>
        </p:spPr>
        <p:txBody>
          <a:bodyPr/>
          <a:lstStyle/>
          <a:p>
            <a:pPr eaLnBrk="1" hangingPunct="1">
              <a:lnSpc>
                <a:spcPct val="90000"/>
              </a:lnSpc>
            </a:pPr>
            <a:r>
              <a:rPr lang="ru-RU" sz="2800" b="1" smtClean="0">
                <a:latin typeface="Times New Roman" pitchFamily="18" charset="0"/>
                <a:cs typeface="Times New Roman" pitchFamily="18" charset="0"/>
              </a:rPr>
              <a:t>1. Раздавать карты (ведущая рука та, что раскладывает карты).</a:t>
            </a:r>
          </a:p>
          <a:p>
            <a:pPr eaLnBrk="1" hangingPunct="1">
              <a:lnSpc>
                <a:spcPct val="90000"/>
              </a:lnSpc>
            </a:pPr>
            <a:r>
              <a:rPr lang="ru-RU" sz="2800" b="1" smtClean="0">
                <a:latin typeface="Times New Roman" pitchFamily="18" charset="0"/>
                <a:cs typeface="Times New Roman" pitchFamily="18" charset="0"/>
              </a:rPr>
              <a:t>2. Хлопать в ладоши (ведущая рука сверху).</a:t>
            </a:r>
          </a:p>
          <a:p>
            <a:pPr eaLnBrk="1" hangingPunct="1">
              <a:lnSpc>
                <a:spcPct val="90000"/>
              </a:lnSpc>
            </a:pPr>
            <a:r>
              <a:rPr lang="ru-RU" sz="2800" b="1" smtClean="0">
                <a:latin typeface="Times New Roman" pitchFamily="18" charset="0"/>
                <a:cs typeface="Times New Roman" pitchFamily="18" charset="0"/>
              </a:rPr>
              <a:t>3. Отвинтить гайку, накрученную на болт.</a:t>
            </a:r>
          </a:p>
          <a:p>
            <a:pPr eaLnBrk="1" hangingPunct="1">
              <a:lnSpc>
                <a:spcPct val="90000"/>
              </a:lnSpc>
            </a:pPr>
            <a:r>
              <a:rPr lang="ru-RU" sz="2800" b="1" smtClean="0">
                <a:latin typeface="Times New Roman" pitchFamily="18" charset="0"/>
                <a:cs typeface="Times New Roman" pitchFamily="18" charset="0"/>
              </a:rPr>
              <a:t>4. Погладить игрушечную зверюшку, держа ее в руке (ведущая рука гладит ).</a:t>
            </a:r>
          </a:p>
          <a:p>
            <a:pPr eaLnBrk="1" hangingPunct="1">
              <a:lnSpc>
                <a:spcPct val="90000"/>
              </a:lnSpc>
            </a:pPr>
            <a:r>
              <a:rPr lang="ru-RU" sz="2800" b="1" smtClean="0">
                <a:latin typeface="Times New Roman" pitchFamily="18" charset="0"/>
                <a:cs typeface="Times New Roman" pitchFamily="18" charset="0"/>
              </a:rPr>
              <a:t>5. Вдеть нитку в иголку (для малышей — палочку в кольцо ).</a:t>
            </a:r>
          </a:p>
          <a:p>
            <a:pPr eaLnBrk="1" hangingPunct="1">
              <a:lnSpc>
                <a:spcPct val="90000"/>
              </a:lnSpc>
            </a:pPr>
            <a:r>
              <a:rPr lang="ru-RU" sz="2800" b="1" smtClean="0">
                <a:latin typeface="Times New Roman" pitchFamily="18" charset="0"/>
                <a:cs typeface="Times New Roman" pitchFamily="18" charset="0"/>
              </a:rPr>
              <a:t>6. Показать, как зажигают спичку.</a:t>
            </a:r>
          </a:p>
          <a:p>
            <a:pPr eaLnBrk="1" hangingPunct="1">
              <a:lnSpc>
                <a:spcPct val="90000"/>
              </a:lnSpc>
            </a:pPr>
            <a:r>
              <a:rPr lang="ru-RU" sz="2800" b="1" smtClean="0">
                <a:latin typeface="Times New Roman" pitchFamily="18" charset="0"/>
                <a:cs typeface="Times New Roman" pitchFamily="18" charset="0"/>
              </a:rPr>
              <a:t>7. Открыть (отвинтить) пробку на пузырьке.</a:t>
            </a:r>
          </a:p>
          <a:p>
            <a:pPr eaLnBrk="1" hangingPunct="1">
              <a:lnSpc>
                <a:spcPct val="90000"/>
              </a:lnSpc>
            </a:pPr>
            <a:r>
              <a:rPr lang="ru-RU" sz="2800" b="1" smtClean="0">
                <a:latin typeface="Times New Roman" pitchFamily="18" charset="0"/>
                <a:cs typeface="Times New Roman" pitchFamily="18" charset="0"/>
              </a:rPr>
              <a:t>8. Проделать движение игры «Сорока-сорока» (рисовать пальцем одной руки круги на ладони другой).</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22238"/>
            <a:ext cx="8128000" cy="1084262"/>
          </a:xfrm>
        </p:spPr>
        <p:txBody>
          <a:bodyPr/>
          <a:lstStyle/>
          <a:p>
            <a:pPr algn="ctr" eaLnBrk="1" hangingPunct="1">
              <a:defRPr/>
            </a:pPr>
            <a:r>
              <a:rPr lang="ru-RU" sz="4800" smtClean="0">
                <a:solidFill>
                  <a:srgbClr val="C00000"/>
                </a:solidFill>
                <a:latin typeface="Times New Roman" pitchFamily="18" charset="0"/>
                <a:cs typeface="Times New Roman" pitchFamily="18" charset="0"/>
              </a:rPr>
              <a:t>Правила проведения тестов</a:t>
            </a:r>
            <a:r>
              <a:rPr lang="ru-RU" sz="2800" smtClean="0"/>
              <a:t>.</a:t>
            </a:r>
            <a:r>
              <a:rPr lang="ru-RU" sz="3500" smtClean="0"/>
              <a:t> </a:t>
            </a:r>
          </a:p>
        </p:txBody>
      </p:sp>
      <p:sp>
        <p:nvSpPr>
          <p:cNvPr id="106499" name="Rectangle 3"/>
          <p:cNvSpPr>
            <a:spLocks noGrp="1" noChangeArrowheads="1"/>
          </p:cNvSpPr>
          <p:nvPr>
            <p:ph type="body" idx="1"/>
          </p:nvPr>
        </p:nvSpPr>
        <p:spPr>
          <a:xfrm>
            <a:off x="215900" y="1295400"/>
            <a:ext cx="8667750" cy="5334000"/>
          </a:xfrm>
        </p:spPr>
        <p:txBody>
          <a:bodyPr/>
          <a:lstStyle/>
          <a:p>
            <a:pPr eaLnBrk="1" hangingPunct="1"/>
            <a:r>
              <a:rPr lang="ru-RU" sz="3600" b="1" smtClean="0">
                <a:latin typeface="Times New Roman" pitchFamily="18" charset="0"/>
                <a:cs typeface="Times New Roman" pitchFamily="18" charset="0"/>
              </a:rPr>
              <a:t>Желательно как можно меньше показывать самому. Предметы располагаются таким образом, что их одинаково удобно взять и правой, и левой рукой. Малышей тестируют в игровой форме.</a:t>
            </a:r>
          </a:p>
          <a:p>
            <a:pPr eaLnBrk="1" hangingPunct="1"/>
            <a:r>
              <a:rPr lang="ru-RU" sz="3600" b="1" smtClean="0">
                <a:latin typeface="Times New Roman" pitchFamily="18" charset="0"/>
                <a:cs typeface="Times New Roman" pitchFamily="18" charset="0"/>
              </a:rPr>
              <a:t>Подростки не должны догадываться об истинной цели эксперимента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2238"/>
            <a:ext cx="7543800" cy="906462"/>
          </a:xfrm>
        </p:spPr>
        <p:txBody>
          <a:bodyPr>
            <a:normAutofit fontScale="90000"/>
          </a:bodyPr>
          <a:lstStyle/>
          <a:p>
            <a:pPr algn="ctr" eaLnBrk="1" hangingPunct="1">
              <a:defRPr/>
            </a:pPr>
            <a:r>
              <a:rPr lang="ru-RU" sz="7200" smtClean="0">
                <a:solidFill>
                  <a:srgbClr val="C00000"/>
                </a:solidFill>
                <a:latin typeface="Times New Roman" pitchFamily="18" charset="0"/>
                <a:cs typeface="Times New Roman" pitchFamily="18" charset="0"/>
              </a:rPr>
              <a:t>ВЫВОД</a:t>
            </a:r>
          </a:p>
        </p:txBody>
      </p:sp>
      <p:sp>
        <p:nvSpPr>
          <p:cNvPr id="107523" name="Rectangle 3"/>
          <p:cNvSpPr>
            <a:spLocks noGrp="1" noChangeArrowheads="1"/>
          </p:cNvSpPr>
          <p:nvPr>
            <p:ph type="body" idx="1"/>
          </p:nvPr>
        </p:nvSpPr>
        <p:spPr>
          <a:xfrm>
            <a:off x="0" y="939800"/>
            <a:ext cx="9144000" cy="5918200"/>
          </a:xfrm>
        </p:spPr>
        <p:txBody>
          <a:bodyPr/>
          <a:lstStyle/>
          <a:p>
            <a:pPr eaLnBrk="1" hangingPunct="1"/>
            <a:r>
              <a:rPr lang="ru-RU" sz="4400" b="1" smtClean="0">
                <a:latin typeface="Times New Roman" pitchFamily="18" charset="0"/>
                <a:cs typeface="Times New Roman" pitchFamily="18" charset="0"/>
              </a:rPr>
              <a:t>Если треть и более действий выполняется при более активной роли левой руки, следует считать </a:t>
            </a:r>
            <a:r>
              <a:rPr lang="ru-RU" sz="4400" b="1" i="1" u="sng" smtClean="0">
                <a:latin typeface="Times New Roman" pitchFamily="18" charset="0"/>
                <a:cs typeface="Times New Roman" pitchFamily="18" charset="0"/>
              </a:rPr>
              <a:t>праворукость низкой. </a:t>
            </a:r>
          </a:p>
          <a:p>
            <a:pPr eaLnBrk="1" hangingPunct="1"/>
            <a:r>
              <a:rPr lang="ru-RU" sz="4400" b="1" smtClean="0">
                <a:latin typeface="Times New Roman" pitchFamily="18" charset="0"/>
                <a:cs typeface="Times New Roman" pitchFamily="18" charset="0"/>
              </a:rPr>
              <a:t>Если из 8 заданий все 8 или 7 выполнены правой рукой, степень </a:t>
            </a:r>
            <a:r>
              <a:rPr lang="ru-RU" sz="4400" b="1" i="1" u="sng" smtClean="0">
                <a:latin typeface="Times New Roman" pitchFamily="18" charset="0"/>
                <a:cs typeface="Times New Roman" pitchFamily="18" charset="0"/>
              </a:rPr>
              <a:t>праворукости высокая</a:t>
            </a:r>
            <a:r>
              <a:rPr lang="ru-RU" sz="4400" b="1"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1450" y="122238"/>
            <a:ext cx="7912100" cy="1295400"/>
          </a:xfrm>
        </p:spPr>
        <p:txBody>
          <a:bodyPr>
            <a:normAutofit fontScale="90000"/>
          </a:bodyPr>
          <a:lstStyle/>
          <a:p>
            <a:pPr algn="ctr" eaLnBrk="1" hangingPunct="1">
              <a:defRPr/>
            </a:pPr>
            <a:r>
              <a:rPr lang="ru-RU" sz="4400" b="1" dirty="0" smtClean="0">
                <a:solidFill>
                  <a:srgbClr val="C00000"/>
                </a:solidFill>
                <a:latin typeface="Times New Roman" pitchFamily="18" charset="0"/>
                <a:cs typeface="Times New Roman" pitchFamily="18" charset="0"/>
              </a:rPr>
              <a:t>ТЕСТ  «Определение ведущего глаза»</a:t>
            </a:r>
          </a:p>
        </p:txBody>
      </p:sp>
      <p:sp>
        <p:nvSpPr>
          <p:cNvPr id="108547" name="Rectangle 6"/>
          <p:cNvSpPr>
            <a:spLocks noGrp="1" noChangeArrowheads="1"/>
          </p:cNvSpPr>
          <p:nvPr>
            <p:ph sz="half" idx="2"/>
          </p:nvPr>
        </p:nvSpPr>
        <p:spPr>
          <a:xfrm>
            <a:off x="4349750" y="1384300"/>
            <a:ext cx="4794250" cy="5473700"/>
          </a:xfrm>
        </p:spPr>
        <p:txBody>
          <a:bodyPr/>
          <a:lstStyle/>
          <a:p>
            <a:pPr eaLnBrk="1" hangingPunct="1"/>
            <a:r>
              <a:rPr lang="ru-RU" b="1" smtClean="0">
                <a:latin typeface="Times New Roman" pitchFamily="18" charset="0"/>
                <a:cs typeface="Times New Roman" pitchFamily="18" charset="0"/>
              </a:rPr>
              <a:t>Ребенку дают лист бумаги небольшим отверстием. Его просят держать лист на вытянутых руках и смотреть двумя глазами на переносицу взрослого, говорящего в нескольких метрах перед ним. При этом взрослому обычно виден либо правый, либо левый глаз ребенка.</a:t>
            </a:r>
            <a:r>
              <a:rPr lang="ru-RU" smtClean="0">
                <a:latin typeface="Times New Roman" pitchFamily="18" charset="0"/>
                <a:cs typeface="Times New Roman" pitchFamily="18" charset="0"/>
              </a:rPr>
              <a:t> </a:t>
            </a:r>
          </a:p>
        </p:txBody>
      </p:sp>
      <p:pic>
        <p:nvPicPr>
          <p:cNvPr id="108548" name="Picture 3"/>
          <p:cNvPicPr>
            <a:picLocks noChangeAspect="1" noChangeArrowheads="1"/>
          </p:cNvPicPr>
          <p:nvPr>
            <p:ph type="body" idx="4294967295"/>
          </p:nvPr>
        </p:nvPicPr>
        <p:blipFill>
          <a:blip r:embed="rId2" cstate="print"/>
          <a:srcRect/>
          <a:stretch>
            <a:fillRect/>
          </a:stretch>
        </p:blipFill>
        <p:spPr>
          <a:xfrm>
            <a:off x="250825" y="2033588"/>
            <a:ext cx="4456113" cy="3870325"/>
          </a:xfrm>
        </p:spPr>
      </p:pic>
      <p:sp>
        <p:nvSpPr>
          <p:cNvPr id="108549" name="Rectangle 8"/>
          <p:cNvSpPr>
            <a:spLocks noGrp="1" noChangeArrowheads="1"/>
          </p:cNvSpPr>
          <p:nvPr>
            <p:ph sz="half" idx="1"/>
          </p:nvPr>
        </p:nvSpPr>
        <p:spPr>
          <a:xfrm>
            <a:off x="215900" y="1651000"/>
            <a:ext cx="4267200" cy="4889500"/>
          </a:xfrm>
        </p:spPr>
        <p:txBody>
          <a:bodyPr/>
          <a:lstStyle/>
          <a:p>
            <a:pPr eaLnBrk="1" hangingPunct="1"/>
            <a:endParaRPr lang="ru-RU" sz="26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1366</TotalTime>
  <Words>5732</Words>
  <Application>Microsoft Office PowerPoint</Application>
  <PresentationFormat>Экран (4:3)</PresentationFormat>
  <Paragraphs>332</Paragraphs>
  <Slides>113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113</vt:i4>
      </vt:variant>
    </vt:vector>
  </HeadingPairs>
  <TitlesOfParts>
    <vt:vector size="120" baseType="lpstr">
      <vt:lpstr>Arial</vt:lpstr>
      <vt:lpstr>Century Schoolbook</vt:lpstr>
      <vt:lpstr>Wingdings</vt:lpstr>
      <vt:lpstr>Wingdings 2</vt:lpstr>
      <vt:lpstr>Calibri</vt:lpstr>
      <vt:lpstr>Times New Roman</vt:lpstr>
      <vt:lpstr>Эркер</vt:lpstr>
      <vt:lpstr>Психофизиологические основы дифференцированного подхода в обучении</vt:lpstr>
      <vt:lpstr>ЗАДАЧИ СЕМИНАРА</vt:lpstr>
      <vt:lpstr>ЦЕЛИ </vt:lpstr>
      <vt:lpstr>Как учитывать индивидуальные особенности при ведении урока? </vt:lpstr>
      <vt:lpstr>Слайд 5</vt:lpstr>
      <vt:lpstr> ЛЕВОЕ                                       ПРАВОЕ</vt:lpstr>
      <vt:lpstr>Слайд 7</vt:lpstr>
      <vt:lpstr>Основные типы мышления, свойственные полушариям мозга.</vt:lpstr>
      <vt:lpstr>Доминирование левого полушария </vt:lpstr>
      <vt:lpstr>Доминирование правого полушария </vt:lpstr>
      <vt:lpstr>Деятельность полушарий</vt:lpstr>
      <vt:lpstr>Слайд 12</vt:lpstr>
      <vt:lpstr>Типы функциональной асимметрии мозга.</vt:lpstr>
      <vt:lpstr>ЛЕВШИ-ЯРКИЕ ПРАВОПОЛУШАРНИКИ</vt:lpstr>
      <vt:lpstr>Диагностика различий, вызванная функциональной асимметрией мозга</vt:lpstr>
      <vt:lpstr>Слайд 16</vt:lpstr>
      <vt:lpstr>Правополушарные  </vt:lpstr>
      <vt:lpstr>Левополушарные  </vt:lpstr>
      <vt:lpstr>Канал восприятия</vt:lpstr>
      <vt:lpstr>ВИЗУАЛЫ</vt:lpstr>
      <vt:lpstr>КИНЕСТЕТИКИ</vt:lpstr>
      <vt:lpstr>АУДИАЛЫ</vt:lpstr>
      <vt:lpstr>Слайд 23</vt:lpstr>
      <vt:lpstr>Слайд 24</vt:lpstr>
      <vt:lpstr>Словоупотребление</vt:lpstr>
      <vt:lpstr>Слайд 26</vt:lpstr>
      <vt:lpstr>Слайд 27</vt:lpstr>
      <vt:lpstr>ВНИМАНИЕ!!!</vt:lpstr>
      <vt:lpstr>Диагностика функциональной асимметрии полушарий головного мозга</vt:lpstr>
      <vt:lpstr> Мандала Юнга  «Горизонтальная восьмерка» </vt:lpstr>
      <vt:lpstr>Слайд 31</vt:lpstr>
      <vt:lpstr>Мандала Юнга «Горизонтальная восьмерка» - канал восприятия</vt:lpstr>
      <vt:lpstr>Физиологические признаки</vt:lpstr>
      <vt:lpstr>Физиологические признаки</vt:lpstr>
      <vt:lpstr>Физиологические признаки</vt:lpstr>
      <vt:lpstr>ЛЕВШИ</vt:lpstr>
      <vt:lpstr>ЛЕВШИ</vt:lpstr>
      <vt:lpstr>ВНИМАНИЕ</vt:lpstr>
      <vt:lpstr>Особенности леворуких детей</vt:lpstr>
      <vt:lpstr>Левый ведущий глаз </vt:lpstr>
      <vt:lpstr>Левое ведущее ухо </vt:lpstr>
      <vt:lpstr>Правые ведущие рука, глаз, ухо </vt:lpstr>
      <vt:lpstr>Праворукий, но левоглазый ребенок</vt:lpstr>
      <vt:lpstr>Праворукий, но левоглазый ребенок</vt:lpstr>
      <vt:lpstr>Слайд 45</vt:lpstr>
      <vt:lpstr>Слайд 46</vt:lpstr>
      <vt:lpstr>Слайд 47</vt:lpstr>
      <vt:lpstr>Слайд 48</vt:lpstr>
      <vt:lpstr>Слайд 49</vt:lpstr>
      <vt:lpstr>Слайд 50</vt:lpstr>
      <vt:lpstr>Девочки и мальчики</vt:lpstr>
      <vt:lpstr>Девочки и мальчики</vt:lpstr>
      <vt:lpstr>ВЫВОД</vt:lpstr>
      <vt:lpstr>Утомление мальчиков и девочек</vt:lpstr>
      <vt:lpstr>ТРУДНОСТИ</vt:lpstr>
      <vt:lpstr>ВНИМАНИЕ!!!</vt:lpstr>
      <vt:lpstr>ВНИМАНИЕ!!!</vt:lpstr>
      <vt:lpstr>Итак, подведем итоги</vt:lpstr>
      <vt:lpstr>Поэтапная организация учебной деятельности на уроке</vt:lpstr>
      <vt:lpstr>Правополушарные дети</vt:lpstr>
      <vt:lpstr>Левополушарные дети</vt:lpstr>
      <vt:lpstr>Слайд 62</vt:lpstr>
      <vt:lpstr>положительные эмоции</vt:lpstr>
      <vt:lpstr>положительные эмоции</vt:lpstr>
      <vt:lpstr>ВНИМАНИЕ!!!</vt:lpstr>
      <vt:lpstr>Воспитание мальчика</vt:lpstr>
      <vt:lpstr>Воспитание мальчика</vt:lpstr>
      <vt:lpstr>Эмоции</vt:lpstr>
      <vt:lpstr>положительные эмоции</vt:lpstr>
      <vt:lpstr>Подберите добрые слова</vt:lpstr>
      <vt:lpstr>Формирование мотивации на биохимическом уровне</vt:lpstr>
      <vt:lpstr>Поэтапная организация учебной деятельности на уроке</vt:lpstr>
      <vt:lpstr>Правополушарные</vt:lpstr>
      <vt:lpstr>Левополушарные</vt:lpstr>
      <vt:lpstr>Слайд 75</vt:lpstr>
      <vt:lpstr>Особенности в обучении и поведении</vt:lpstr>
      <vt:lpstr>Особенности в обучении и поведении</vt:lpstr>
      <vt:lpstr>Особенности в обучении и поведении</vt:lpstr>
      <vt:lpstr>ИНТЕРЕСНО И ВАЖНО!!!</vt:lpstr>
      <vt:lpstr>Особенности в обучении и поведении</vt:lpstr>
      <vt:lpstr>ВЫВОД</vt:lpstr>
      <vt:lpstr>ВЫВОД</vt:lpstr>
      <vt:lpstr>Поэтапная организация учебной деятельности на уроке</vt:lpstr>
      <vt:lpstr>Слайд 84</vt:lpstr>
      <vt:lpstr>оценка детей</vt:lpstr>
      <vt:lpstr>Смысловые ценности оценки</vt:lpstr>
      <vt:lpstr>двигательная активность детей</vt:lpstr>
      <vt:lpstr>Стиль деятельности учителя с асимметрией головного мозга</vt:lpstr>
      <vt:lpstr>Слайд 89</vt:lpstr>
      <vt:lpstr>ОБЩИЙ   ВЫВОД</vt:lpstr>
      <vt:lpstr>Слайд 91</vt:lpstr>
      <vt:lpstr>Слайд 92</vt:lpstr>
      <vt:lpstr>Слайд 93</vt:lpstr>
      <vt:lpstr>Сочетание ведущей руки, глаза, уха, степени праворукости вязаны с функциональной асимметрией мозга. </vt:lpstr>
      <vt:lpstr>Оценка степени праворукости</vt:lpstr>
      <vt:lpstr>ТЕСТЫ   «Определение степени праворукости»</vt:lpstr>
      <vt:lpstr>Правила проведения тестов. </vt:lpstr>
      <vt:lpstr>ВЫВОД</vt:lpstr>
      <vt:lpstr>ТЕСТ  «Определение ведущего глаза»</vt:lpstr>
      <vt:lpstr>ТЕСТ  «Определение ведущего уха»</vt:lpstr>
      <vt:lpstr>ИНТЕРЕСНО!!!</vt:lpstr>
      <vt:lpstr>ПРИМЕР решения задачи</vt:lpstr>
      <vt:lpstr>Избирательность разных видов конкурсного отбора мальчиков 6-7 лет с разными типами функциональной асимметрии мозга. </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учитывать индивидуальные особенности при ведении урока?</dc:title>
  <dc:creator>Лена</dc:creator>
  <cp:lastModifiedBy>user</cp:lastModifiedBy>
  <cp:revision>247</cp:revision>
  <dcterms:created xsi:type="dcterms:W3CDTF">2007-02-04T21:16:07Z</dcterms:created>
  <dcterms:modified xsi:type="dcterms:W3CDTF">2018-03-04T07:39:35Z</dcterms:modified>
</cp:coreProperties>
</file>