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70" r:id="rId3"/>
    <p:sldId id="267" r:id="rId4"/>
    <p:sldId id="293" r:id="rId5"/>
    <p:sldId id="268" r:id="rId6"/>
    <p:sldId id="271" r:id="rId7"/>
    <p:sldId id="272" r:id="rId8"/>
    <p:sldId id="273" r:id="rId9"/>
    <p:sldId id="274" r:id="rId10"/>
    <p:sldId id="275" r:id="rId11"/>
    <p:sldId id="276" r:id="rId12"/>
    <p:sldId id="277" r:id="rId13"/>
    <p:sldId id="278" r:id="rId14"/>
    <p:sldId id="279" r:id="rId15"/>
    <p:sldId id="280" r:id="rId16"/>
    <p:sldId id="281" r:id="rId17"/>
    <p:sldId id="282" r:id="rId18"/>
    <p:sldId id="283" r:id="rId19"/>
    <p:sldId id="285" r:id="rId20"/>
    <p:sldId id="286" r:id="rId21"/>
    <p:sldId id="287" r:id="rId22"/>
    <p:sldId id="288" r:id="rId23"/>
    <p:sldId id="284" r:id="rId24"/>
    <p:sldId id="289" r:id="rId25"/>
    <p:sldId id="290" r:id="rId26"/>
    <p:sldId id="256" r:id="rId2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0066"/>
    <a:srgbClr val="660066"/>
    <a:srgbClr val="0000FF"/>
    <a:srgbClr val="FF0066"/>
    <a:srgbClr val="F8F8F8"/>
    <a:srgbClr val="EAEAE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46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41C75B-D6DD-4E50-A343-6C9621CAA6D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33381F-96BA-486A-BF41-909D2E0BDDE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C37BA4-DC6B-409C-8557-8D10C82BA49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4A8C3A-C18A-4764-A431-CCBDDFF09BF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DA3D80-D0A9-4BBA-938F-665695FD6F9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EE622E-99B0-4329-8545-4F8AE060636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C5948C-7718-4183-873C-E2459854733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7FDF5-578D-450E-B397-DC28DBAF43A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C80FA1-A0D2-428C-8AE3-F9691DB32A3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4F1DF5-BBB3-4873-970D-EB906593847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7A4403-E2F9-46B2-80E0-86C4844BB46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wdUpDiag">
          <a:fgClr>
            <a:srgbClr val="F8F8F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1428A36-C663-41F1-9272-2D49E7F0E1CB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52400"/>
          </a:xfrm>
        </p:spPr>
        <p:txBody>
          <a:bodyPr/>
          <a:lstStyle/>
          <a:p>
            <a:endParaRPr lang="ru-RU" sz="4000" i="1">
              <a:latin typeface="Constantia" pitchFamily="18" charset="0"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52400"/>
            <a:ext cx="8991600" cy="6705600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sz="7200" b="1" i="1">
                <a:solidFill>
                  <a:srgbClr val="000066"/>
                </a:solidFill>
                <a:latin typeface="Constantia" pitchFamily="18" charset="0"/>
              </a:rPr>
              <a:t>Умение работать </a:t>
            </a:r>
          </a:p>
          <a:p>
            <a:pPr algn="ctr">
              <a:buFontTx/>
              <a:buNone/>
            </a:pPr>
            <a:r>
              <a:rPr lang="ru-RU" sz="7200" b="1" i="1">
                <a:solidFill>
                  <a:srgbClr val="000066"/>
                </a:solidFill>
                <a:latin typeface="Constantia" pitchFamily="18" charset="0"/>
              </a:rPr>
              <a:t>с информацией </a:t>
            </a:r>
          </a:p>
          <a:p>
            <a:pPr algn="ctr">
              <a:buFontTx/>
              <a:buNone/>
            </a:pPr>
            <a:r>
              <a:rPr lang="ru-RU" sz="7200" b="1" i="1">
                <a:solidFill>
                  <a:srgbClr val="000066"/>
                </a:solidFill>
                <a:latin typeface="Constantia" pitchFamily="18" charset="0"/>
              </a:rPr>
              <a:t>как планируемый </a:t>
            </a:r>
          </a:p>
          <a:p>
            <a:pPr algn="ctr">
              <a:buFontTx/>
              <a:buNone/>
            </a:pPr>
            <a:r>
              <a:rPr lang="ru-RU" sz="7200" b="1" i="1">
                <a:solidFill>
                  <a:srgbClr val="000066"/>
                </a:solidFill>
                <a:latin typeface="Constantia" pitchFamily="18" charset="0"/>
              </a:rPr>
              <a:t>результат обучения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ru-RU" sz="2800" b="1" u="sng"/>
              <a:t>Например</a:t>
            </a:r>
            <a:r>
              <a:rPr lang="ru-RU" sz="2800" b="1"/>
              <a:t>, для  выполнения заданий, в которых информация представлена в таблице</a:t>
            </a:r>
            <a:r>
              <a:rPr lang="ru-RU" sz="4000"/>
              <a:t> 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447800"/>
            <a:ext cx="8763000" cy="4953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800" b="1" i="1">
                <a:latin typeface="Constantia" pitchFamily="18" charset="0"/>
              </a:rPr>
              <a:t>как называется таблица; почему; </a:t>
            </a:r>
          </a:p>
          <a:p>
            <a:pPr>
              <a:lnSpc>
                <a:spcPct val="90000"/>
              </a:lnSpc>
            </a:pPr>
            <a:r>
              <a:rPr lang="ru-RU" sz="2800" b="1" i="1">
                <a:latin typeface="Constantia" pitchFamily="18" charset="0"/>
              </a:rPr>
              <a:t>какую информацию из нее можно извлечь; </a:t>
            </a:r>
          </a:p>
          <a:p>
            <a:pPr>
              <a:lnSpc>
                <a:spcPct val="90000"/>
              </a:lnSpc>
            </a:pPr>
            <a:r>
              <a:rPr lang="ru-RU" sz="2800" b="1" i="1">
                <a:latin typeface="Constantia" pitchFamily="18" charset="0"/>
              </a:rPr>
              <a:t>зачем нам таблица в задании; </a:t>
            </a:r>
          </a:p>
          <a:p>
            <a:pPr>
              <a:lnSpc>
                <a:spcPct val="90000"/>
              </a:lnSpc>
            </a:pPr>
            <a:r>
              <a:rPr lang="ru-RU" sz="2800" b="1" i="1">
                <a:latin typeface="Constantia" pitchFamily="18" charset="0"/>
              </a:rPr>
              <a:t>какая информация представлена в столбцах (диаграммы, таблицы), в строках; </a:t>
            </a:r>
          </a:p>
          <a:p>
            <a:pPr>
              <a:lnSpc>
                <a:spcPct val="90000"/>
              </a:lnSpc>
            </a:pPr>
            <a:r>
              <a:rPr lang="ru-RU" sz="2800" b="1" i="1">
                <a:latin typeface="Constantia" pitchFamily="18" charset="0"/>
              </a:rPr>
              <a:t>назовите,  сколько строк в таблице; сколько столбцов; </a:t>
            </a:r>
          </a:p>
          <a:p>
            <a:pPr>
              <a:lnSpc>
                <a:spcPct val="90000"/>
              </a:lnSpc>
            </a:pPr>
            <a:r>
              <a:rPr lang="ru-RU" sz="2800" b="1" i="1">
                <a:latin typeface="Constantia" pitchFamily="18" charset="0"/>
              </a:rPr>
              <a:t>что представлено в столбцах, в строках (прочитай «входные» ячейки);</a:t>
            </a:r>
          </a:p>
          <a:p>
            <a:pPr>
              <a:lnSpc>
                <a:spcPct val="90000"/>
              </a:lnSpc>
            </a:pPr>
            <a:r>
              <a:rPr lang="ru-RU" sz="2800" b="1" i="1">
                <a:latin typeface="Constantia" pitchFamily="18" charset="0"/>
              </a:rPr>
              <a:t>какое значение у ячейки; какие данные в ней представлены и др.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8991600" cy="914400"/>
          </a:xfrm>
        </p:spPr>
        <p:txBody>
          <a:bodyPr/>
          <a:lstStyle/>
          <a:p>
            <a:r>
              <a:rPr lang="ru-RU" sz="2800" b="1" u="sng"/>
              <a:t>Например</a:t>
            </a:r>
            <a:r>
              <a:rPr lang="ru-RU" sz="2800" b="1"/>
              <a:t>, если работать с любой текстовой информацией</a:t>
            </a:r>
            <a:r>
              <a:rPr lang="ru-RU" sz="4000"/>
              <a:t> 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915400" cy="5105400"/>
          </a:xfrm>
        </p:spPr>
        <p:txBody>
          <a:bodyPr/>
          <a:lstStyle/>
          <a:p>
            <a:r>
              <a:rPr lang="ru-RU" sz="3600" b="1" i="1">
                <a:latin typeface="Constantia" pitchFamily="18" charset="0"/>
              </a:rPr>
              <a:t>о чем текст, выдели основную мысль;</a:t>
            </a:r>
          </a:p>
          <a:p>
            <a:r>
              <a:rPr lang="ru-RU" sz="3600" b="1" i="1">
                <a:latin typeface="Constantia" pitchFamily="18" charset="0"/>
              </a:rPr>
              <a:t>назови или найди заголовок, объясни; </a:t>
            </a:r>
          </a:p>
          <a:p>
            <a:r>
              <a:rPr lang="ru-RU" sz="3600" b="1" i="1">
                <a:latin typeface="Constantia" pitchFamily="18" charset="0"/>
              </a:rPr>
              <a:t>выдели основные понятия; </a:t>
            </a:r>
          </a:p>
          <a:p>
            <a:r>
              <a:rPr lang="ru-RU" sz="3600" b="1" i="1">
                <a:latin typeface="Constantia" pitchFamily="18" charset="0"/>
              </a:rPr>
              <a:t>найди вопрос, найди данные (если речь идет о задаче); </a:t>
            </a:r>
          </a:p>
          <a:p>
            <a:r>
              <a:rPr lang="ru-RU" sz="3600" b="1" i="1">
                <a:latin typeface="Constantia" pitchFamily="18" charset="0"/>
              </a:rPr>
              <a:t>спроси, что непонятно и др.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991600" cy="762000"/>
          </a:xfrm>
        </p:spPr>
        <p:txBody>
          <a:bodyPr/>
          <a:lstStyle/>
          <a:p>
            <a:r>
              <a:rPr lang="ru-RU" sz="4000" b="1" i="1">
                <a:solidFill>
                  <a:srgbClr val="000066"/>
                </a:solidFill>
                <a:latin typeface="Constantia" pitchFamily="18" charset="0"/>
              </a:rPr>
              <a:t>Поиск и понимание прочитанного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838200"/>
            <a:ext cx="9144000" cy="5791200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sz="3600" b="1" u="sng">
                <a:latin typeface="Constantia" pitchFamily="18" charset="0"/>
              </a:rPr>
              <a:t>ВЫВОД  :</a:t>
            </a:r>
          </a:p>
          <a:p>
            <a:pPr algn="ctr">
              <a:buFontTx/>
              <a:buNone/>
            </a:pPr>
            <a:r>
              <a:rPr lang="ru-RU" b="1">
                <a:latin typeface="Constantia" pitchFamily="18" charset="0"/>
              </a:rPr>
              <a:t>   Необходимо формирование правильного подхода к «чтению информации»</a:t>
            </a:r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228600" y="2895600"/>
            <a:ext cx="4419600" cy="1143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/>
              <a:t>1)отметить особенность</a:t>
            </a:r>
          </a:p>
          <a:p>
            <a:pPr algn="ctr"/>
            <a:r>
              <a:rPr lang="ru-RU" sz="2400" b="1"/>
              <a:t>формы  представления </a:t>
            </a:r>
          </a:p>
          <a:p>
            <a:pPr algn="ctr"/>
            <a:r>
              <a:rPr lang="ru-RU" sz="2400" b="1"/>
              <a:t>информации</a:t>
            </a:r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5791200" y="2895600"/>
            <a:ext cx="3048000" cy="1143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800" b="1"/>
              <a:t>2)прочитать </a:t>
            </a:r>
          </a:p>
          <a:p>
            <a:pPr algn="ctr"/>
            <a:r>
              <a:rPr lang="ru-RU" sz="2800" b="1"/>
              <a:t>информацию</a:t>
            </a:r>
            <a:r>
              <a:rPr lang="ru-RU" sz="2800"/>
              <a:t> </a:t>
            </a:r>
          </a:p>
        </p:txBody>
      </p:sp>
      <p:sp>
        <p:nvSpPr>
          <p:cNvPr id="28678" name="Rectangle 6"/>
          <p:cNvSpPr>
            <a:spLocks noChangeArrowheads="1"/>
          </p:cNvSpPr>
          <p:nvPr/>
        </p:nvSpPr>
        <p:spPr bwMode="auto">
          <a:xfrm>
            <a:off x="4648200" y="4495800"/>
            <a:ext cx="42672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800" b="1"/>
              <a:t>3) выделить основное</a:t>
            </a:r>
            <a:r>
              <a:rPr lang="ru-RU"/>
              <a:t> </a:t>
            </a:r>
          </a:p>
        </p:txBody>
      </p:sp>
      <p:sp>
        <p:nvSpPr>
          <p:cNvPr id="28679" name="Rectangle 7"/>
          <p:cNvSpPr>
            <a:spLocks noChangeArrowheads="1"/>
          </p:cNvSpPr>
          <p:nvPr/>
        </p:nvSpPr>
        <p:spPr bwMode="auto">
          <a:xfrm>
            <a:off x="304800" y="4495800"/>
            <a:ext cx="30480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800" b="1"/>
              <a:t>4) понять</a:t>
            </a:r>
            <a:r>
              <a:rPr lang="ru-RU"/>
              <a:t> </a:t>
            </a:r>
          </a:p>
        </p:txBody>
      </p:sp>
      <p:sp>
        <p:nvSpPr>
          <p:cNvPr id="28680" name="Rectangle 8"/>
          <p:cNvSpPr>
            <a:spLocks noChangeArrowheads="1"/>
          </p:cNvSpPr>
          <p:nvPr/>
        </p:nvSpPr>
        <p:spPr bwMode="auto">
          <a:xfrm>
            <a:off x="381000" y="5715000"/>
            <a:ext cx="5181600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800" b="1"/>
              <a:t>5) спросить (или выяснить),</a:t>
            </a:r>
          </a:p>
          <a:p>
            <a:pPr algn="ctr"/>
            <a:r>
              <a:rPr lang="ru-RU" sz="2800" b="1"/>
              <a:t>что непонятно</a:t>
            </a:r>
            <a:r>
              <a:rPr lang="ru-RU"/>
              <a:t> </a:t>
            </a:r>
          </a:p>
        </p:txBody>
      </p:sp>
      <p:sp>
        <p:nvSpPr>
          <p:cNvPr id="28681" name="AutoShape 9"/>
          <p:cNvSpPr>
            <a:spLocks noChangeArrowheads="1"/>
          </p:cNvSpPr>
          <p:nvPr/>
        </p:nvSpPr>
        <p:spPr bwMode="auto">
          <a:xfrm>
            <a:off x="4648200" y="3276600"/>
            <a:ext cx="1143000" cy="485775"/>
          </a:xfrm>
          <a:prstGeom prst="rightArrow">
            <a:avLst>
              <a:gd name="adj1" fmla="val 50000"/>
              <a:gd name="adj2" fmla="val 58824"/>
            </a:avLst>
          </a:prstGeom>
          <a:solidFill>
            <a:srgbClr val="8000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8682" name="AutoShape 10"/>
          <p:cNvSpPr>
            <a:spLocks noChangeArrowheads="1"/>
          </p:cNvSpPr>
          <p:nvPr/>
        </p:nvSpPr>
        <p:spPr bwMode="auto">
          <a:xfrm>
            <a:off x="7010400" y="4038600"/>
            <a:ext cx="485775" cy="609600"/>
          </a:xfrm>
          <a:prstGeom prst="downArrow">
            <a:avLst>
              <a:gd name="adj1" fmla="val 50000"/>
              <a:gd name="adj2" fmla="val 31373"/>
            </a:avLst>
          </a:prstGeom>
          <a:solidFill>
            <a:srgbClr val="8000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8683" name="AutoShape 11"/>
          <p:cNvSpPr>
            <a:spLocks noChangeArrowheads="1"/>
          </p:cNvSpPr>
          <p:nvPr/>
        </p:nvSpPr>
        <p:spPr bwMode="auto">
          <a:xfrm>
            <a:off x="3352800" y="4724400"/>
            <a:ext cx="1281113" cy="485775"/>
          </a:xfrm>
          <a:prstGeom prst="leftArrow">
            <a:avLst>
              <a:gd name="adj1" fmla="val 50000"/>
              <a:gd name="adj2" fmla="val 65931"/>
            </a:avLst>
          </a:prstGeom>
          <a:solidFill>
            <a:srgbClr val="8000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8684" name="AutoShape 12"/>
          <p:cNvSpPr>
            <a:spLocks noChangeArrowheads="1"/>
          </p:cNvSpPr>
          <p:nvPr/>
        </p:nvSpPr>
        <p:spPr bwMode="auto">
          <a:xfrm>
            <a:off x="1828800" y="5410200"/>
            <a:ext cx="485775" cy="3810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8000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1143000"/>
          </a:xfrm>
        </p:spPr>
        <p:txBody>
          <a:bodyPr/>
          <a:lstStyle/>
          <a:p>
            <a:r>
              <a:rPr lang="ru-RU" sz="4000" b="1" i="1">
                <a:solidFill>
                  <a:srgbClr val="000066"/>
                </a:solidFill>
                <a:latin typeface="Constantia" pitchFamily="18" charset="0"/>
              </a:rPr>
              <a:t>Преобразование и интерпретация информации</a:t>
            </a:r>
            <a:r>
              <a:rPr lang="ru-RU" sz="4000"/>
              <a:t> 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800" b="1">
                <a:latin typeface="Constantia" pitchFamily="18" charset="0"/>
              </a:rPr>
              <a:t>   умение пересказывать текст;</a:t>
            </a:r>
            <a:r>
              <a:rPr lang="ru-RU" sz="2000" b="1">
                <a:latin typeface="Constantia" pitchFamily="18" charset="0"/>
              </a:rPr>
              <a:t> </a:t>
            </a:r>
          </a:p>
          <a:p>
            <a:pPr>
              <a:lnSpc>
                <a:spcPct val="80000"/>
              </a:lnSpc>
            </a:pPr>
            <a:r>
              <a:rPr lang="ru-RU" sz="2800" b="1">
                <a:latin typeface="Constantia" pitchFamily="18" charset="0"/>
              </a:rPr>
              <a:t>   соотносить факты с общей идеей текста;</a:t>
            </a:r>
          </a:p>
          <a:p>
            <a:pPr>
              <a:lnSpc>
                <a:spcPct val="80000"/>
              </a:lnSpc>
            </a:pPr>
            <a:r>
              <a:rPr lang="ru-RU" sz="2800" b="1">
                <a:latin typeface="Constantia" pitchFamily="18" charset="0"/>
              </a:rPr>
              <a:t>   устанавливать простые связи; </a:t>
            </a:r>
          </a:p>
          <a:p>
            <a:pPr>
              <a:lnSpc>
                <a:spcPct val="80000"/>
              </a:lnSpc>
            </a:pPr>
            <a:r>
              <a:rPr lang="ru-RU" sz="2800" b="1">
                <a:latin typeface="Constantia" pitchFamily="18" charset="0"/>
              </a:rPr>
              <a:t>   формулировать несложные выводы; </a:t>
            </a:r>
          </a:p>
          <a:p>
            <a:pPr>
              <a:lnSpc>
                <a:spcPct val="80000"/>
              </a:lnSpc>
            </a:pPr>
            <a:r>
              <a:rPr lang="ru-RU" sz="2800" b="1">
                <a:latin typeface="Constantia" pitchFamily="18" charset="0"/>
              </a:rPr>
              <a:t>   сопоставлять и обобщать содержащуюся в разных  частях текста информацию; </a:t>
            </a:r>
          </a:p>
          <a:p>
            <a:pPr>
              <a:lnSpc>
                <a:spcPct val="80000"/>
              </a:lnSpc>
            </a:pPr>
            <a:r>
              <a:rPr lang="ru-RU" sz="2800" b="1">
                <a:latin typeface="Constantia" pitchFamily="18" charset="0"/>
              </a:rPr>
              <a:t>   составлять на основании текста небольшое монологическое высказывание, отвечая на поставленный вопрос; </a:t>
            </a:r>
          </a:p>
          <a:p>
            <a:pPr>
              <a:lnSpc>
                <a:spcPct val="80000"/>
              </a:lnSpc>
            </a:pPr>
            <a:r>
              <a:rPr lang="ru-RU" sz="2800" b="1">
                <a:latin typeface="Constantia" pitchFamily="18" charset="0"/>
              </a:rPr>
              <a:t>   составлять небольшие письменные аннотации к тексту, отзывы о прочитанном</a:t>
            </a:r>
            <a:r>
              <a:rPr lang="ru-RU" sz="2000" b="1">
                <a:latin typeface="Constantia" pitchFamily="18" charset="0"/>
              </a:rPr>
              <a:t> </a:t>
            </a:r>
          </a:p>
          <a:p>
            <a:pPr algn="ctr">
              <a:lnSpc>
                <a:spcPct val="80000"/>
              </a:lnSpc>
            </a:pPr>
            <a:endParaRPr lang="ru-RU" sz="2000" b="1"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19200"/>
            <a:ext cx="9144000" cy="5638800"/>
          </a:xfrm>
        </p:spPr>
        <p:txBody>
          <a:bodyPr/>
          <a:lstStyle/>
          <a:p>
            <a:endParaRPr lang="ru-RU"/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0" y="152400"/>
            <a:ext cx="9144000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800" b="1" i="1">
                <a:solidFill>
                  <a:srgbClr val="000066"/>
                </a:solidFill>
              </a:rPr>
              <a:t>Преобразование и интерпретация информации</a:t>
            </a: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152400" y="2743200"/>
            <a:ext cx="3200400" cy="1066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3200" b="1"/>
              <a:t>Преобразуют  </a:t>
            </a:r>
          </a:p>
          <a:p>
            <a:pPr algn="ctr"/>
            <a:r>
              <a:rPr lang="ru-RU" sz="3200" b="1"/>
              <a:t>информацию</a:t>
            </a:r>
            <a:r>
              <a:rPr lang="ru-RU" sz="2800"/>
              <a:t> </a:t>
            </a:r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228600" y="1371600"/>
            <a:ext cx="86868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000" b="1" i="1" u="sng"/>
              <a:t>процессуальные</a:t>
            </a:r>
            <a:r>
              <a:rPr lang="ru-RU" sz="4000" b="1" u="sng"/>
              <a:t> действия</a:t>
            </a:r>
            <a:r>
              <a:rPr lang="ru-RU"/>
              <a:t> </a:t>
            </a:r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5715000" y="2819400"/>
            <a:ext cx="3276600" cy="1676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800" b="1"/>
              <a:t>Осуществляют </a:t>
            </a:r>
          </a:p>
          <a:p>
            <a:pPr algn="ctr"/>
            <a:r>
              <a:rPr lang="ru-RU" sz="2800" b="1"/>
              <a:t>пересказ </a:t>
            </a:r>
          </a:p>
          <a:p>
            <a:pPr algn="ctr"/>
            <a:r>
              <a:rPr lang="ru-RU" sz="2800" b="1"/>
              <a:t>полученной </a:t>
            </a:r>
          </a:p>
          <a:p>
            <a:pPr algn="ctr"/>
            <a:r>
              <a:rPr lang="ru-RU" sz="2800" b="1"/>
              <a:t>информации</a:t>
            </a:r>
            <a:r>
              <a:rPr lang="ru-RU" sz="2800"/>
              <a:t> </a:t>
            </a:r>
          </a:p>
        </p:txBody>
      </p:sp>
      <p:sp>
        <p:nvSpPr>
          <p:cNvPr id="30728" name="Rectangle 8"/>
          <p:cNvSpPr>
            <a:spLocks noChangeArrowheads="1"/>
          </p:cNvSpPr>
          <p:nvPr/>
        </p:nvSpPr>
        <p:spPr bwMode="auto">
          <a:xfrm>
            <a:off x="228600" y="4191000"/>
            <a:ext cx="3962400" cy="1905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800" b="1"/>
              <a:t>Выполняют </a:t>
            </a:r>
          </a:p>
          <a:p>
            <a:pPr algn="ctr"/>
            <a:r>
              <a:rPr lang="ru-RU" sz="2800" b="1"/>
              <a:t>действия </a:t>
            </a:r>
          </a:p>
          <a:p>
            <a:pPr algn="ctr"/>
            <a:r>
              <a:rPr lang="ru-RU" sz="2800" b="1"/>
              <a:t>по заполнению</a:t>
            </a:r>
          </a:p>
          <a:p>
            <a:pPr algn="ctr"/>
            <a:r>
              <a:rPr lang="ru-RU" sz="2800" b="1"/>
              <a:t> таблиц</a:t>
            </a:r>
            <a:r>
              <a:rPr lang="ru-RU"/>
              <a:t> </a:t>
            </a:r>
          </a:p>
        </p:txBody>
      </p:sp>
      <p:sp>
        <p:nvSpPr>
          <p:cNvPr id="30729" name="Rectangle 9"/>
          <p:cNvSpPr>
            <a:spLocks noChangeArrowheads="1"/>
          </p:cNvSpPr>
          <p:nvPr/>
        </p:nvSpPr>
        <p:spPr bwMode="auto">
          <a:xfrm>
            <a:off x="4648200" y="4800600"/>
            <a:ext cx="4343400" cy="1295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800" b="1"/>
              <a:t>Делают дополнения </a:t>
            </a:r>
          </a:p>
          <a:p>
            <a:pPr algn="ctr"/>
            <a:r>
              <a:rPr lang="ru-RU" sz="2800" b="1"/>
              <a:t>данных текста и др</a:t>
            </a:r>
            <a:r>
              <a:rPr lang="ru-RU" sz="2800"/>
              <a:t> </a:t>
            </a:r>
          </a:p>
        </p:txBody>
      </p:sp>
      <p:sp>
        <p:nvSpPr>
          <p:cNvPr id="30730" name="AutoShape 10"/>
          <p:cNvSpPr>
            <a:spLocks noChangeArrowheads="1"/>
          </p:cNvSpPr>
          <p:nvPr/>
        </p:nvSpPr>
        <p:spPr bwMode="auto">
          <a:xfrm>
            <a:off x="4343400" y="990600"/>
            <a:ext cx="485775" cy="609600"/>
          </a:xfrm>
          <a:prstGeom prst="downArrow">
            <a:avLst>
              <a:gd name="adj1" fmla="val 50000"/>
              <a:gd name="adj2" fmla="val 3137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0731" name="AutoShape 11"/>
          <p:cNvSpPr>
            <a:spLocks noChangeArrowheads="1"/>
          </p:cNvSpPr>
          <p:nvPr/>
        </p:nvSpPr>
        <p:spPr bwMode="auto">
          <a:xfrm>
            <a:off x="1600200" y="2286000"/>
            <a:ext cx="485775" cy="609600"/>
          </a:xfrm>
          <a:prstGeom prst="downArrow">
            <a:avLst>
              <a:gd name="adj1" fmla="val 50000"/>
              <a:gd name="adj2" fmla="val 31373"/>
            </a:avLst>
          </a:prstGeom>
          <a:solidFill>
            <a:srgbClr val="8000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0732" name="AutoShape 12"/>
          <p:cNvSpPr>
            <a:spLocks noChangeArrowheads="1"/>
          </p:cNvSpPr>
          <p:nvPr/>
        </p:nvSpPr>
        <p:spPr bwMode="auto">
          <a:xfrm>
            <a:off x="7086600" y="2286000"/>
            <a:ext cx="485775" cy="685800"/>
          </a:xfrm>
          <a:prstGeom prst="downArrow">
            <a:avLst>
              <a:gd name="adj1" fmla="val 50000"/>
              <a:gd name="adj2" fmla="val 35294"/>
            </a:avLst>
          </a:prstGeom>
          <a:solidFill>
            <a:srgbClr val="8000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0733" name="AutoShape 13"/>
          <p:cNvSpPr>
            <a:spLocks noChangeArrowheads="1"/>
          </p:cNvSpPr>
          <p:nvPr/>
        </p:nvSpPr>
        <p:spPr bwMode="auto">
          <a:xfrm>
            <a:off x="3581400" y="2286000"/>
            <a:ext cx="485775" cy="2057400"/>
          </a:xfrm>
          <a:prstGeom prst="downArrow">
            <a:avLst>
              <a:gd name="adj1" fmla="val 50000"/>
              <a:gd name="adj2" fmla="val 105882"/>
            </a:avLst>
          </a:prstGeom>
          <a:solidFill>
            <a:srgbClr val="8000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0734" name="AutoShape 14"/>
          <p:cNvSpPr>
            <a:spLocks noChangeArrowheads="1"/>
          </p:cNvSpPr>
          <p:nvPr/>
        </p:nvSpPr>
        <p:spPr bwMode="auto">
          <a:xfrm>
            <a:off x="5029200" y="2286000"/>
            <a:ext cx="485775" cy="2667000"/>
          </a:xfrm>
          <a:prstGeom prst="downArrow">
            <a:avLst>
              <a:gd name="adj1" fmla="val 50000"/>
              <a:gd name="adj2" fmla="val 137255"/>
            </a:avLst>
          </a:prstGeom>
          <a:solidFill>
            <a:srgbClr val="8000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ru-RU" sz="4000" b="1" i="1">
                <a:solidFill>
                  <a:srgbClr val="000066"/>
                </a:solidFill>
              </a:rPr>
              <a:t>Преобразование и интерпретация информации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19200"/>
            <a:ext cx="9296400" cy="5638800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sz="3600" b="1" i="1" u="sng">
                <a:latin typeface="Constantia" pitchFamily="18" charset="0"/>
              </a:rPr>
              <a:t>ВЫВОД  :</a:t>
            </a:r>
          </a:p>
          <a:p>
            <a:pPr>
              <a:buFontTx/>
              <a:buNone/>
            </a:pPr>
            <a:r>
              <a:rPr lang="ru-RU" sz="4000" b="1">
                <a:latin typeface="Constantia" pitchFamily="18" charset="0"/>
              </a:rPr>
              <a:t> </a:t>
            </a:r>
            <a:r>
              <a:rPr lang="ru-RU" sz="4400" b="1">
                <a:latin typeface="Constantia" pitchFamily="18" charset="0"/>
              </a:rPr>
              <a:t> необходимо</a:t>
            </a:r>
            <a:r>
              <a:rPr lang="ru-RU" sz="4000" b="1">
                <a:latin typeface="Constantia" pitchFamily="18" charset="0"/>
              </a:rPr>
              <a:t> </a:t>
            </a:r>
            <a:r>
              <a:rPr lang="ru-RU" sz="4400" b="1">
                <a:latin typeface="Constantia" pitchFamily="18" charset="0"/>
              </a:rPr>
              <a:t>включать задания</a:t>
            </a:r>
            <a:r>
              <a:rPr lang="ru-RU" sz="4000" b="1">
                <a:latin typeface="Constantia" pitchFamily="18" charset="0"/>
              </a:rPr>
              <a:t>, имеющие следующее содержание: </a:t>
            </a:r>
          </a:p>
          <a:p>
            <a:pPr algn="ctr"/>
            <a:r>
              <a:rPr lang="ru-RU" sz="4400" b="1" i="1" u="sng">
                <a:latin typeface="Constantia" pitchFamily="18" charset="0"/>
              </a:rPr>
              <a:t>дополни, заполни</a:t>
            </a:r>
            <a:r>
              <a:rPr lang="ru-RU" sz="4400" b="1">
                <a:latin typeface="Constantia" pitchFamily="18" charset="0"/>
              </a:rPr>
              <a:t> ;</a:t>
            </a:r>
          </a:p>
          <a:p>
            <a:pPr algn="ctr"/>
            <a:r>
              <a:rPr lang="ru-RU" sz="4400" b="1" i="1" u="sng">
                <a:latin typeface="Constantia" pitchFamily="18" charset="0"/>
              </a:rPr>
              <a:t>перескажи</a:t>
            </a:r>
            <a:r>
              <a:rPr lang="ru-RU" sz="4400" b="1">
                <a:latin typeface="Constantia" pitchFamily="18" charset="0"/>
              </a:rPr>
              <a:t> ;</a:t>
            </a:r>
          </a:p>
          <a:p>
            <a:pPr algn="ctr"/>
            <a:r>
              <a:rPr lang="ru-RU" sz="4400" b="1" i="1" u="sng">
                <a:latin typeface="Constantia" pitchFamily="18" charset="0"/>
              </a:rPr>
              <a:t>ответь на вопрос</a:t>
            </a:r>
            <a:r>
              <a:rPr lang="ru-RU" sz="4400" b="1">
                <a:latin typeface="Constantia" pitchFamily="18" charset="0"/>
              </a:rPr>
              <a:t> ;</a:t>
            </a:r>
          </a:p>
          <a:p>
            <a:pPr algn="ctr"/>
            <a:r>
              <a:rPr lang="ru-RU" sz="4400" b="1" i="1" u="sng">
                <a:latin typeface="Constantia" pitchFamily="18" charset="0"/>
              </a:rPr>
              <a:t>найди закономерность</a:t>
            </a:r>
            <a:r>
              <a:rPr lang="ru-RU" sz="3600"/>
              <a:t> </a:t>
            </a:r>
            <a:endParaRPr lang="ru-RU" sz="3600" b="1" i="1" u="sng">
              <a:latin typeface="Constantia" pitchFamily="18" charset="0"/>
            </a:endParaRPr>
          </a:p>
          <a:p>
            <a:pPr algn="ctr"/>
            <a:endParaRPr lang="ru-RU" sz="3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ru-RU" sz="3600" b="1">
                <a:solidFill>
                  <a:srgbClr val="000066"/>
                </a:solidFill>
                <a:latin typeface="Constantia" pitchFamily="18" charset="0"/>
              </a:rPr>
              <a:t>Часто встречаются следующие задания на интерпретацию информации:</a:t>
            </a:r>
            <a:r>
              <a:rPr lang="ru-RU" sz="4000"/>
              <a:t> 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4525963"/>
          </a:xfrm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ru-RU" sz="4000" b="1">
                <a:latin typeface="Constantia" pitchFamily="18" charset="0"/>
              </a:rPr>
              <a:t>заполни таблицу;</a:t>
            </a:r>
          </a:p>
          <a:p>
            <a:pPr algn="ctr">
              <a:lnSpc>
                <a:spcPct val="90000"/>
              </a:lnSpc>
            </a:pPr>
            <a:r>
              <a:rPr lang="ru-RU" sz="4000" b="1">
                <a:latin typeface="Constantia" pitchFamily="18" charset="0"/>
              </a:rPr>
              <a:t>найди закономерности в таблице;</a:t>
            </a:r>
          </a:p>
          <a:p>
            <a:pPr algn="ctr">
              <a:lnSpc>
                <a:spcPct val="90000"/>
              </a:lnSpc>
            </a:pPr>
            <a:r>
              <a:rPr lang="ru-RU" sz="4000" b="1">
                <a:latin typeface="Constantia" pitchFamily="18" charset="0"/>
              </a:rPr>
              <a:t>реши задачу с использованием таблицы; </a:t>
            </a:r>
          </a:p>
          <a:p>
            <a:pPr algn="ctr">
              <a:lnSpc>
                <a:spcPct val="90000"/>
              </a:lnSpc>
            </a:pPr>
            <a:r>
              <a:rPr lang="ru-RU" sz="4000" b="1">
                <a:latin typeface="Constantia" pitchFamily="18" charset="0"/>
              </a:rPr>
              <a:t>о чем говорится в первом абзаце;</a:t>
            </a:r>
          </a:p>
          <a:p>
            <a:pPr algn="ctr">
              <a:lnSpc>
                <a:spcPct val="90000"/>
              </a:lnSpc>
            </a:pPr>
            <a:r>
              <a:rPr lang="ru-RU" sz="4000" b="1">
                <a:latin typeface="Constantia" pitchFamily="18" charset="0"/>
              </a:rPr>
              <a:t>как можно назвать первую часть и др</a:t>
            </a:r>
            <a:r>
              <a:rPr lang="ru-RU" sz="3600" b="1">
                <a:latin typeface="Constantia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8991600" cy="533400"/>
          </a:xfrm>
        </p:spPr>
        <p:txBody>
          <a:bodyPr/>
          <a:lstStyle/>
          <a:p>
            <a:r>
              <a:rPr lang="ru-RU" b="1">
                <a:solidFill>
                  <a:srgbClr val="000066"/>
                </a:solidFill>
                <a:latin typeface="Constantia" pitchFamily="18" charset="0"/>
              </a:rPr>
              <a:t>Редко встречаются задания: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685800"/>
            <a:ext cx="8991600" cy="5943600"/>
          </a:xfrm>
        </p:spPr>
        <p:txBody>
          <a:bodyPr/>
          <a:lstStyle/>
          <a:p>
            <a:r>
              <a:rPr lang="ru-RU" sz="4000" b="1">
                <a:latin typeface="Constantia" pitchFamily="18" charset="0"/>
              </a:rPr>
              <a:t>опиши словесно таблицу;</a:t>
            </a:r>
          </a:p>
          <a:p>
            <a:r>
              <a:rPr lang="ru-RU" sz="4000" b="1">
                <a:latin typeface="Constantia" pitchFamily="18" charset="0"/>
              </a:rPr>
              <a:t>опиши словесно диаграмму;</a:t>
            </a:r>
          </a:p>
          <a:p>
            <a:r>
              <a:rPr lang="ru-RU" sz="4000" b="1">
                <a:latin typeface="Constantia" pitchFamily="18" charset="0"/>
              </a:rPr>
              <a:t>представь в виде диаграммы данные из таблицы;</a:t>
            </a:r>
          </a:p>
          <a:p>
            <a:r>
              <a:rPr lang="ru-RU" sz="4000" b="1">
                <a:latin typeface="Constantia" pitchFamily="18" charset="0"/>
              </a:rPr>
              <a:t>представь данные текста в таблице;</a:t>
            </a:r>
          </a:p>
          <a:p>
            <a:r>
              <a:rPr lang="ru-RU" sz="4000" b="1">
                <a:latin typeface="Constantia" pitchFamily="18" charset="0"/>
              </a:rPr>
              <a:t>найди в тексте всю информацию о…;</a:t>
            </a:r>
          </a:p>
          <a:p>
            <a:r>
              <a:rPr lang="ru-RU" sz="4000" b="1">
                <a:latin typeface="Constantia" pitchFamily="18" charset="0"/>
              </a:rPr>
              <a:t>что говорится о …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ru-RU" b="1" i="1">
                <a:solidFill>
                  <a:srgbClr val="000066"/>
                </a:solidFill>
              </a:rPr>
              <a:t>Преобразование и интерпретация информации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ru-RU" sz="5400" b="1" i="1" u="sng">
                <a:latin typeface="Constantia" pitchFamily="18" charset="0"/>
              </a:rPr>
              <a:t>ВЫВОД  :</a:t>
            </a:r>
          </a:p>
          <a:p>
            <a:pPr algn="ctr"/>
            <a:r>
              <a:rPr lang="ru-RU" sz="5400" b="1" u="sng">
                <a:latin typeface="Constantia" pitchFamily="18" charset="0"/>
              </a:rPr>
              <a:t>необходимо уделять внимание заданиям на преобразование и обобщение.</a:t>
            </a:r>
            <a:r>
              <a:rPr lang="ru-RU" sz="5400" b="1">
                <a:latin typeface="Constantia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524000"/>
            <a:ext cx="9144000" cy="5334000"/>
          </a:xfrm>
        </p:spPr>
        <p:txBody>
          <a:bodyPr/>
          <a:lstStyle/>
          <a:p>
            <a:endParaRPr lang="ru-RU"/>
          </a:p>
        </p:txBody>
      </p:sp>
      <p:sp>
        <p:nvSpPr>
          <p:cNvPr id="36868" name="Rectangle 4"/>
          <p:cNvSpPr>
            <a:spLocks noChangeArrowheads="1"/>
          </p:cNvSpPr>
          <p:nvPr/>
        </p:nvSpPr>
        <p:spPr bwMode="auto">
          <a:xfrm>
            <a:off x="304800" y="228600"/>
            <a:ext cx="85344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5400" b="1">
                <a:solidFill>
                  <a:srgbClr val="000066"/>
                </a:solidFill>
              </a:rPr>
              <a:t>Оценка информации</a:t>
            </a:r>
          </a:p>
        </p:txBody>
      </p:sp>
      <p:sp>
        <p:nvSpPr>
          <p:cNvPr id="36869" name="Rectangle 5"/>
          <p:cNvSpPr>
            <a:spLocks noChangeArrowheads="1"/>
          </p:cNvSpPr>
          <p:nvPr/>
        </p:nvSpPr>
        <p:spPr bwMode="auto">
          <a:xfrm>
            <a:off x="304800" y="1600200"/>
            <a:ext cx="85344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3600" b="1"/>
              <a:t>Контрольно-оценочные действия </a:t>
            </a:r>
          </a:p>
        </p:txBody>
      </p:sp>
      <p:sp>
        <p:nvSpPr>
          <p:cNvPr id="36870" name="Rectangle 6"/>
          <p:cNvSpPr>
            <a:spLocks noChangeArrowheads="1"/>
          </p:cNvSpPr>
          <p:nvPr/>
        </p:nvSpPr>
        <p:spPr bwMode="auto">
          <a:xfrm>
            <a:off x="0" y="2895600"/>
            <a:ext cx="2895600" cy="1371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b="1"/>
              <a:t>умение высказывать </a:t>
            </a:r>
          </a:p>
          <a:p>
            <a:pPr algn="ctr"/>
            <a:r>
              <a:rPr lang="ru-RU" b="1"/>
              <a:t>оценочные суждения </a:t>
            </a:r>
          </a:p>
          <a:p>
            <a:pPr algn="ctr"/>
            <a:r>
              <a:rPr lang="ru-RU" b="1"/>
              <a:t>и свою точку зрения </a:t>
            </a:r>
          </a:p>
          <a:p>
            <a:pPr algn="ctr"/>
            <a:r>
              <a:rPr lang="ru-RU" b="1"/>
              <a:t>о прочитанном тексте, </a:t>
            </a:r>
          </a:p>
          <a:p>
            <a:pPr algn="ctr"/>
            <a:r>
              <a:rPr lang="ru-RU" b="1"/>
              <a:t>о любой информации</a:t>
            </a:r>
          </a:p>
        </p:txBody>
      </p:sp>
      <p:sp>
        <p:nvSpPr>
          <p:cNvPr id="36871" name="Rectangle 7"/>
          <p:cNvSpPr>
            <a:spLocks noChangeArrowheads="1"/>
          </p:cNvSpPr>
          <p:nvPr/>
        </p:nvSpPr>
        <p:spPr bwMode="auto">
          <a:xfrm>
            <a:off x="6096000" y="2895600"/>
            <a:ext cx="3048000" cy="1066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b="1"/>
              <a:t>оценивать содержание,</a:t>
            </a:r>
          </a:p>
          <a:p>
            <a:pPr algn="ctr"/>
            <a:r>
              <a:rPr lang="ru-RU" b="1"/>
              <a:t> языковые особенности </a:t>
            </a:r>
          </a:p>
          <a:p>
            <a:pPr algn="ctr"/>
            <a:r>
              <a:rPr lang="ru-RU" b="1"/>
              <a:t>и структуру текста</a:t>
            </a:r>
            <a:r>
              <a:rPr lang="ru-RU"/>
              <a:t> </a:t>
            </a:r>
          </a:p>
        </p:txBody>
      </p:sp>
      <p:sp>
        <p:nvSpPr>
          <p:cNvPr id="36872" name="Rectangle 8"/>
          <p:cNvSpPr>
            <a:spLocks noChangeArrowheads="1"/>
          </p:cNvSpPr>
          <p:nvPr/>
        </p:nvSpPr>
        <p:spPr bwMode="auto">
          <a:xfrm>
            <a:off x="304800" y="4419600"/>
            <a:ext cx="3429000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 b="1"/>
              <a:t>определять место и роль </a:t>
            </a:r>
          </a:p>
          <a:p>
            <a:pPr algn="ctr"/>
            <a:r>
              <a:rPr lang="ru-RU" sz="2000" b="1"/>
              <a:t>иллюстративного ряда</a:t>
            </a:r>
          </a:p>
          <a:p>
            <a:pPr algn="ctr"/>
            <a:r>
              <a:rPr lang="ru-RU" sz="2000" b="1"/>
              <a:t> в тексте</a:t>
            </a:r>
            <a:r>
              <a:rPr lang="ru-RU" sz="2000"/>
              <a:t> </a:t>
            </a:r>
          </a:p>
        </p:txBody>
      </p:sp>
      <p:sp>
        <p:nvSpPr>
          <p:cNvPr id="36873" name="Rectangle 9"/>
          <p:cNvSpPr>
            <a:spLocks noChangeArrowheads="1"/>
          </p:cNvSpPr>
          <p:nvPr/>
        </p:nvSpPr>
        <p:spPr bwMode="auto">
          <a:xfrm>
            <a:off x="5486400" y="4419600"/>
            <a:ext cx="33528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 b="1"/>
              <a:t>подвергать сомнению</a:t>
            </a:r>
          </a:p>
          <a:p>
            <a:pPr algn="ctr"/>
            <a:r>
              <a:rPr lang="ru-RU" sz="2000" b="1"/>
              <a:t> достоверность </a:t>
            </a:r>
          </a:p>
          <a:p>
            <a:pPr algn="ctr"/>
            <a:r>
              <a:rPr lang="ru-RU" sz="2000" b="1"/>
              <a:t>прочитанного</a:t>
            </a:r>
            <a:r>
              <a:rPr lang="ru-RU"/>
              <a:t> </a:t>
            </a:r>
          </a:p>
        </p:txBody>
      </p:sp>
      <p:sp>
        <p:nvSpPr>
          <p:cNvPr id="36875" name="Rectangle 11"/>
          <p:cNvSpPr>
            <a:spLocks noChangeArrowheads="1"/>
          </p:cNvSpPr>
          <p:nvPr/>
        </p:nvSpPr>
        <p:spPr bwMode="auto">
          <a:xfrm>
            <a:off x="1828800" y="5638800"/>
            <a:ext cx="55626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b="1"/>
          </a:p>
          <a:p>
            <a:pPr algn="ctr"/>
            <a:r>
              <a:rPr lang="ru-RU" sz="2000" b="1"/>
              <a:t>участвовать в учебном диалоге</a:t>
            </a:r>
          </a:p>
          <a:p>
            <a:pPr algn="ctr"/>
            <a:r>
              <a:rPr lang="ru-RU" sz="2000" b="1"/>
              <a:t>при обсуждении текста, информации</a:t>
            </a:r>
          </a:p>
          <a:p>
            <a:pPr algn="ctr"/>
            <a:endParaRPr lang="ru-RU" b="1"/>
          </a:p>
          <a:p>
            <a:pPr algn="ctr"/>
            <a:r>
              <a:rPr lang="ru-RU" b="1"/>
              <a:t> </a:t>
            </a:r>
          </a:p>
        </p:txBody>
      </p:sp>
      <p:sp>
        <p:nvSpPr>
          <p:cNvPr id="36876" name="AutoShape 12"/>
          <p:cNvSpPr>
            <a:spLocks noChangeArrowheads="1"/>
          </p:cNvSpPr>
          <p:nvPr/>
        </p:nvSpPr>
        <p:spPr bwMode="auto">
          <a:xfrm>
            <a:off x="4267200" y="1143000"/>
            <a:ext cx="485775" cy="609600"/>
          </a:xfrm>
          <a:prstGeom prst="downArrow">
            <a:avLst>
              <a:gd name="adj1" fmla="val 50000"/>
              <a:gd name="adj2" fmla="val 3137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6877" name="AutoShape 13"/>
          <p:cNvSpPr>
            <a:spLocks noChangeArrowheads="1"/>
          </p:cNvSpPr>
          <p:nvPr/>
        </p:nvSpPr>
        <p:spPr bwMode="auto">
          <a:xfrm>
            <a:off x="1447800" y="2514600"/>
            <a:ext cx="485775" cy="4572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8000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6878" name="AutoShape 14"/>
          <p:cNvSpPr>
            <a:spLocks noChangeArrowheads="1"/>
          </p:cNvSpPr>
          <p:nvPr/>
        </p:nvSpPr>
        <p:spPr bwMode="auto">
          <a:xfrm>
            <a:off x="7010400" y="2514600"/>
            <a:ext cx="485775" cy="533400"/>
          </a:xfrm>
          <a:prstGeom prst="downArrow">
            <a:avLst>
              <a:gd name="adj1" fmla="val 50000"/>
              <a:gd name="adj2" fmla="val 27451"/>
            </a:avLst>
          </a:prstGeom>
          <a:solidFill>
            <a:srgbClr val="8000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6879" name="AutoShape 15"/>
          <p:cNvSpPr>
            <a:spLocks noChangeArrowheads="1"/>
          </p:cNvSpPr>
          <p:nvPr/>
        </p:nvSpPr>
        <p:spPr bwMode="auto">
          <a:xfrm>
            <a:off x="3200400" y="2514600"/>
            <a:ext cx="485775" cy="1905000"/>
          </a:xfrm>
          <a:prstGeom prst="downArrow">
            <a:avLst>
              <a:gd name="adj1" fmla="val 50000"/>
              <a:gd name="adj2" fmla="val 98039"/>
            </a:avLst>
          </a:prstGeom>
          <a:solidFill>
            <a:srgbClr val="8000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6880" name="AutoShape 16"/>
          <p:cNvSpPr>
            <a:spLocks noChangeArrowheads="1"/>
          </p:cNvSpPr>
          <p:nvPr/>
        </p:nvSpPr>
        <p:spPr bwMode="auto">
          <a:xfrm>
            <a:off x="5486400" y="2514600"/>
            <a:ext cx="485775" cy="1905000"/>
          </a:xfrm>
          <a:prstGeom prst="downArrow">
            <a:avLst>
              <a:gd name="adj1" fmla="val 50000"/>
              <a:gd name="adj2" fmla="val 98039"/>
            </a:avLst>
          </a:prstGeom>
          <a:solidFill>
            <a:srgbClr val="8000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6881" name="AutoShape 17"/>
          <p:cNvSpPr>
            <a:spLocks noChangeArrowheads="1"/>
          </p:cNvSpPr>
          <p:nvPr/>
        </p:nvSpPr>
        <p:spPr bwMode="auto">
          <a:xfrm>
            <a:off x="4343400" y="2514600"/>
            <a:ext cx="485775" cy="3124200"/>
          </a:xfrm>
          <a:prstGeom prst="downArrow">
            <a:avLst>
              <a:gd name="adj1" fmla="val 50000"/>
              <a:gd name="adj2" fmla="val 160784"/>
            </a:avLst>
          </a:prstGeom>
          <a:solidFill>
            <a:srgbClr val="8000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304800"/>
            <a:ext cx="8763000" cy="609600"/>
          </a:xfrm>
        </p:spPr>
        <p:txBody>
          <a:bodyPr/>
          <a:lstStyle/>
          <a:p>
            <a:r>
              <a:rPr lang="ru-RU" b="1" i="1">
                <a:solidFill>
                  <a:srgbClr val="000066"/>
                </a:solidFill>
                <a:latin typeface="Constantia" pitchFamily="18" charset="0"/>
              </a:rPr>
              <a:t>Цели педагогического совета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14400"/>
            <a:ext cx="8991600" cy="5943600"/>
          </a:xfrm>
        </p:spPr>
        <p:txBody>
          <a:bodyPr/>
          <a:lstStyle/>
          <a:p>
            <a:pPr>
              <a:buFontTx/>
              <a:buNone/>
            </a:pPr>
            <a:r>
              <a:rPr lang="ru-RU" b="1">
                <a:latin typeface="Constantia" pitchFamily="18" charset="0"/>
              </a:rPr>
              <a:t>       </a:t>
            </a:r>
            <a:r>
              <a:rPr lang="ru-RU" sz="3600" b="1">
                <a:latin typeface="Constantia" pitchFamily="18" charset="0"/>
              </a:rPr>
              <a:t>1.</a:t>
            </a:r>
            <a:r>
              <a:rPr lang="ru-RU" sz="2800" b="1">
                <a:latin typeface="Constantia" pitchFamily="18" charset="0"/>
              </a:rPr>
              <a:t>Активизировать работу педагогического коллектива школы по заданной теме</a:t>
            </a:r>
          </a:p>
          <a:p>
            <a:pPr>
              <a:buFontTx/>
              <a:buNone/>
            </a:pPr>
            <a:r>
              <a:rPr lang="ru-RU" sz="2800" b="1">
                <a:latin typeface="Constantia" pitchFamily="18" charset="0"/>
              </a:rPr>
              <a:t>   </a:t>
            </a:r>
            <a:r>
              <a:rPr lang="ru-RU" b="1">
                <a:latin typeface="Constantia" pitchFamily="18" charset="0"/>
              </a:rPr>
              <a:t>    2</a:t>
            </a:r>
            <a:r>
              <a:rPr lang="ru-RU" sz="2800" b="1">
                <a:latin typeface="Constantia" pitchFamily="18" charset="0"/>
              </a:rPr>
              <a:t>.Выяснить основные психологические и методические подходы для успешной работы по формированию информационной грамотности у детей</a:t>
            </a:r>
          </a:p>
          <a:p>
            <a:pPr>
              <a:buFontTx/>
              <a:buNone/>
            </a:pPr>
            <a:r>
              <a:rPr lang="en-US" sz="2800" b="1">
                <a:latin typeface="Constantia" pitchFamily="18" charset="0"/>
              </a:rPr>
              <a:t> </a:t>
            </a:r>
            <a:r>
              <a:rPr lang="ru-RU" sz="2800" b="1">
                <a:latin typeface="Constantia" pitchFamily="18" charset="0"/>
              </a:rPr>
              <a:t>        </a:t>
            </a:r>
            <a:r>
              <a:rPr lang="en-US" sz="2800" b="1">
                <a:latin typeface="Constantia" pitchFamily="18" charset="0"/>
              </a:rPr>
              <a:t>3</a:t>
            </a:r>
            <a:r>
              <a:rPr lang="ru-RU" sz="2800" b="1">
                <a:latin typeface="Constantia" pitchFamily="18" charset="0"/>
              </a:rPr>
              <a:t>.Сформулировать методические, психолого-педагогические и организационно-управленческие рекомендации, для обеспечения эффективной работы педагогического коллектива школы по данной проблеме</a:t>
            </a:r>
          </a:p>
          <a:p>
            <a:endParaRPr lang="ru-RU" b="1"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74638"/>
            <a:ext cx="8534400" cy="1143000"/>
          </a:xfrm>
        </p:spPr>
        <p:txBody>
          <a:bodyPr/>
          <a:lstStyle/>
          <a:p>
            <a:r>
              <a:rPr lang="ru-RU" sz="6000" b="1" i="1">
                <a:solidFill>
                  <a:srgbClr val="000066"/>
                </a:solidFill>
                <a:latin typeface="Constantia" pitchFamily="18" charset="0"/>
              </a:rPr>
              <a:t>Оценка информации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ru-RU" sz="5400" b="1" i="1" u="sng">
                <a:latin typeface="Constantia" pitchFamily="18" charset="0"/>
              </a:rPr>
              <a:t>ВЫВОД  :</a:t>
            </a:r>
          </a:p>
          <a:p>
            <a:pPr algn="ctr">
              <a:buFontTx/>
              <a:buNone/>
            </a:pPr>
            <a:r>
              <a:rPr lang="ru-RU" sz="5400" b="1" u="sng">
                <a:latin typeface="Constantia" pitchFamily="18" charset="0"/>
              </a:rPr>
              <a:t>  необходимо включать задания на высказывание своего мнения, отношения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990600"/>
          </a:xfrm>
        </p:spPr>
        <p:txBody>
          <a:bodyPr/>
          <a:lstStyle/>
          <a:p>
            <a:r>
              <a:rPr lang="ru-RU" sz="4000" b="1" i="1">
                <a:solidFill>
                  <a:srgbClr val="000066"/>
                </a:solidFill>
                <a:latin typeface="Constantia" pitchFamily="18" charset="0"/>
              </a:rPr>
              <a:t>Задания на оценку информации: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43000"/>
            <a:ext cx="9144000" cy="5334000"/>
          </a:xfrm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ru-RU" sz="3600" b="1">
                <a:latin typeface="Constantia" pitchFamily="18" charset="0"/>
              </a:rPr>
              <a:t>какое высказывание верно: докажи текстом,  почему ты так считаешь ;</a:t>
            </a:r>
          </a:p>
          <a:p>
            <a:pPr algn="ctr">
              <a:lnSpc>
                <a:spcPct val="90000"/>
              </a:lnSpc>
            </a:pPr>
            <a:r>
              <a:rPr lang="ru-RU" sz="3600" b="1">
                <a:latin typeface="Constantia" pitchFamily="18" charset="0"/>
              </a:rPr>
              <a:t> определи истинность высказываний (причем, обязательно наличие истинных, ложных и непонятных высказываний);</a:t>
            </a:r>
          </a:p>
          <a:p>
            <a:pPr algn="ctr">
              <a:lnSpc>
                <a:spcPct val="90000"/>
              </a:lnSpc>
            </a:pPr>
            <a:r>
              <a:rPr lang="ru-RU" sz="3600" b="1">
                <a:latin typeface="Constantia" pitchFamily="18" charset="0"/>
              </a:rPr>
              <a:t>вопросы «почему?» после заданий;</a:t>
            </a:r>
          </a:p>
          <a:p>
            <a:pPr algn="ctr">
              <a:lnSpc>
                <a:spcPct val="90000"/>
              </a:lnSpc>
            </a:pPr>
            <a:r>
              <a:rPr lang="ru-RU" sz="3600" b="1">
                <a:latin typeface="Constantia" pitchFamily="18" charset="0"/>
              </a:rPr>
              <a:t>«в какой форме лучше представить данную информацию (таблица, текст, диаграмма)?» и др.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ru-RU" sz="5400" b="1">
                <a:solidFill>
                  <a:srgbClr val="FF0000"/>
                </a:solidFill>
              </a:rPr>
              <a:t>Очень важно! ! !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915400" cy="4525963"/>
          </a:xfrm>
        </p:spPr>
        <p:txBody>
          <a:bodyPr/>
          <a:lstStyle/>
          <a:p>
            <a:pPr algn="ctr"/>
            <a:r>
              <a:rPr lang="ru-RU" sz="4800" b="1" i="1" u="sng">
                <a:solidFill>
                  <a:srgbClr val="000066"/>
                </a:solidFill>
                <a:latin typeface="Constantia" pitchFamily="18" charset="0"/>
              </a:rPr>
              <a:t>Аргументация своего выбора, доказательность ответов, оценка информации помогут детям сформировать свою жизненную позицию</a:t>
            </a:r>
            <a:r>
              <a:rPr lang="ru-RU" sz="4800" b="1" i="1">
                <a:solidFill>
                  <a:srgbClr val="000066"/>
                </a:solidFill>
                <a:latin typeface="Constantia" pitchFamily="18" charset="0"/>
              </a:rPr>
              <a:t>.</a:t>
            </a:r>
            <a:r>
              <a:rPr lang="ru-RU" sz="4800">
                <a:latin typeface="Constantia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6000" b="1">
                <a:solidFill>
                  <a:srgbClr val="FF0000"/>
                </a:solidFill>
                <a:latin typeface="Constantia" pitchFamily="18" charset="0"/>
              </a:rPr>
              <a:t>В Н И М А Н И Е ! ! !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8991600" cy="4525963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sz="4000" b="1">
                <a:latin typeface="Constantia" pitchFamily="18" charset="0"/>
              </a:rPr>
              <a:t>В осуществлении любых действий </a:t>
            </a:r>
            <a:r>
              <a:rPr lang="ru-RU" sz="5400" b="1" i="1" u="sng">
                <a:latin typeface="Constantia" pitchFamily="18" charset="0"/>
              </a:rPr>
              <a:t>важна поэтапность.</a:t>
            </a:r>
            <a:r>
              <a:rPr lang="ru-RU" sz="4400" b="1" i="1" u="sng">
                <a:latin typeface="Constantia" pitchFamily="18" charset="0"/>
              </a:rPr>
              <a:t> </a:t>
            </a:r>
          </a:p>
          <a:p>
            <a:pPr algn="ctr"/>
            <a:endParaRPr lang="ru-RU" sz="4400" b="1" i="1" u="sng">
              <a:latin typeface="Constantia" pitchFamily="18" charset="0"/>
            </a:endParaRPr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152400" y="4038600"/>
            <a:ext cx="8763000" cy="2289175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ru-RU" sz="3600" b="1" i="1">
                <a:solidFill>
                  <a:srgbClr val="FF0000"/>
                </a:solidFill>
                <a:latin typeface="Constantia" pitchFamily="18" charset="0"/>
              </a:rPr>
              <a:t>в случае несформированности одного действия при работе с информацией, неполноценно будет протекать и другое</a:t>
            </a:r>
            <a:r>
              <a:rPr lang="ru-RU" sz="3600" b="1">
                <a:solidFill>
                  <a:srgbClr val="660066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6600" b="1">
                <a:solidFill>
                  <a:srgbClr val="FF0000"/>
                </a:solidFill>
                <a:latin typeface="Constantia" pitchFamily="18" charset="0"/>
              </a:rPr>
              <a:t>Роль учителя</a:t>
            </a:r>
            <a:r>
              <a:rPr lang="ru-RU" sz="4000"/>
              <a:t> 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ru-RU" sz="4000" b="1" i="1">
                <a:solidFill>
                  <a:srgbClr val="000066"/>
                </a:solidFill>
                <a:latin typeface="Constantia" pitchFamily="18" charset="0"/>
              </a:rPr>
              <a:t>Информационная грамотность формируется </a:t>
            </a:r>
            <a:r>
              <a:rPr lang="ru-RU" sz="6000" b="1" i="1" u="sng">
                <a:solidFill>
                  <a:srgbClr val="000066"/>
                </a:solidFill>
                <a:latin typeface="Constantia" pitchFamily="18" charset="0"/>
              </a:rPr>
              <a:t>на каждом уроке</a:t>
            </a:r>
            <a:r>
              <a:rPr lang="ru-RU" sz="4000" b="1" i="1">
                <a:solidFill>
                  <a:srgbClr val="000066"/>
                </a:solidFill>
                <a:latin typeface="Constantia" pitchFamily="18" charset="0"/>
              </a:rPr>
              <a:t>, не стоит жалеть времени и сил на формирование этого умения.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/>
          <a:lstStyle/>
          <a:p>
            <a:r>
              <a:rPr lang="ru-RU" sz="6600" b="1">
                <a:solidFill>
                  <a:srgbClr val="FF0000"/>
                </a:solidFill>
                <a:latin typeface="Constantia" pitchFamily="18" charset="0"/>
              </a:rPr>
              <a:t>Роль учителя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14400"/>
            <a:ext cx="9144000" cy="5943600"/>
          </a:xfrm>
        </p:spPr>
        <p:txBody>
          <a:bodyPr/>
          <a:lstStyle/>
          <a:p>
            <a:pPr algn="ctr"/>
            <a:r>
              <a:rPr lang="ru-RU" b="1" i="1">
                <a:solidFill>
                  <a:srgbClr val="000066"/>
                </a:solidFill>
                <a:latin typeface="Constantia" pitchFamily="18" charset="0"/>
              </a:rPr>
              <a:t>Так как в учебнике не всегда представлена подробная работа с информацией, а значит – требуются дополнительные вопросы и задания, при чем важна определенная последовательность (вопросы, направленные на формирование мотивационных действий - вопросы, направленные на формирование процессуальных действий - вопросы, направленные на формирование оценочных действий).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0" y="720725"/>
            <a:ext cx="9144000" cy="607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0" hangingPunct="0">
              <a:buFontTx/>
              <a:buChar char="•"/>
            </a:pPr>
            <a:r>
              <a:rPr lang="ru-RU" sz="2800" b="1" i="1">
                <a:solidFill>
                  <a:srgbClr val="000066"/>
                </a:solidFill>
                <a:cs typeface="Times New Roman" pitchFamily="18" charset="0"/>
              </a:rPr>
              <a:t>  </a:t>
            </a:r>
            <a:r>
              <a:rPr lang="ru-RU" sz="2800" b="1">
                <a:solidFill>
                  <a:srgbClr val="000066"/>
                </a:solidFill>
                <a:cs typeface="Times New Roman" pitchFamily="18" charset="0"/>
              </a:rPr>
              <a:t>Проблема работы с учебной книгой - одна из главных в современной педагогике.</a:t>
            </a:r>
            <a:endParaRPr lang="ru-RU" sz="2800" b="1">
              <a:solidFill>
                <a:srgbClr val="000066"/>
              </a:solidFill>
            </a:endParaRPr>
          </a:p>
          <a:p>
            <a:pPr algn="ctr" eaLnBrk="0" hangingPunct="0">
              <a:buFontTx/>
              <a:buChar char="•"/>
            </a:pPr>
            <a:r>
              <a:rPr lang="ru-RU" sz="2800" b="1" i="1">
                <a:solidFill>
                  <a:srgbClr val="000066"/>
                </a:solidFill>
                <a:cs typeface="Times New Roman" pitchFamily="18" charset="0"/>
              </a:rPr>
              <a:t>  </a:t>
            </a:r>
            <a:r>
              <a:rPr lang="ru-RU" sz="2800" b="1">
                <a:solidFill>
                  <a:srgbClr val="000066"/>
                </a:solidFill>
                <a:cs typeface="Times New Roman" pitchFamily="18" charset="0"/>
              </a:rPr>
              <a:t>Это важное умение самообразования, им </a:t>
            </a:r>
            <a:r>
              <a:rPr lang="ru-RU" sz="2800" b="1" u="sng">
                <a:solidFill>
                  <a:srgbClr val="000066"/>
                </a:solidFill>
                <a:cs typeface="Times New Roman" pitchFamily="18" charset="0"/>
              </a:rPr>
              <a:t>должен овладеть каждый ученик.</a:t>
            </a:r>
            <a:endParaRPr lang="ru-RU" sz="2800" b="1" u="sng">
              <a:solidFill>
                <a:srgbClr val="000066"/>
              </a:solidFill>
            </a:endParaRPr>
          </a:p>
          <a:p>
            <a:pPr algn="ctr" eaLnBrk="0" hangingPunct="0">
              <a:buFontTx/>
              <a:buChar char="•"/>
            </a:pPr>
            <a:r>
              <a:rPr lang="ru-RU" sz="2800" b="1">
                <a:solidFill>
                  <a:srgbClr val="000066"/>
                </a:solidFill>
                <a:cs typeface="Times New Roman" pitchFamily="18" charset="0"/>
              </a:rPr>
              <a:t>  </a:t>
            </a:r>
            <a:r>
              <a:rPr lang="ru-RU" sz="2800" b="1" u="sng">
                <a:solidFill>
                  <a:srgbClr val="000066"/>
                </a:solidFill>
                <a:cs typeface="Times New Roman" pitchFamily="18" charset="0"/>
              </a:rPr>
              <a:t>Учебник</a:t>
            </a:r>
            <a:r>
              <a:rPr lang="ru-RU" sz="2800" b="1">
                <a:solidFill>
                  <a:srgbClr val="000066"/>
                </a:solidFill>
                <a:cs typeface="Times New Roman" pitchFamily="18" charset="0"/>
              </a:rPr>
              <a:t> ориентирует, формирует когнитивный опыт и предлагает объём необходимой информации.</a:t>
            </a:r>
            <a:endParaRPr lang="ru-RU" sz="2800" b="1">
              <a:solidFill>
                <a:srgbClr val="000066"/>
              </a:solidFill>
            </a:endParaRPr>
          </a:p>
          <a:p>
            <a:pPr algn="ctr" eaLnBrk="0" hangingPunct="0">
              <a:buFontTx/>
              <a:buChar char="•"/>
            </a:pPr>
            <a:r>
              <a:rPr lang="ru-RU" sz="2800" b="1">
                <a:solidFill>
                  <a:srgbClr val="000066"/>
                </a:solidFill>
                <a:cs typeface="Times New Roman" pitchFamily="18" charset="0"/>
              </a:rPr>
              <a:t>  </a:t>
            </a:r>
            <a:r>
              <a:rPr lang="ru-RU" sz="2800" b="1" u="sng">
                <a:solidFill>
                  <a:srgbClr val="000066"/>
                </a:solidFill>
                <a:cs typeface="Times New Roman" pitchFamily="18" charset="0"/>
              </a:rPr>
              <a:t>Учитель</a:t>
            </a:r>
            <a:r>
              <a:rPr lang="ru-RU" sz="2800" b="1">
                <a:solidFill>
                  <a:srgbClr val="000066"/>
                </a:solidFill>
                <a:cs typeface="Times New Roman" pitchFamily="18" charset="0"/>
              </a:rPr>
              <a:t> должен правильно организовать процесс работы с книгой.</a:t>
            </a:r>
            <a:endParaRPr lang="ru-RU" sz="2800" b="1">
              <a:solidFill>
                <a:srgbClr val="000066"/>
              </a:solidFill>
            </a:endParaRPr>
          </a:p>
          <a:p>
            <a:pPr algn="ctr" eaLnBrk="0" hangingPunct="0">
              <a:buFontTx/>
              <a:buChar char="•"/>
            </a:pPr>
            <a:r>
              <a:rPr lang="ru-RU" sz="2800" b="1">
                <a:solidFill>
                  <a:srgbClr val="000066"/>
                </a:solidFill>
                <a:cs typeface="Times New Roman" pitchFamily="18" charset="0"/>
              </a:rPr>
              <a:t>  Проблема работы с учебником </a:t>
            </a:r>
            <a:r>
              <a:rPr lang="ru-RU" sz="2800" b="1" u="sng">
                <a:solidFill>
                  <a:srgbClr val="000066"/>
                </a:solidFill>
                <a:cs typeface="Times New Roman" pitchFamily="18" charset="0"/>
              </a:rPr>
              <a:t>малоизучена и актуальна.</a:t>
            </a:r>
            <a:endParaRPr lang="ru-RU" sz="2800" b="1" u="sng">
              <a:solidFill>
                <a:srgbClr val="000066"/>
              </a:solidFill>
            </a:endParaRPr>
          </a:p>
          <a:p>
            <a:pPr algn="ctr" eaLnBrk="0" hangingPunct="0">
              <a:buFontTx/>
              <a:buChar char="•"/>
            </a:pPr>
            <a:r>
              <a:rPr lang="ru-RU" sz="2800" b="1">
                <a:solidFill>
                  <a:srgbClr val="000066"/>
                </a:solidFill>
                <a:cs typeface="Times New Roman" pitchFamily="18" charset="0"/>
              </a:rPr>
              <a:t>  Педсовет на данную тему предпринят с целью выявить место работы с учебной книгой как метода обучения в современной педагогике.</a:t>
            </a:r>
            <a:endParaRPr lang="ru-RU" sz="2800" b="1">
              <a:solidFill>
                <a:srgbClr val="000066"/>
              </a:solidFill>
            </a:endParaRPr>
          </a:p>
          <a:p>
            <a:pPr algn="just" eaLnBrk="0" hangingPunct="0"/>
            <a:endParaRPr lang="ru-RU" sz="2800" b="1">
              <a:solidFill>
                <a:srgbClr val="000066"/>
              </a:solidFill>
            </a:endParaRPr>
          </a:p>
        </p:txBody>
      </p:sp>
      <p:pic>
        <p:nvPicPr>
          <p:cNvPr id="4103" name="Picture 7" descr="22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-152400"/>
            <a:ext cx="1981200" cy="990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838200"/>
          </a:xfrm>
        </p:spPr>
        <p:txBody>
          <a:bodyPr/>
          <a:lstStyle/>
          <a:p>
            <a:r>
              <a:rPr lang="ru-RU" sz="6000" b="1" i="1">
                <a:solidFill>
                  <a:srgbClr val="000066"/>
                </a:solidFill>
                <a:latin typeface="Times New Roman" pitchFamily="18" charset="0"/>
              </a:rPr>
              <a:t>Метапредметные умения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43000"/>
            <a:ext cx="9144000" cy="5334000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sz="6000" b="1">
                <a:solidFill>
                  <a:srgbClr val="000066"/>
                </a:solidFill>
                <a:latin typeface="Times New Roman" pitchFamily="18" charset="0"/>
              </a:rPr>
              <a:t>-это </a:t>
            </a:r>
            <a:r>
              <a:rPr lang="ru-RU" sz="6000" b="1" i="1">
                <a:solidFill>
                  <a:srgbClr val="000066"/>
                </a:solidFill>
                <a:latin typeface="Times New Roman" pitchFamily="18" charset="0"/>
              </a:rPr>
              <a:t>обобщенные способы</a:t>
            </a:r>
            <a:r>
              <a:rPr lang="ru-RU" sz="5400" b="1" i="1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ru-RU" sz="6000" b="1" i="1">
                <a:solidFill>
                  <a:srgbClr val="000066"/>
                </a:solidFill>
                <a:latin typeface="Times New Roman" pitchFamily="18" charset="0"/>
              </a:rPr>
              <a:t>действий</a:t>
            </a:r>
            <a:r>
              <a:rPr lang="ru-RU" sz="6000" b="1">
                <a:solidFill>
                  <a:srgbClr val="000066"/>
                </a:solidFill>
                <a:latin typeface="Times New Roman" pitchFamily="18" charset="0"/>
              </a:rPr>
              <a:t>,</a:t>
            </a:r>
            <a:r>
              <a:rPr lang="ru-RU" sz="4400" b="1"/>
              <a:t> </a:t>
            </a:r>
          </a:p>
          <a:p>
            <a:pPr algn="ctr">
              <a:buFontTx/>
              <a:buNone/>
            </a:pPr>
            <a:r>
              <a:rPr lang="ru-RU" sz="4800" b="1" i="1">
                <a:latin typeface="Times New Roman" pitchFamily="18" charset="0"/>
              </a:rPr>
              <a:t>которые позволяют учащимся</a:t>
            </a:r>
            <a:r>
              <a:rPr lang="ru-RU" sz="4400" b="1" i="1">
                <a:latin typeface="Times New Roman" pitchFamily="18" charset="0"/>
              </a:rPr>
              <a:t> </a:t>
            </a:r>
            <a:r>
              <a:rPr lang="ru-RU" sz="5400" b="1" i="1" u="sng">
                <a:latin typeface="Times New Roman" pitchFamily="18" charset="0"/>
              </a:rPr>
              <a:t>самостоятельно</a:t>
            </a:r>
            <a:r>
              <a:rPr lang="ru-RU" sz="5400" b="1" i="1">
                <a:latin typeface="Times New Roman" pitchFamily="18" charset="0"/>
              </a:rPr>
              <a:t> </a:t>
            </a:r>
            <a:r>
              <a:rPr lang="ru-RU" sz="5400" b="1" i="1" u="sng">
                <a:latin typeface="Times New Roman" pitchFamily="18" charset="0"/>
              </a:rPr>
              <a:t>организовывать </a:t>
            </a:r>
            <a:r>
              <a:rPr lang="ru-RU" sz="5400" b="1" i="1">
                <a:latin typeface="Times New Roman" pitchFamily="18" charset="0"/>
              </a:rPr>
              <a:t>образовательный процесс</a:t>
            </a:r>
            <a:r>
              <a:rPr lang="ru-RU" sz="4400" b="1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/>
          <a:lstStyle/>
          <a:p>
            <a:r>
              <a:rPr lang="ru-RU" b="1">
                <a:solidFill>
                  <a:srgbClr val="FF0000"/>
                </a:solidFill>
              </a:rPr>
              <a:t>Когнитивные  системы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143000"/>
            <a:ext cx="8458200" cy="5715000"/>
          </a:xfrm>
        </p:spPr>
        <p:txBody>
          <a:bodyPr/>
          <a:lstStyle/>
          <a:p>
            <a:endParaRPr lang="ru-RU"/>
          </a:p>
        </p:txBody>
      </p:sp>
      <p:sp>
        <p:nvSpPr>
          <p:cNvPr id="45060" name="Oval 4"/>
          <p:cNvSpPr>
            <a:spLocks noChangeArrowheads="1"/>
          </p:cNvSpPr>
          <p:nvPr/>
        </p:nvSpPr>
        <p:spPr bwMode="auto">
          <a:xfrm>
            <a:off x="914400" y="990600"/>
            <a:ext cx="7239000" cy="990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3200" b="1" i="1">
                <a:solidFill>
                  <a:srgbClr val="000066"/>
                </a:solidFill>
              </a:rPr>
              <a:t>Метапредметные умения</a:t>
            </a:r>
          </a:p>
        </p:txBody>
      </p:sp>
      <p:sp>
        <p:nvSpPr>
          <p:cNvPr id="45061" name="Oval 5"/>
          <p:cNvSpPr>
            <a:spLocks noChangeArrowheads="1"/>
          </p:cNvSpPr>
          <p:nvPr/>
        </p:nvSpPr>
        <p:spPr bwMode="auto">
          <a:xfrm>
            <a:off x="0" y="2590800"/>
            <a:ext cx="26670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/>
              <a:t>Физика</a:t>
            </a:r>
          </a:p>
        </p:txBody>
      </p:sp>
      <p:sp>
        <p:nvSpPr>
          <p:cNvPr id="45062" name="Oval 6"/>
          <p:cNvSpPr>
            <a:spLocks noChangeArrowheads="1"/>
          </p:cNvSpPr>
          <p:nvPr/>
        </p:nvSpPr>
        <p:spPr bwMode="auto">
          <a:xfrm>
            <a:off x="6858000" y="2438400"/>
            <a:ext cx="22860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/>
              <a:t>Математика</a:t>
            </a:r>
          </a:p>
        </p:txBody>
      </p:sp>
      <p:sp>
        <p:nvSpPr>
          <p:cNvPr id="45063" name="Oval 7"/>
          <p:cNvSpPr>
            <a:spLocks noChangeArrowheads="1"/>
          </p:cNvSpPr>
          <p:nvPr/>
        </p:nvSpPr>
        <p:spPr bwMode="auto">
          <a:xfrm>
            <a:off x="3581400" y="3733800"/>
            <a:ext cx="19050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 b="1"/>
              <a:t>Биология</a:t>
            </a:r>
          </a:p>
        </p:txBody>
      </p:sp>
      <p:sp>
        <p:nvSpPr>
          <p:cNvPr id="45064" name="Oval 8"/>
          <p:cNvSpPr>
            <a:spLocks noChangeArrowheads="1"/>
          </p:cNvSpPr>
          <p:nvPr/>
        </p:nvSpPr>
        <p:spPr bwMode="auto">
          <a:xfrm>
            <a:off x="3200400" y="2667000"/>
            <a:ext cx="23622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/>
              <a:t>Русский язык</a:t>
            </a:r>
          </a:p>
        </p:txBody>
      </p:sp>
      <p:sp>
        <p:nvSpPr>
          <p:cNvPr id="45065" name="Oval 9"/>
          <p:cNvSpPr>
            <a:spLocks noChangeArrowheads="1"/>
          </p:cNvSpPr>
          <p:nvPr/>
        </p:nvSpPr>
        <p:spPr bwMode="auto">
          <a:xfrm>
            <a:off x="1066800" y="5105400"/>
            <a:ext cx="1828800" cy="838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/>
              <a:t>Химия</a:t>
            </a:r>
          </a:p>
        </p:txBody>
      </p:sp>
      <p:sp>
        <p:nvSpPr>
          <p:cNvPr id="45066" name="Oval 10"/>
          <p:cNvSpPr>
            <a:spLocks noChangeArrowheads="1"/>
          </p:cNvSpPr>
          <p:nvPr/>
        </p:nvSpPr>
        <p:spPr bwMode="auto">
          <a:xfrm>
            <a:off x="6477000" y="4800600"/>
            <a:ext cx="1676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/>
              <a:t>География</a:t>
            </a:r>
          </a:p>
        </p:txBody>
      </p:sp>
      <p:sp>
        <p:nvSpPr>
          <p:cNvPr id="45070" name="Line 14"/>
          <p:cNvSpPr>
            <a:spLocks noChangeShapeType="1"/>
          </p:cNvSpPr>
          <p:nvPr/>
        </p:nvSpPr>
        <p:spPr bwMode="auto">
          <a:xfrm flipH="1">
            <a:off x="1524000" y="1828800"/>
            <a:ext cx="11430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5071" name="Line 15"/>
          <p:cNvSpPr>
            <a:spLocks noChangeShapeType="1"/>
          </p:cNvSpPr>
          <p:nvPr/>
        </p:nvSpPr>
        <p:spPr bwMode="auto">
          <a:xfrm>
            <a:off x="3429000" y="1752600"/>
            <a:ext cx="3810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5072" name="Line 16"/>
          <p:cNvSpPr>
            <a:spLocks noChangeShapeType="1"/>
          </p:cNvSpPr>
          <p:nvPr/>
        </p:nvSpPr>
        <p:spPr bwMode="auto">
          <a:xfrm flipH="1">
            <a:off x="5257800" y="1828800"/>
            <a:ext cx="114300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5075" name="Line 19"/>
          <p:cNvSpPr>
            <a:spLocks noChangeShapeType="1"/>
          </p:cNvSpPr>
          <p:nvPr/>
        </p:nvSpPr>
        <p:spPr bwMode="auto">
          <a:xfrm flipH="1">
            <a:off x="2514600" y="1676400"/>
            <a:ext cx="533400" cy="3505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cxnSp>
        <p:nvCxnSpPr>
          <p:cNvPr id="45088" name="AutoShape 32"/>
          <p:cNvCxnSpPr>
            <a:cxnSpLocks noChangeShapeType="1"/>
            <a:stCxn id="45060" idx="5"/>
            <a:endCxn id="45062" idx="0"/>
          </p:cNvCxnSpPr>
          <p:nvPr/>
        </p:nvCxnSpPr>
        <p:spPr bwMode="auto">
          <a:xfrm>
            <a:off x="7092950" y="1836738"/>
            <a:ext cx="908050" cy="6016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45089" name="AutoShape 33"/>
          <p:cNvCxnSpPr>
            <a:cxnSpLocks noChangeShapeType="1"/>
            <a:stCxn id="45072" idx="0"/>
          </p:cNvCxnSpPr>
          <p:nvPr/>
        </p:nvCxnSpPr>
        <p:spPr bwMode="auto">
          <a:xfrm>
            <a:off x="6400800" y="1828800"/>
            <a:ext cx="638175" cy="30702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45090" name="Line 34"/>
          <p:cNvSpPr>
            <a:spLocks noChangeShapeType="1"/>
          </p:cNvSpPr>
          <p:nvPr/>
        </p:nvSpPr>
        <p:spPr bwMode="auto">
          <a:xfrm flipV="1">
            <a:off x="7086600" y="1752600"/>
            <a:ext cx="3048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5091" name="Line 35"/>
          <p:cNvSpPr>
            <a:spLocks noChangeShapeType="1"/>
          </p:cNvSpPr>
          <p:nvPr/>
        </p:nvSpPr>
        <p:spPr bwMode="auto">
          <a:xfrm flipV="1">
            <a:off x="1143000" y="1676400"/>
            <a:ext cx="3048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5092" name="Line 36"/>
          <p:cNvSpPr>
            <a:spLocks noChangeShapeType="1"/>
          </p:cNvSpPr>
          <p:nvPr/>
        </p:nvSpPr>
        <p:spPr bwMode="auto">
          <a:xfrm flipH="1" flipV="1">
            <a:off x="5943600" y="1905000"/>
            <a:ext cx="685800" cy="3124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5093" name="Line 37"/>
          <p:cNvSpPr>
            <a:spLocks noChangeShapeType="1"/>
          </p:cNvSpPr>
          <p:nvPr/>
        </p:nvSpPr>
        <p:spPr bwMode="auto">
          <a:xfrm flipH="1" flipV="1">
            <a:off x="1219200" y="3429000"/>
            <a:ext cx="7620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5094" name="Line 38"/>
          <p:cNvSpPr>
            <a:spLocks noChangeShapeType="1"/>
          </p:cNvSpPr>
          <p:nvPr/>
        </p:nvSpPr>
        <p:spPr bwMode="auto">
          <a:xfrm flipV="1">
            <a:off x="2667000" y="3048000"/>
            <a:ext cx="434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5095" name="Line 39"/>
          <p:cNvSpPr>
            <a:spLocks noChangeShapeType="1"/>
          </p:cNvSpPr>
          <p:nvPr/>
        </p:nvSpPr>
        <p:spPr bwMode="auto">
          <a:xfrm flipV="1">
            <a:off x="4343400" y="1828800"/>
            <a:ext cx="4572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5096" name="Line 40"/>
          <p:cNvSpPr>
            <a:spLocks noChangeShapeType="1"/>
          </p:cNvSpPr>
          <p:nvPr/>
        </p:nvSpPr>
        <p:spPr bwMode="auto">
          <a:xfrm flipH="1" flipV="1">
            <a:off x="2209800" y="2667000"/>
            <a:ext cx="5105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5097" name="Line 41"/>
          <p:cNvSpPr>
            <a:spLocks noChangeShapeType="1"/>
          </p:cNvSpPr>
          <p:nvPr/>
        </p:nvSpPr>
        <p:spPr bwMode="auto">
          <a:xfrm flipV="1">
            <a:off x="2895600" y="4419600"/>
            <a:ext cx="9906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5098" name="Line 42"/>
          <p:cNvSpPr>
            <a:spLocks noChangeShapeType="1"/>
          </p:cNvSpPr>
          <p:nvPr/>
        </p:nvSpPr>
        <p:spPr bwMode="auto">
          <a:xfrm flipH="1">
            <a:off x="1752600" y="3200400"/>
            <a:ext cx="38100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5099" name="Line 43"/>
          <p:cNvSpPr>
            <a:spLocks noChangeShapeType="1"/>
          </p:cNvSpPr>
          <p:nvPr/>
        </p:nvSpPr>
        <p:spPr bwMode="auto">
          <a:xfrm flipV="1">
            <a:off x="2743200" y="3352800"/>
            <a:ext cx="914400" cy="1981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5100" name="Line 44"/>
          <p:cNvSpPr>
            <a:spLocks noChangeShapeType="1"/>
          </p:cNvSpPr>
          <p:nvPr/>
        </p:nvSpPr>
        <p:spPr bwMode="auto">
          <a:xfrm flipV="1">
            <a:off x="5562600" y="3124200"/>
            <a:ext cx="20574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5101" name="Line 45"/>
          <p:cNvSpPr>
            <a:spLocks noChangeShapeType="1"/>
          </p:cNvSpPr>
          <p:nvPr/>
        </p:nvSpPr>
        <p:spPr bwMode="auto">
          <a:xfrm flipV="1">
            <a:off x="2819400" y="3276600"/>
            <a:ext cx="5638800" cy="243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5102" name="Line 46"/>
          <p:cNvSpPr>
            <a:spLocks noChangeShapeType="1"/>
          </p:cNvSpPr>
          <p:nvPr/>
        </p:nvSpPr>
        <p:spPr bwMode="auto">
          <a:xfrm flipV="1">
            <a:off x="7315200" y="3200400"/>
            <a:ext cx="68580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5103" name="Line 47"/>
          <p:cNvSpPr>
            <a:spLocks noChangeShapeType="1"/>
          </p:cNvSpPr>
          <p:nvPr/>
        </p:nvSpPr>
        <p:spPr bwMode="auto">
          <a:xfrm flipH="1">
            <a:off x="7620000" y="3048000"/>
            <a:ext cx="114300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5104" name="Line 48"/>
          <p:cNvSpPr>
            <a:spLocks noChangeShapeType="1"/>
          </p:cNvSpPr>
          <p:nvPr/>
        </p:nvSpPr>
        <p:spPr bwMode="auto">
          <a:xfrm>
            <a:off x="2438400" y="3276600"/>
            <a:ext cx="1371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5105" name="Line 49"/>
          <p:cNvSpPr>
            <a:spLocks noChangeShapeType="1"/>
          </p:cNvSpPr>
          <p:nvPr/>
        </p:nvSpPr>
        <p:spPr bwMode="auto">
          <a:xfrm flipH="1" flipV="1">
            <a:off x="2057400" y="2895600"/>
            <a:ext cx="167640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5106" name="Line 50"/>
          <p:cNvSpPr>
            <a:spLocks noChangeShapeType="1"/>
          </p:cNvSpPr>
          <p:nvPr/>
        </p:nvSpPr>
        <p:spPr bwMode="auto">
          <a:xfrm flipV="1">
            <a:off x="1828800" y="1981200"/>
            <a:ext cx="1752600" cy="3276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5107" name="Line 51"/>
          <p:cNvSpPr>
            <a:spLocks noChangeShapeType="1"/>
          </p:cNvSpPr>
          <p:nvPr/>
        </p:nvSpPr>
        <p:spPr bwMode="auto">
          <a:xfrm flipH="1" flipV="1">
            <a:off x="4114800" y="34290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5108" name="Line 52"/>
          <p:cNvSpPr>
            <a:spLocks noChangeShapeType="1"/>
          </p:cNvSpPr>
          <p:nvPr/>
        </p:nvSpPr>
        <p:spPr bwMode="auto">
          <a:xfrm>
            <a:off x="5257800" y="4495800"/>
            <a:ext cx="1447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5109" name="Line 53"/>
          <p:cNvSpPr>
            <a:spLocks noChangeShapeType="1"/>
          </p:cNvSpPr>
          <p:nvPr/>
        </p:nvSpPr>
        <p:spPr bwMode="auto">
          <a:xfrm flipH="1" flipV="1">
            <a:off x="4953000" y="4419600"/>
            <a:ext cx="16002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5110" name="Line 54"/>
          <p:cNvSpPr>
            <a:spLocks noChangeShapeType="1"/>
          </p:cNvSpPr>
          <p:nvPr/>
        </p:nvSpPr>
        <p:spPr bwMode="auto">
          <a:xfrm flipV="1">
            <a:off x="2590800" y="2895600"/>
            <a:ext cx="7620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5111" name="Line 55"/>
          <p:cNvSpPr>
            <a:spLocks noChangeShapeType="1"/>
          </p:cNvSpPr>
          <p:nvPr/>
        </p:nvSpPr>
        <p:spPr bwMode="auto">
          <a:xfrm flipV="1">
            <a:off x="5410200" y="1828800"/>
            <a:ext cx="304800" cy="2209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5112" name="Line 56"/>
          <p:cNvSpPr>
            <a:spLocks noChangeShapeType="1"/>
          </p:cNvSpPr>
          <p:nvPr/>
        </p:nvSpPr>
        <p:spPr bwMode="auto">
          <a:xfrm flipH="1" flipV="1">
            <a:off x="5486400" y="3200400"/>
            <a:ext cx="121920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5113" name="Line 57"/>
          <p:cNvSpPr>
            <a:spLocks noChangeShapeType="1"/>
          </p:cNvSpPr>
          <p:nvPr/>
        </p:nvSpPr>
        <p:spPr bwMode="auto">
          <a:xfrm flipH="1" flipV="1">
            <a:off x="5181600" y="2819400"/>
            <a:ext cx="1905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5114" name="Line 58"/>
          <p:cNvSpPr>
            <a:spLocks noChangeShapeType="1"/>
          </p:cNvSpPr>
          <p:nvPr/>
        </p:nvSpPr>
        <p:spPr bwMode="auto">
          <a:xfrm flipV="1">
            <a:off x="2895600" y="5334000"/>
            <a:ext cx="3962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5115" name="Line 59"/>
          <p:cNvSpPr>
            <a:spLocks noChangeShapeType="1"/>
          </p:cNvSpPr>
          <p:nvPr/>
        </p:nvSpPr>
        <p:spPr bwMode="auto">
          <a:xfrm flipH="1">
            <a:off x="2819400" y="5562600"/>
            <a:ext cx="41148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8534400" cy="411163"/>
          </a:xfrm>
        </p:spPr>
        <p:txBody>
          <a:bodyPr/>
          <a:lstStyle/>
          <a:p>
            <a:r>
              <a:rPr lang="ru-RU" b="1" i="1" u="sng">
                <a:solidFill>
                  <a:srgbClr val="000066"/>
                </a:solidFill>
                <a:latin typeface="Times New Roman" pitchFamily="18" charset="0"/>
              </a:rPr>
              <a:t>Метапредметные умения</a:t>
            </a:r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609600"/>
            <a:ext cx="4495800" cy="5105400"/>
          </a:xfrm>
        </p:spPr>
        <p:txBody>
          <a:bodyPr/>
          <a:lstStyle/>
          <a:p>
            <a:endParaRPr lang="ru-RU"/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800600" y="609600"/>
            <a:ext cx="4191000" cy="4876800"/>
          </a:xfrm>
        </p:spPr>
        <p:txBody>
          <a:bodyPr/>
          <a:lstStyle/>
          <a:p>
            <a:endParaRPr lang="ru-RU"/>
          </a:p>
        </p:txBody>
      </p:sp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0" y="762000"/>
            <a:ext cx="44958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b="1"/>
              <a:t>Постановка целей и задач </a:t>
            </a:r>
          </a:p>
          <a:p>
            <a:pPr algn="ctr"/>
            <a:r>
              <a:rPr lang="ru-RU" b="1"/>
              <a:t>учебной деятельности</a:t>
            </a: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0" y="1905000"/>
            <a:ext cx="4495800" cy="1066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b="1"/>
              <a:t>Выявление и проведение учебных</a:t>
            </a:r>
          </a:p>
          <a:p>
            <a:pPr algn="ctr"/>
            <a:r>
              <a:rPr lang="ru-RU" b="1"/>
              <a:t>действий и операций, необходимых</a:t>
            </a:r>
          </a:p>
          <a:p>
            <a:pPr algn="ctr"/>
            <a:r>
              <a:rPr lang="ru-RU" b="1"/>
              <a:t>для достижения целей</a:t>
            </a:r>
          </a:p>
        </p:txBody>
      </p:sp>
      <p:sp>
        <p:nvSpPr>
          <p:cNvPr id="16393" name="Rectangle 9"/>
          <p:cNvSpPr>
            <a:spLocks noChangeArrowheads="1"/>
          </p:cNvSpPr>
          <p:nvPr/>
        </p:nvSpPr>
        <p:spPr bwMode="auto">
          <a:xfrm>
            <a:off x="0" y="3352800"/>
            <a:ext cx="44958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b="1"/>
              <a:t>Анализ и оценка исходных  ресурсов.</a:t>
            </a:r>
          </a:p>
          <a:p>
            <a:pPr algn="ctr"/>
            <a:r>
              <a:rPr lang="ru-RU" b="1"/>
              <a:t>При необходимости их дополнение и</a:t>
            </a:r>
          </a:p>
          <a:p>
            <a:pPr algn="ctr"/>
            <a:r>
              <a:rPr lang="ru-RU" b="1"/>
              <a:t>преобразование</a:t>
            </a:r>
          </a:p>
        </p:txBody>
      </p:sp>
      <p:sp>
        <p:nvSpPr>
          <p:cNvPr id="16394" name="Rectangle 10"/>
          <p:cNvSpPr>
            <a:spLocks noChangeArrowheads="1"/>
          </p:cNvSpPr>
          <p:nvPr/>
        </p:nvSpPr>
        <p:spPr bwMode="auto">
          <a:xfrm>
            <a:off x="0" y="4419600"/>
            <a:ext cx="44958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b="1"/>
              <a:t>Оформление результатов в виде,</a:t>
            </a:r>
          </a:p>
          <a:p>
            <a:pPr algn="ctr"/>
            <a:r>
              <a:rPr lang="ru-RU" b="1"/>
              <a:t>Соответствующем заданию</a:t>
            </a:r>
          </a:p>
        </p:txBody>
      </p:sp>
      <p:sp>
        <p:nvSpPr>
          <p:cNvPr id="16395" name="Rectangle 11"/>
          <p:cNvSpPr>
            <a:spLocks noChangeArrowheads="1"/>
          </p:cNvSpPr>
          <p:nvPr/>
        </p:nvSpPr>
        <p:spPr bwMode="auto">
          <a:xfrm>
            <a:off x="5105400" y="685800"/>
            <a:ext cx="33528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800" b="1" i="1" u="sng">
                <a:solidFill>
                  <a:srgbClr val="660066"/>
                </a:solidFill>
                <a:latin typeface="Arial Black" pitchFamily="34" charset="0"/>
              </a:rPr>
              <a:t>ПРОБЛЕМЫ</a:t>
            </a:r>
          </a:p>
        </p:txBody>
      </p:sp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4800600" y="1371600"/>
            <a:ext cx="41148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b="1"/>
              <a:t>Уточнение учебной цели при</a:t>
            </a:r>
          </a:p>
          <a:p>
            <a:pPr algn="ctr"/>
            <a:r>
              <a:rPr lang="ru-RU" b="1"/>
              <a:t>неточной формулировке задания</a:t>
            </a:r>
          </a:p>
        </p:txBody>
      </p:sp>
      <p:sp>
        <p:nvSpPr>
          <p:cNvPr id="16397" name="Rectangle 13"/>
          <p:cNvSpPr>
            <a:spLocks noChangeArrowheads="1"/>
          </p:cNvSpPr>
          <p:nvPr/>
        </p:nvSpPr>
        <p:spPr bwMode="auto">
          <a:xfrm>
            <a:off x="4800600" y="2438400"/>
            <a:ext cx="41148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b="1"/>
              <a:t>Самостоятельный поиск ранее </a:t>
            </a:r>
          </a:p>
          <a:p>
            <a:pPr algn="ctr"/>
            <a:r>
              <a:rPr lang="ru-RU" b="1"/>
              <a:t>неизвестных действий и операций</a:t>
            </a:r>
          </a:p>
        </p:txBody>
      </p:sp>
      <p:sp>
        <p:nvSpPr>
          <p:cNvPr id="16398" name="Rectangle 14"/>
          <p:cNvSpPr>
            <a:spLocks noChangeArrowheads="1"/>
          </p:cNvSpPr>
          <p:nvPr/>
        </p:nvSpPr>
        <p:spPr bwMode="auto">
          <a:xfrm>
            <a:off x="4800600" y="3505200"/>
            <a:ext cx="41148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b="1"/>
              <a:t>Самостоятельный поиск</a:t>
            </a:r>
          </a:p>
          <a:p>
            <a:pPr algn="ctr"/>
            <a:r>
              <a:rPr lang="ru-RU" b="1"/>
              <a:t> недостающих ресурсов</a:t>
            </a:r>
          </a:p>
        </p:txBody>
      </p:sp>
      <p:sp>
        <p:nvSpPr>
          <p:cNvPr id="16399" name="Rectangle 15"/>
          <p:cNvSpPr>
            <a:spLocks noChangeArrowheads="1"/>
          </p:cNvSpPr>
          <p:nvPr/>
        </p:nvSpPr>
        <p:spPr bwMode="auto">
          <a:xfrm>
            <a:off x="4800600" y="4495800"/>
            <a:ext cx="41910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b="1"/>
              <a:t>Самостоятельный поиск форм</a:t>
            </a:r>
          </a:p>
          <a:p>
            <a:pPr algn="ctr"/>
            <a:r>
              <a:rPr lang="ru-RU" b="1"/>
              <a:t>представления выходных данных</a:t>
            </a:r>
          </a:p>
          <a:p>
            <a:pPr algn="ctr"/>
            <a:r>
              <a:rPr lang="ru-RU" b="1"/>
              <a:t>и т.д.</a:t>
            </a:r>
          </a:p>
        </p:txBody>
      </p:sp>
      <p:sp>
        <p:nvSpPr>
          <p:cNvPr id="16400" name="AutoShape 16"/>
          <p:cNvSpPr>
            <a:spLocks noChangeArrowheads="1"/>
          </p:cNvSpPr>
          <p:nvPr/>
        </p:nvSpPr>
        <p:spPr bwMode="auto">
          <a:xfrm>
            <a:off x="2133600" y="457200"/>
            <a:ext cx="485775" cy="4572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6402" name="AutoShape 18"/>
          <p:cNvSpPr>
            <a:spLocks noChangeArrowheads="1"/>
          </p:cNvSpPr>
          <p:nvPr/>
        </p:nvSpPr>
        <p:spPr bwMode="auto">
          <a:xfrm>
            <a:off x="2133600" y="1600200"/>
            <a:ext cx="485775" cy="3048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6403" name="AutoShape 19"/>
          <p:cNvSpPr>
            <a:spLocks noChangeArrowheads="1"/>
          </p:cNvSpPr>
          <p:nvPr/>
        </p:nvSpPr>
        <p:spPr bwMode="auto">
          <a:xfrm>
            <a:off x="2133600" y="2971800"/>
            <a:ext cx="485775" cy="3810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6404" name="AutoShape 20"/>
          <p:cNvSpPr>
            <a:spLocks noChangeArrowheads="1"/>
          </p:cNvSpPr>
          <p:nvPr/>
        </p:nvSpPr>
        <p:spPr bwMode="auto">
          <a:xfrm>
            <a:off x="2133600" y="4191000"/>
            <a:ext cx="485775" cy="3810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6407" name="AutoShape 23"/>
          <p:cNvSpPr>
            <a:spLocks/>
          </p:cNvSpPr>
          <p:nvPr/>
        </p:nvSpPr>
        <p:spPr bwMode="auto">
          <a:xfrm>
            <a:off x="4495800" y="1295400"/>
            <a:ext cx="304800" cy="3810000"/>
          </a:xfrm>
          <a:prstGeom prst="rightBrace">
            <a:avLst>
              <a:gd name="adj1" fmla="val 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6408" name="Rectangle 24"/>
          <p:cNvSpPr>
            <a:spLocks noChangeArrowheads="1"/>
          </p:cNvSpPr>
          <p:nvPr/>
        </p:nvSpPr>
        <p:spPr bwMode="auto">
          <a:xfrm>
            <a:off x="0" y="5562600"/>
            <a:ext cx="9144000" cy="10668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 b="1"/>
              <a:t>Самостоятельное решение возникающих проблем требует широкого</a:t>
            </a:r>
          </a:p>
          <a:p>
            <a:pPr algn="ctr"/>
            <a:r>
              <a:rPr lang="ru-RU" sz="2000" b="1"/>
              <a:t> использования различных источников информации, </a:t>
            </a:r>
          </a:p>
          <a:p>
            <a:pPr algn="ctr"/>
            <a:r>
              <a:rPr lang="ru-RU" sz="2000" b="1"/>
              <a:t>умения работать с ними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8839200" cy="762000"/>
          </a:xfrm>
        </p:spPr>
        <p:txBody>
          <a:bodyPr/>
          <a:lstStyle/>
          <a:p>
            <a:r>
              <a:rPr lang="ru-RU" sz="5400" b="1" i="1" u="sng">
                <a:solidFill>
                  <a:srgbClr val="000066"/>
                </a:solidFill>
              </a:rPr>
              <a:t>3</a:t>
            </a:r>
            <a:r>
              <a:rPr lang="ru-RU" b="1" i="1" u="sng">
                <a:solidFill>
                  <a:srgbClr val="000066"/>
                </a:solidFill>
              </a:rPr>
              <a:t> уровня работы с текстом:</a:t>
            </a:r>
            <a:r>
              <a:rPr lang="ru-RU" sz="4000"/>
              <a:t> 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066800"/>
            <a:ext cx="8991600" cy="5791200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sz="3600" b="1">
                <a:solidFill>
                  <a:srgbClr val="000066"/>
                </a:solidFill>
              </a:rPr>
              <a:t>1</a:t>
            </a:r>
            <a:r>
              <a:rPr lang="ru-RU" sz="3600" b="1"/>
              <a:t>-поиск информации и понимание   прочитанного;</a:t>
            </a:r>
          </a:p>
          <a:p>
            <a:pPr algn="ctr">
              <a:buFontTx/>
              <a:buNone/>
            </a:pPr>
            <a:r>
              <a:rPr lang="ru-RU" sz="3600" b="1">
                <a:solidFill>
                  <a:srgbClr val="000066"/>
                </a:solidFill>
              </a:rPr>
              <a:t>2</a:t>
            </a:r>
            <a:r>
              <a:rPr lang="ru-RU" sz="3600" b="1"/>
              <a:t>- преобразование и интерпретация информации;</a:t>
            </a:r>
            <a:endParaRPr lang="ru-RU" sz="3600" b="1" i="1"/>
          </a:p>
          <a:p>
            <a:pPr algn="ctr">
              <a:buFontTx/>
              <a:buNone/>
            </a:pPr>
            <a:r>
              <a:rPr lang="ru-RU" sz="3600" b="1" i="1">
                <a:solidFill>
                  <a:srgbClr val="000066"/>
                </a:solidFill>
              </a:rPr>
              <a:t>3</a:t>
            </a:r>
            <a:r>
              <a:rPr lang="ru-RU" sz="3600" b="1" i="1"/>
              <a:t>- </a:t>
            </a:r>
            <a:r>
              <a:rPr lang="ru-RU" sz="3600" b="1"/>
              <a:t>оценка информации. </a:t>
            </a:r>
            <a:endParaRPr lang="en-US" sz="3600" b="1"/>
          </a:p>
          <a:p>
            <a:pPr algn="ctr"/>
            <a:endParaRPr lang="ru-RU" sz="3600" b="1"/>
          </a:p>
          <a:p>
            <a:pPr algn="ctr">
              <a:buFontTx/>
              <a:buNone/>
            </a:pPr>
            <a:r>
              <a:rPr lang="ru-RU" b="1">
                <a:latin typeface="Constantia" pitchFamily="18" charset="0"/>
              </a:rPr>
              <a:t>Это относится не только к текстовой информации, но и к информации представленной в любом другом виде</a:t>
            </a:r>
            <a:r>
              <a:rPr lang="ru-RU" b="1"/>
              <a:t>. </a:t>
            </a:r>
          </a:p>
          <a:p>
            <a:endParaRPr lang="ru-RU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991600" cy="838200"/>
          </a:xfrm>
        </p:spPr>
        <p:txBody>
          <a:bodyPr/>
          <a:lstStyle/>
          <a:p>
            <a:r>
              <a:rPr lang="ru-RU" sz="4000" b="1" i="1">
                <a:solidFill>
                  <a:srgbClr val="000066"/>
                </a:solidFill>
                <a:latin typeface="Constantia" pitchFamily="18" charset="0"/>
              </a:rPr>
              <a:t>Поиск и понимание прочитанного</a:t>
            </a:r>
            <a:r>
              <a:rPr lang="ru-RU" sz="4000"/>
              <a:t> 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90600"/>
            <a:ext cx="9144000" cy="5867400"/>
          </a:xfrm>
        </p:spPr>
        <p:txBody>
          <a:bodyPr/>
          <a:lstStyle/>
          <a:p>
            <a:pPr>
              <a:buFontTx/>
              <a:buNone/>
            </a:pPr>
            <a:r>
              <a:rPr lang="ru-RU" b="1"/>
              <a:t> -умение находить в тексте явные факты;</a:t>
            </a:r>
            <a:r>
              <a:rPr lang="ru-RU"/>
              <a:t> </a:t>
            </a:r>
          </a:p>
          <a:p>
            <a:pPr>
              <a:buFontTx/>
              <a:buNone/>
            </a:pPr>
            <a:r>
              <a:rPr lang="ru-RU" b="1"/>
              <a:t> -определять главную мысль, тему текста ;</a:t>
            </a:r>
          </a:p>
          <a:p>
            <a:pPr>
              <a:buFontTx/>
              <a:buNone/>
            </a:pPr>
            <a:r>
              <a:rPr lang="ru-RU" b="1"/>
              <a:t> -делить его на части, сравнивать объекты;</a:t>
            </a:r>
            <a:r>
              <a:rPr lang="ru-RU"/>
              <a:t> </a:t>
            </a:r>
          </a:p>
          <a:p>
            <a:pPr>
              <a:buFontTx/>
              <a:buNone/>
            </a:pPr>
            <a:r>
              <a:rPr lang="ru-RU" b="1"/>
              <a:t> -упорядочивать информацию, представленную в неявном виде;</a:t>
            </a:r>
            <a:r>
              <a:rPr lang="ru-RU"/>
              <a:t> </a:t>
            </a:r>
          </a:p>
          <a:p>
            <a:pPr>
              <a:buFontTx/>
              <a:buNone/>
            </a:pPr>
            <a:r>
              <a:rPr lang="ru-RU" b="1"/>
              <a:t> -использовать различные виды чтения; </a:t>
            </a:r>
          </a:p>
          <a:p>
            <a:pPr>
              <a:buFontTx/>
              <a:buNone/>
            </a:pPr>
            <a:r>
              <a:rPr lang="ru-RU" b="1"/>
              <a:t> -ориентироваться в словарях и справочниках</a:t>
            </a:r>
            <a:r>
              <a:rPr lang="ru-RU"/>
              <a:t>;</a:t>
            </a:r>
          </a:p>
          <a:p>
            <a:pPr>
              <a:buFontTx/>
              <a:buNone/>
            </a:pPr>
            <a:r>
              <a:rPr lang="ru-RU" b="1"/>
              <a:t> -сопоставлять информацию, полученную из нескольких источников.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pPr lvl="4" algn="ctr">
              <a:buFontTx/>
              <a:buNone/>
            </a:pPr>
            <a:endParaRPr lang="ru-RU"/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152400" y="152400"/>
            <a:ext cx="8839200" cy="1066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3600" b="1" i="1">
                <a:solidFill>
                  <a:srgbClr val="000066"/>
                </a:solidFill>
              </a:rPr>
              <a:t>Поиск и понимание прочитанного</a:t>
            </a:r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533400" y="1600200"/>
            <a:ext cx="8077200" cy="1066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400" b="1" u="sng"/>
              <a:t>мотивационные действия</a:t>
            </a:r>
            <a:r>
              <a:rPr lang="ru-RU"/>
              <a:t> </a:t>
            </a:r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228600" y="3124200"/>
            <a:ext cx="3657600" cy="1143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800" b="1"/>
              <a:t>ставят цель, </a:t>
            </a:r>
          </a:p>
          <a:p>
            <a:pPr algn="ctr"/>
            <a:r>
              <a:rPr lang="ru-RU" sz="2800" b="1"/>
              <a:t>определяют мотив</a:t>
            </a:r>
            <a:endParaRPr lang="ru-RU" sz="2800"/>
          </a:p>
        </p:txBody>
      </p:sp>
      <p:sp>
        <p:nvSpPr>
          <p:cNvPr id="24583" name="Rectangle 7"/>
          <p:cNvSpPr>
            <a:spLocks noChangeArrowheads="1"/>
          </p:cNvSpPr>
          <p:nvPr/>
        </p:nvSpPr>
        <p:spPr bwMode="auto">
          <a:xfrm>
            <a:off x="5562600" y="3124200"/>
            <a:ext cx="3352800" cy="1143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800" b="1"/>
              <a:t>принимают </a:t>
            </a:r>
          </a:p>
          <a:p>
            <a:pPr algn="ctr"/>
            <a:r>
              <a:rPr lang="ru-RU" sz="2800" b="1"/>
              <a:t>учебную задачу</a:t>
            </a:r>
            <a:r>
              <a:rPr lang="ru-RU"/>
              <a:t> </a:t>
            </a:r>
          </a:p>
        </p:txBody>
      </p:sp>
      <p:sp>
        <p:nvSpPr>
          <p:cNvPr id="24584" name="Rectangle 8"/>
          <p:cNvSpPr>
            <a:spLocks noChangeArrowheads="1"/>
          </p:cNvSpPr>
          <p:nvPr/>
        </p:nvSpPr>
        <p:spPr bwMode="auto">
          <a:xfrm>
            <a:off x="2286000" y="4648200"/>
            <a:ext cx="4876800" cy="1066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800" b="1"/>
              <a:t>отбирают и «читают» </a:t>
            </a:r>
          </a:p>
          <a:p>
            <a:pPr algn="ctr"/>
            <a:r>
              <a:rPr lang="ru-RU" sz="2800" b="1"/>
              <a:t>полученную информацию</a:t>
            </a:r>
            <a:r>
              <a:rPr lang="ru-RU" sz="2400" b="1"/>
              <a:t> </a:t>
            </a:r>
          </a:p>
        </p:txBody>
      </p:sp>
      <p:sp>
        <p:nvSpPr>
          <p:cNvPr id="24585" name="AutoShape 9"/>
          <p:cNvSpPr>
            <a:spLocks noChangeArrowheads="1"/>
          </p:cNvSpPr>
          <p:nvPr/>
        </p:nvSpPr>
        <p:spPr bwMode="auto">
          <a:xfrm>
            <a:off x="4343400" y="1143000"/>
            <a:ext cx="485775" cy="609600"/>
          </a:xfrm>
          <a:prstGeom prst="downArrow">
            <a:avLst>
              <a:gd name="adj1" fmla="val 50000"/>
              <a:gd name="adj2" fmla="val 3137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4586" name="AutoShape 10"/>
          <p:cNvSpPr>
            <a:spLocks noChangeArrowheads="1"/>
          </p:cNvSpPr>
          <p:nvPr/>
        </p:nvSpPr>
        <p:spPr bwMode="auto">
          <a:xfrm>
            <a:off x="1981200" y="2590800"/>
            <a:ext cx="485775" cy="685800"/>
          </a:xfrm>
          <a:prstGeom prst="downArrow">
            <a:avLst>
              <a:gd name="adj1" fmla="val 50000"/>
              <a:gd name="adj2" fmla="val 35294"/>
            </a:avLst>
          </a:prstGeom>
          <a:solidFill>
            <a:srgbClr val="8000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4588" name="AutoShape 12"/>
          <p:cNvSpPr>
            <a:spLocks noChangeArrowheads="1"/>
          </p:cNvSpPr>
          <p:nvPr/>
        </p:nvSpPr>
        <p:spPr bwMode="auto">
          <a:xfrm>
            <a:off x="7086600" y="2590800"/>
            <a:ext cx="485775" cy="685800"/>
          </a:xfrm>
          <a:prstGeom prst="downArrow">
            <a:avLst>
              <a:gd name="adj1" fmla="val 50000"/>
              <a:gd name="adj2" fmla="val 35294"/>
            </a:avLst>
          </a:prstGeom>
          <a:solidFill>
            <a:srgbClr val="8000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4589" name="AutoShape 13"/>
          <p:cNvSpPr>
            <a:spLocks noChangeArrowheads="1"/>
          </p:cNvSpPr>
          <p:nvPr/>
        </p:nvSpPr>
        <p:spPr bwMode="auto">
          <a:xfrm>
            <a:off x="4495800" y="2590800"/>
            <a:ext cx="485775" cy="2133600"/>
          </a:xfrm>
          <a:prstGeom prst="downArrow">
            <a:avLst>
              <a:gd name="adj1" fmla="val 50000"/>
              <a:gd name="adj2" fmla="val 109804"/>
            </a:avLst>
          </a:prstGeom>
          <a:solidFill>
            <a:srgbClr val="8000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1020763"/>
          </a:xfrm>
        </p:spPr>
        <p:txBody>
          <a:bodyPr/>
          <a:lstStyle/>
          <a:p>
            <a:r>
              <a:rPr lang="ru-RU" sz="4000" b="1" i="1">
                <a:solidFill>
                  <a:srgbClr val="000066"/>
                </a:solidFill>
                <a:latin typeface="Constantia" pitchFamily="18" charset="0"/>
              </a:rPr>
              <a:t>Поиск и понимание прочитанного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95400"/>
            <a:ext cx="8686800" cy="4953000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sz="3600" b="1" i="1" u="sng">
                <a:latin typeface="Constantia" pitchFamily="18" charset="0"/>
              </a:rPr>
              <a:t>ВЫВОД  :</a:t>
            </a:r>
          </a:p>
          <a:p>
            <a:pPr algn="ctr"/>
            <a:r>
              <a:rPr lang="ru-RU" sz="4000" b="1">
                <a:latin typeface="Constantia" pitchFamily="18" charset="0"/>
              </a:rPr>
              <a:t>необходимо включать в задания, особенно с использованием нетекстовой формы представления информации (диаграмм, таблиц, схем), </a:t>
            </a:r>
            <a:r>
              <a:rPr lang="ru-RU" sz="4000" b="1" u="sng">
                <a:latin typeface="Constantia" pitchFamily="18" charset="0"/>
              </a:rPr>
              <a:t>вопросы на понимание</a:t>
            </a:r>
            <a:r>
              <a:rPr lang="ru-RU" sz="4000" b="1">
                <a:latin typeface="Constantia" pitchFamily="18" charset="0"/>
              </a:rPr>
              <a:t>, </a:t>
            </a:r>
            <a:r>
              <a:rPr lang="ru-RU" sz="4000" b="1" u="sng">
                <a:latin typeface="Constantia" pitchFamily="18" charset="0"/>
              </a:rPr>
              <a:t>на осознание цели</a:t>
            </a:r>
            <a:r>
              <a:rPr lang="ru-RU" sz="3600" b="1" u="sng">
                <a:latin typeface="Constantia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578</TotalTime>
  <Words>932</Words>
  <Application>Microsoft Office PowerPoint</Application>
  <PresentationFormat>Экран (4:3)</PresentationFormat>
  <Paragraphs>183</Paragraphs>
  <Slides>26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1" baseType="lpstr">
      <vt:lpstr>Arial</vt:lpstr>
      <vt:lpstr>Constantia</vt:lpstr>
      <vt:lpstr>Times New Roman</vt:lpstr>
      <vt:lpstr>Arial Black</vt:lpstr>
      <vt:lpstr>Оформление по умолчанию</vt:lpstr>
      <vt:lpstr>Слайд 1</vt:lpstr>
      <vt:lpstr>Цели педагогического совета</vt:lpstr>
      <vt:lpstr>Метапредметные умения</vt:lpstr>
      <vt:lpstr>Когнитивные  системы</vt:lpstr>
      <vt:lpstr>Метапредметные умения</vt:lpstr>
      <vt:lpstr>3 уровня работы с текстом: </vt:lpstr>
      <vt:lpstr>Поиск и понимание прочитанного </vt:lpstr>
      <vt:lpstr>Слайд 8</vt:lpstr>
      <vt:lpstr>Поиск и понимание прочитанного</vt:lpstr>
      <vt:lpstr>Например, для  выполнения заданий, в которых информация представлена в таблице </vt:lpstr>
      <vt:lpstr>Например, если работать с любой текстовой информацией </vt:lpstr>
      <vt:lpstr>Поиск и понимание прочитанного</vt:lpstr>
      <vt:lpstr>Преобразование и интерпретация информации </vt:lpstr>
      <vt:lpstr>Слайд 14</vt:lpstr>
      <vt:lpstr>Преобразование и интерпретация информации</vt:lpstr>
      <vt:lpstr>Часто встречаются следующие задания на интерпретацию информации: </vt:lpstr>
      <vt:lpstr>Редко встречаются задания:</vt:lpstr>
      <vt:lpstr>Преобразование и интерпретация информации</vt:lpstr>
      <vt:lpstr>Слайд 19</vt:lpstr>
      <vt:lpstr>Оценка информации</vt:lpstr>
      <vt:lpstr>Задания на оценку информации:</vt:lpstr>
      <vt:lpstr>Очень важно! ! !</vt:lpstr>
      <vt:lpstr>В Н И М А Н И Е ! ! !</vt:lpstr>
      <vt:lpstr>Роль учителя </vt:lpstr>
      <vt:lpstr>Роль учителя</vt:lpstr>
      <vt:lpstr>Слайд 26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user</cp:lastModifiedBy>
  <cp:revision>77</cp:revision>
  <cp:lastPrinted>1601-01-01T00:00:00Z</cp:lastPrinted>
  <dcterms:created xsi:type="dcterms:W3CDTF">1601-01-01T00:00:00Z</dcterms:created>
  <dcterms:modified xsi:type="dcterms:W3CDTF">2018-02-26T14:53:36Z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