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908C3BF-EF6A-4AE6-AE86-B8255D263ED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B47ED8-BA61-446D-B3D7-88CBE8891E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F943-9BF2-4AE2-9989-2CDBAE1655C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7316D-B5A9-4F11-B284-AE8F3A67F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0426-CE95-4AB1-ABC3-67662F829A54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724DA-ECE6-4D90-9AE8-7A32E3912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A400D-8469-49FC-A4AA-F88A8A360D9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A83B0-F132-47FA-99D9-19D35BD62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3DC363-82E2-4E79-9FCB-C9DE7DB47F2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36E48A-94D4-4C71-8FEC-94D0A5521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BC2B72-55F1-4DCF-BB84-D85104E93A78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11E7B0-96C7-4F33-A922-0B7420063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7D5325-77EA-4780-AA02-F619E7B4A8B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6BC353-22DF-4EA0-9072-25CD3AE14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B308C4-18E4-423F-95CE-56B6509AC4A8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D3EE2E-2DFD-42C9-9F7B-90B9111F6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85853-DA1A-4967-8D4D-B1EE33102F5F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4FD04-0AE5-423F-909D-EAF6BDD04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1E7AF6-9317-487C-9CA6-029A74F848C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089C28-A03B-4490-958F-2ED8985F0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217971F-55A2-401C-BE91-7C7299BA21B3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8E60186-AB13-4182-8FFC-DD7437B4C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9D179AD-1C0C-40A6-ACA0-E609812CAED3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1A78A57-BF56-4A01-92B9-0D5C8093D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4" r:id="rId2"/>
    <p:sldLayoutId id="2147483849" r:id="rId3"/>
    <p:sldLayoutId id="2147483850" r:id="rId4"/>
    <p:sldLayoutId id="2147483851" r:id="rId5"/>
    <p:sldLayoutId id="2147483852" r:id="rId6"/>
    <p:sldLayoutId id="2147483845" r:id="rId7"/>
    <p:sldLayoutId id="2147483853" r:id="rId8"/>
    <p:sldLayoutId id="2147483854" r:id="rId9"/>
    <p:sldLayoutId id="2147483846" r:id="rId10"/>
    <p:sldLayoutId id="21474838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Учебник — неизменная основа для различных вариантов урока </a:t>
            </a:r>
            <a:endParaRPr lang="ru-RU" sz="4400" dirty="0"/>
          </a:p>
        </p:txBody>
      </p:sp>
      <p:sp>
        <p:nvSpPr>
          <p:cNvPr id="921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4375" y="4429125"/>
            <a:ext cx="7772400" cy="1200150"/>
          </a:xfrm>
        </p:spPr>
        <p:txBody>
          <a:bodyPr/>
          <a:lstStyle/>
          <a:p>
            <a:pPr marR="0" eaLnBrk="1" hangingPunct="1"/>
            <a:r>
              <a:rPr lang="ru-RU" sz="1800" smtClean="0"/>
              <a:t>Осипов А.Т., учитель русского языка и литературы</a:t>
            </a:r>
          </a:p>
        </p:txBody>
      </p:sp>
      <p:pic>
        <p:nvPicPr>
          <p:cNvPr id="9222" name="Picture 6" descr="C:\Users\Александр\AppData\Local\Microsoft\Windows\Temporary Internet Files\Content.IE5\XZRS3MVY\MP90044660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" y="4752975"/>
            <a:ext cx="2352675" cy="18192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 (указатели, заголовки, оглавление) помогает учащимся понять внутреннюю структуру учебника, дает представление о содержании и построении учебного материала, позволяет ориентироваться в содержании учебника в целом, быстро найти нужные сведения и т. п.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Аппарат ориентировки</a:t>
            </a:r>
            <a:endParaRPr lang="ru-RU" dirty="0"/>
          </a:p>
        </p:txBody>
      </p:sp>
      <p:pic>
        <p:nvPicPr>
          <p:cNvPr id="18436" name="Picture 2" descr="C:\Users\Александр\AppData\Local\Microsoft\Windows\Temporary Internet Files\Content.IE5\VRCYGVYZ\MC9004404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857750"/>
            <a:ext cx="1827213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000" smtClean="0"/>
              <a:t>   источником информации, справочным пособием, средством овладения умениями. </a:t>
            </a:r>
            <a:endParaRPr lang="en-US" sz="2000" smtClean="0"/>
          </a:p>
          <a:p>
            <a:pPr eaLnBrk="1" hangingPunct="1">
              <a:buFont typeface="Wingdings 3" pitchFamily="18" charset="2"/>
              <a:buNone/>
            </a:pPr>
            <a:r>
              <a:rPr lang="ru-RU" sz="2000" b="1" smtClean="0"/>
              <a:t>Для учителя </a:t>
            </a:r>
            <a:r>
              <a:rPr lang="ru-RU" sz="2000" smtClean="0"/>
              <a:t>- это источник методической системы. С помощью учебника он определяет методы работы со школьниками на разных этапах освоения материала. Следует иметь в виду, что при этом доля самостоятельности действий учащихся постепенно увеличивается. А перед учителем стоит задача — сделать работу по анализу материалов для наблюдений более разнообразной. Для этого необязательно ограничиваться теми вопросами и заданиями, которые есть в учебнике, - можно использовать новые с учетом развития познавательной активности учащихся. </a:t>
            </a:r>
          </a:p>
          <a:p>
            <a:pPr eaLnBrk="1" hangingPunct="1"/>
            <a:endParaRPr lang="ru-RU" sz="200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Для ученика учебник является</a:t>
            </a:r>
            <a:endParaRPr lang="ru-RU" dirty="0"/>
          </a:p>
        </p:txBody>
      </p:sp>
      <p:pic>
        <p:nvPicPr>
          <p:cNvPr id="19460" name="Picture 2" descr="C:\Users\Александр\AppData\Local\Microsoft\Windows\Temporary Internet Files\Content.IE5\XZRS3MVY\MC9003833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5062538"/>
            <a:ext cx="1822450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самостоятельно разобраться в материале для наблюдений и привести свои примеры, аналогичные данным;</a:t>
            </a:r>
          </a:p>
          <a:p>
            <a:pPr eaLnBrk="1" hangingPunct="1"/>
            <a:r>
              <a:rPr lang="ru-RU" sz="2400" smtClean="0"/>
              <a:t>разобраться в материале параграфа и дать дополнительные вопросы; </a:t>
            </a:r>
          </a:p>
          <a:p>
            <a:pPr eaLnBrk="1" hangingPunct="1"/>
            <a:r>
              <a:rPr lang="ru-RU" sz="2400" smtClean="0"/>
              <a:t>найти то, о чем не говорили на прошлых уроках;</a:t>
            </a:r>
          </a:p>
          <a:p>
            <a:pPr eaLnBrk="1" hangingPunct="1"/>
            <a:r>
              <a:rPr lang="ru-RU" sz="2400" smtClean="0"/>
              <a:t>отметить то новое, что узнали по сравнению с начальной школой; составить план ответа параграфа; сопоставить материалы двух параграфов и составить общий план их пересказа и т. п.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Образцы </a:t>
            </a:r>
            <a:r>
              <a:rPr lang="en-US" dirty="0" smtClean="0"/>
              <a:t> </a:t>
            </a:r>
            <a:r>
              <a:rPr lang="ru-RU" dirty="0" smtClean="0"/>
              <a:t>заданий: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4" name="Picture 2" descr="C:\Users\Александр\AppData\Local\Microsoft\Windows\Temporary Internet Files\Content.IE5\VRCYGVYZ\MC9002902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5072063"/>
            <a:ext cx="1893887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1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0782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Материалы учебников позволяют дифференцировать задания для различных групп школьников с учетом их индивидуальных возможностей и интересов. Индивидуальный подход может быть реализован как в ходе освоения теории, так и в процессе формирования умений.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Реализация индивидуализации и дифференциации обучения в учебниках.</a:t>
            </a:r>
            <a:endParaRPr lang="ru-RU" dirty="0"/>
          </a:p>
        </p:txBody>
      </p:sp>
      <p:pic>
        <p:nvPicPr>
          <p:cNvPr id="21508" name="Picture 2" descr="C:\Users\Александр\AppData\Local\Microsoft\Windows\Temporary Internet Files\Content.IE5\XZRS3MVY\MM900354499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0" y="5072063"/>
            <a:ext cx="18097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1"/>
          <p:cNvSpPr>
            <a:spLocks noGrp="1"/>
          </p:cNvSpPr>
          <p:nvPr>
            <p:ph idx="1"/>
          </p:nvPr>
        </p:nvSpPr>
        <p:spPr>
          <a:xfrm>
            <a:off x="1143000" y="1928813"/>
            <a:ext cx="7543800" cy="4078287"/>
          </a:xfrm>
        </p:spPr>
        <p:txBody>
          <a:bodyPr/>
          <a:lstStyle/>
          <a:p>
            <a:pPr eaLnBrk="1" hangingPunct="1"/>
            <a:r>
              <a:rPr lang="ru-RU" smtClean="0"/>
              <a:t> </a:t>
            </a:r>
            <a:r>
              <a:rPr lang="ru-RU" sz="2400" smtClean="0"/>
              <a:t>материал для самостоятельных наблюдений; </a:t>
            </a:r>
          </a:p>
          <a:p>
            <a:pPr eaLnBrk="1" hangingPunct="1"/>
            <a:r>
              <a:rPr lang="ru-RU" sz="2400" smtClean="0"/>
              <a:t> материал для ознакомления с определенной информацией в рамках данной темы; </a:t>
            </a:r>
          </a:p>
          <a:p>
            <a:pPr eaLnBrk="1" hangingPunct="1"/>
            <a:r>
              <a:rPr lang="ru-RU" sz="2400" smtClean="0"/>
              <a:t> теоретические сведения, требующие осмысления, а не запоминания;  </a:t>
            </a:r>
          </a:p>
          <a:p>
            <a:pPr eaLnBrk="1" hangingPunct="1"/>
            <a:r>
              <a:rPr lang="ru-RU" sz="2400" smtClean="0"/>
              <a:t> материал для обязательного заучивания; </a:t>
            </a:r>
          </a:p>
          <a:p>
            <a:pPr eaLnBrk="1" hangingPunct="1"/>
            <a:r>
              <a:rPr lang="ru-RU" sz="2400" smtClean="0"/>
              <a:t> сведения, имеющие сугубо практическое значение.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2862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В теоретической части учебника содержится материал различной степени сложности: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2532" name="Picture 2" descr="C:\Users\Александр\AppData\Local\Microsoft\Windows\Temporary Internet Files\Content.IE5\VRCYGVYZ\MM90028303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0" y="5062538"/>
            <a:ext cx="1785938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которые необходимо только осознать без обязательного запоминания, нужно привлечь к работе средних учащихся, так как они могут не придать им должного значения, не сориентироваться в материале, что приведет к нежелательным результатам при формировании умений. При выполнении заданий, направленных на формирование умений и навыков, индивидуальный подход тоже может быть реализован.</a:t>
            </a:r>
          </a:p>
          <a:p>
            <a:pPr eaLnBrk="1" hangingPunct="1"/>
            <a:r>
              <a:rPr lang="ru-RU" smtClean="0"/>
              <a:t> 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При освоении теоретических сведений,</a:t>
            </a:r>
            <a:endParaRPr lang="ru-RU" dirty="0"/>
          </a:p>
        </p:txBody>
      </p:sp>
      <p:pic>
        <p:nvPicPr>
          <p:cNvPr id="23556" name="Picture 2" descr="C:\Users\Александр\AppData\Local\Microsoft\Windows\Temporary Internet Files\Content.IE5\XZRS3MVY\MC9002339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5638800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позволяет учителю дифференцированно подходить к организации их выполнения и проверки. Сильные учащиеся могут выполнять не все задания, а только те из них, которые представляют известную трудность. Школьникам, у которых умения и навыки по какому-либо разделу программы сформированы непрочно, предлагается выполнить задания для повторения изученного материала или произвести указанные виды разбора (они помечены специальными значками).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Наличие в упражнениях заданий различного характера</a:t>
            </a:r>
            <a:endParaRPr lang="ru-RU" dirty="0"/>
          </a:p>
        </p:txBody>
      </p:sp>
      <p:pic>
        <p:nvPicPr>
          <p:cNvPr id="24580" name="Picture 2" descr="C:\Users\Александр\AppData\Local\Microsoft\Windows\Temporary Internet Files\Content.IE5\B3PFLVCP\MC9002515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5118100"/>
            <a:ext cx="179863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В действующих учебниках решается еще одна важная методическая задача - обучение школьника умению самостоятельно пополнять и уточнять свои знания по предметам. Методический аппарат учебников. В действующих учебниках заложена определенная методическая система, понимание которой дает учителю возможность оптимально и эффективно решать стоящие перед ним учебные задачи.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Справочные материалы учебников.</a:t>
            </a:r>
            <a:endParaRPr lang="ru-RU" dirty="0"/>
          </a:p>
        </p:txBody>
      </p:sp>
      <p:pic>
        <p:nvPicPr>
          <p:cNvPr id="25604" name="Picture 2" descr="C:\Users\Александр\AppData\Local\Microsoft\Windows\Temporary Internet Files\Content.IE5\XZRS3MVY\MC9004348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1435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000" smtClean="0"/>
              <a:t>   1. Использование разнообразных способов и форм предъявления информации, подачи нового материала. Избранный авторами способ предъявления информации (индуктивный, дедуктивный, индуктивно-дедуктивный) ориентирует учителя на выбор соответствующего метода объяснения темы. Так, если в учебнике предлагается индуктивный путь познания нового, то учитель, как правило, использует эвристические методы работы со школьниками. Если тема излагается дедуктивно, то в процессе объяснения учитель избирает один из объяснительных методов. Учебник, таким образом, оказывает учителю помощь в решении важнейшей методической задачи.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Основными компонентами системы являются следующие: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6628" name="Picture 2" descr="C:\Users\Александр\AppData\Local\Microsoft\Windows\Temporary Internet Files\Content.IE5\B3PFLVCP\MM90033691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5143500"/>
            <a:ext cx="985837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1"/>
          <p:cNvSpPr>
            <a:spLocks noGrp="1"/>
          </p:cNvSpPr>
          <p:nvPr>
            <p:ph idx="1"/>
          </p:nvPr>
        </p:nvSpPr>
        <p:spPr>
          <a:xfrm>
            <a:off x="457200" y="2428875"/>
            <a:ext cx="8229600" cy="35782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Выделение материалов для заучивания, для самостоятельных наблюдений, для осознания и т. п. помогает учителю грамотно, методически целесообразно спланировать урок, уделить больше внимания той части нового материала, которая должна быть осознана школьниками более глубоко, правилам, определениям (характеристикам), предназначенным для заучивания.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78595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2. Разграничение материала по степени его важности для овладения изучаемой темой в целом.</a:t>
            </a:r>
            <a:endParaRPr lang="ru-RU" sz="3200" dirty="0"/>
          </a:p>
        </p:txBody>
      </p:sp>
      <p:pic>
        <p:nvPicPr>
          <p:cNvPr id="27652" name="Picture 2" descr="C:\Users\Александр\AppData\Local\Microsoft\Windows\Temporary Internet Files\Content.IE5\XZRS3MVY\MC9002320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4714875"/>
            <a:ext cx="1785937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76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</a:t>
            </a:r>
            <a:r>
              <a:rPr lang="ru-RU" sz="3200" smtClean="0"/>
              <a:t>- это специально созданные пособия и материалы различного характера, которые помогают учителю управлять познавательно-практической деятельностью школьников, решать стоящие перед ним задачи: давать знания, формировать умения и навыки, воздействовать на детей и т. 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Средства обучения</a:t>
            </a:r>
            <a:endParaRPr lang="ru-RU" dirty="0"/>
          </a:p>
        </p:txBody>
      </p:sp>
      <p:pic>
        <p:nvPicPr>
          <p:cNvPr id="10244" name="Picture 2" descr="C:\Users\Александр\AppData\Local\Microsoft\Windows\Temporary Internet Files\Content.IE5\VRCYGVYZ\MP90044829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4714875"/>
            <a:ext cx="12795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(образцы рассуждений, способы применения правил, образцы разбора и т. п.). Избранный авторами учебников подход к изложению темы дает возможность реализовать завершающий этап ее изучения — обучение школьников применять теоретические знания на практике в процессе осознания всех необходимых для решения соответствующей задачи действий. Планируя изучение нового, учитель обя­зан включить данный этап в структуру урока.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200" dirty="0" smtClean="0"/>
              <a:t>3. Наличии материалов, с помощью которых школьники обучаются способам деятельности</a:t>
            </a:r>
            <a:endParaRPr lang="ru-RU" sz="3200" dirty="0"/>
          </a:p>
        </p:txBody>
      </p:sp>
      <p:pic>
        <p:nvPicPr>
          <p:cNvPr id="28676" name="Picture 2" descr="C:\Users\Александр\AppData\Local\Microsoft\Windows\Temporary Internet Files\Content.IE5\VRCYGVYZ\MC9002339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072063"/>
            <a:ext cx="1857375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направленных на формирование и совершенствование всех предусмотренных программой специальных умений и навыков. Задача учителя - осознать цель каждого задания и добиться достижения этой цели в ходе его выполнения.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4. Наличие в учебниках упражнений,</a:t>
            </a:r>
            <a:endParaRPr lang="ru-RU" dirty="0"/>
          </a:p>
        </p:txBody>
      </p:sp>
      <p:pic>
        <p:nvPicPr>
          <p:cNvPr id="29700" name="Picture 3" descr="C:\Users\Александр\AppData\Local\Microsoft\Windows\Temporary Internet Files\Content.IE5\VRCYGVYZ\MC90041091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4357688"/>
            <a:ext cx="226695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1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386397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  </a:t>
            </a:r>
            <a:r>
              <a:rPr lang="ru-RU" smtClean="0"/>
              <a:t>Задания и упражнения, связанные с повторением, не должны ускользать из поля зрения учителя. Они позволяют постоянно сле­дить за уровнем сформированных умений и своевременно предотвратить процесс их угасания. Только при таком условии обеспечи­вается прочность усвоения материала.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5. Обеспечение регулярного повторения и систематизации пройденного материала.</a:t>
            </a:r>
            <a:endParaRPr lang="ru-RU" dirty="0"/>
          </a:p>
        </p:txBody>
      </p:sp>
      <p:pic>
        <p:nvPicPr>
          <p:cNvPr id="30724" name="Picture 2" descr="C:\Users\Александр\AppData\Local\Microsoft\Windows\Temporary Internet Files\Content.IE5\XZRS3MVY\MC9002329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143500"/>
            <a:ext cx="15001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1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2926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Рисунки, схемы, таблицы, условные обозначения способствуют интенсификации учебного процесса, позволяют сделать методы и формы работы со школьниками более разнообразными, активизируют их внимание, развивают познавательные интересы детей. Методически целесообразное использование подобных материалов обеспечивает эффективность процесса обучения в целом.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6. Наличие в учебниках разнообразного наглядного материала.</a:t>
            </a:r>
            <a:endParaRPr lang="ru-RU" dirty="0"/>
          </a:p>
        </p:txBody>
      </p:sp>
      <p:pic>
        <p:nvPicPr>
          <p:cNvPr id="31748" name="Picture 2" descr="C:\Users\Александр\AppData\Local\Microsoft\Windows\Temporary Internet Files\Content.IE5\B3PFLVCP\MC9004109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5357813"/>
            <a:ext cx="1189038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1"/>
          <p:cNvSpPr>
            <a:spLocks noGrp="1"/>
          </p:cNvSpPr>
          <p:nvPr>
            <p:ph idx="1"/>
          </p:nvPr>
        </p:nvSpPr>
        <p:spPr>
          <a:xfrm>
            <a:off x="428625" y="2500313"/>
            <a:ext cx="8229600" cy="35067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  </a:t>
            </a:r>
            <a:r>
              <a:rPr lang="ru-RU" smtClean="0"/>
              <a:t>Это справочные материалы, способствующие развитию навыков самостоятельной работы.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7465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7. Наличие материалов, с помощью которых у школьников формируются </a:t>
            </a:r>
            <a:r>
              <a:rPr lang="ru-RU" dirty="0" err="1" smtClean="0"/>
              <a:t>общепредметные</a:t>
            </a:r>
            <a:r>
              <a:rPr lang="ru-RU" dirty="0" smtClean="0"/>
              <a:t> умения.</a:t>
            </a:r>
            <a:endParaRPr lang="ru-RU" dirty="0"/>
          </a:p>
        </p:txBody>
      </p:sp>
      <p:pic>
        <p:nvPicPr>
          <p:cNvPr id="32772" name="Picture 2" descr="C:\Users\Александр\AppData\Local\Microsoft\Windows\Temporary Internet Files\Content.IE5\I6DQ6NI2\MC9002812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0" y="3857625"/>
            <a:ext cx="2200275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доступное научное изложение, формирующее у ученика логичность, доказательность мышления, познавательную активность и интересы; </a:t>
            </a:r>
          </a:p>
          <a:p>
            <a:pPr eaLnBrk="1" hangingPunct="1"/>
            <a:r>
              <a:rPr lang="ru-RU" sz="2000" smtClean="0"/>
              <a:t>ведущая роль теоретических положений, определяющих систему и характер практических навыков и умений; </a:t>
            </a:r>
            <a:endParaRPr lang="en-US" sz="2000" smtClean="0"/>
          </a:p>
          <a:p>
            <a:pPr eaLnBrk="1" hangingPunct="1"/>
            <a:r>
              <a:rPr lang="ru-RU" sz="2000" smtClean="0"/>
              <a:t>удачный подбор фактов, пояснений, примеров, иллюстраций, позволяющих усвоить содержание научного материала;</a:t>
            </a:r>
          </a:p>
          <a:p>
            <a:pPr eaLnBrk="1" hangingPunct="1"/>
            <a:r>
              <a:rPr lang="ru-RU" sz="2000" smtClean="0"/>
              <a:t>интересные упражнения, практические работы, задания на сообразительность, пытливость мысли; </a:t>
            </a:r>
          </a:p>
          <a:p>
            <a:pPr eaLnBrk="1" hangingPunct="1"/>
            <a:r>
              <a:rPr lang="ru-RU" sz="2000" smtClean="0"/>
              <a:t>связь учебного материала с жизнью и бытом людей; </a:t>
            </a:r>
          </a:p>
          <a:p>
            <a:pPr eaLnBrk="1" hangingPunct="1"/>
            <a:r>
              <a:rPr lang="ru-RU" sz="2000" smtClean="0"/>
              <a:t>хорошее оформление; </a:t>
            </a:r>
          </a:p>
          <a:p>
            <a:pPr eaLnBrk="1" hangingPunct="1"/>
            <a:r>
              <a:rPr lang="ru-RU" sz="2000" smtClean="0"/>
              <a:t>соответствие учебника школьной программе. </a:t>
            </a:r>
          </a:p>
          <a:p>
            <a:pPr eaLnBrk="1" hangingPunct="1"/>
            <a:endParaRPr lang="ru-RU" sz="200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Основными признаками хорошего учебника являются: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3796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4857750"/>
            <a:ext cx="1100138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Содержимое 1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00685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ru-RU" smtClean="0"/>
          </a:p>
          <a:p>
            <a:pPr eaLnBrk="1" hangingPunct="1"/>
            <a:r>
              <a:rPr lang="ru-RU" sz="1600" smtClean="0"/>
              <a:t> 1. Ориентирование в учебнике (найти нужную страницу, упражнение, текст и т. д.). </a:t>
            </a:r>
          </a:p>
          <a:p>
            <a:pPr eaLnBrk="1" hangingPunct="1"/>
            <a:r>
              <a:rPr lang="ru-RU" sz="1600" smtClean="0"/>
              <a:t> 2. Восприятие задания (что делать, когда это изучалось, основные этапы выполнения задания и т. д.) </a:t>
            </a:r>
          </a:p>
          <a:p>
            <a:pPr eaLnBrk="1" hangingPunct="1"/>
            <a:r>
              <a:rPr lang="ru-RU" sz="1600" smtClean="0"/>
              <a:t> 3. Выполнение задания (сюда же входит проверка). </a:t>
            </a:r>
          </a:p>
          <a:p>
            <a:pPr eaLnBrk="1" hangingPunct="1"/>
            <a:r>
              <a:rPr lang="ru-RU" sz="1600" smtClean="0"/>
              <a:t> 4. Работа с текстом (соответствие теме, нахождение ключевых моментов, подобные задания и т. д.). </a:t>
            </a:r>
          </a:p>
          <a:p>
            <a:pPr eaLnBrk="1" hangingPunct="1"/>
            <a:r>
              <a:rPr lang="ru-RU" sz="1600" smtClean="0"/>
              <a:t> 5. Выполнение заданий с ориентированием на условные обо­значения (выделение текста с помощью цвета, штрихов, рамок и другие обозначения). </a:t>
            </a:r>
          </a:p>
          <a:p>
            <a:pPr eaLnBrk="1" hangingPunct="1"/>
            <a:r>
              <a:rPr lang="ru-RU" sz="1600" smtClean="0"/>
              <a:t> 6. Работа со словарем. </a:t>
            </a:r>
          </a:p>
          <a:p>
            <a:pPr eaLnBrk="1" hangingPunct="1"/>
            <a:r>
              <a:rPr lang="ru-RU" sz="1600" smtClean="0"/>
              <a:t> 7. Работа с дополнительной литературой (для самостоятельного изучения). </a:t>
            </a:r>
          </a:p>
          <a:p>
            <a:pPr eaLnBrk="1" hangingPunct="1">
              <a:buFont typeface="Wingdings 3" pitchFamily="18" charset="2"/>
              <a:buNone/>
            </a:pPr>
            <a:endParaRPr lang="ru-RU" sz="1400" smtClean="0"/>
          </a:p>
          <a:p>
            <a:pPr eaLnBrk="1" hangingPunct="1"/>
            <a:endParaRPr lang="ru-RU" sz="140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Особое место при работе с учебником занимают </a:t>
            </a:r>
            <a:r>
              <a:rPr lang="ru-RU" dirty="0" err="1" smtClean="0"/>
              <a:t>общеучебные</a:t>
            </a:r>
            <a:r>
              <a:rPr lang="ru-RU" dirty="0" smtClean="0"/>
              <a:t> умения учащихся:</a:t>
            </a:r>
            <a:endParaRPr lang="ru-RU" dirty="0"/>
          </a:p>
        </p:txBody>
      </p:sp>
      <p:pic>
        <p:nvPicPr>
          <p:cNvPr id="34820" name="Picture 2" descr="C:\Users\Александр\AppData\Local\Microsoft\Windows\Temporary Internet Files\Content.IE5\B3PFLVCP\MP90044236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5214938"/>
            <a:ext cx="928688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Учебник - это книга, которая может многому научить учащихся. Но сначала мы должны научить их пользоваться этой книгой.</a:t>
            </a:r>
          </a:p>
          <a:p>
            <a:pPr eaLnBrk="1" hangingPunct="1"/>
            <a:endParaRPr lang="ru-RU" smtClean="0"/>
          </a:p>
        </p:txBody>
      </p:sp>
      <p:pic>
        <p:nvPicPr>
          <p:cNvPr id="35843" name="Picture 4" descr="C:\Users\Александр\AppData\Local\Microsoft\Windows\Temporary Internet Files\Content.IE5\I6DQ6NI2\MC9004382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88" y="3429000"/>
            <a:ext cx="2798762" cy="258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1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0782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3200" smtClean="0"/>
              <a:t>   </a:t>
            </a:r>
            <a:r>
              <a:rPr lang="ru-RU" sz="3200" u="sng" smtClean="0"/>
              <a:t>К основным средствам обучения относятся: </a:t>
            </a:r>
          </a:p>
          <a:p>
            <a:pPr eaLnBrk="1" hangingPunct="1"/>
            <a:r>
              <a:rPr lang="ru-RU" sz="3200" smtClean="0"/>
              <a:t>1) школьный учебник; </a:t>
            </a:r>
          </a:p>
          <a:p>
            <a:pPr eaLnBrk="1" hangingPunct="1"/>
            <a:r>
              <a:rPr lang="ru-RU" sz="3200" smtClean="0"/>
              <a:t>2) учебные материалы, дополняющие учебник (сборники упражнений, справочники, словари); </a:t>
            </a:r>
          </a:p>
          <a:p>
            <a:pPr eaLnBrk="1" hangingPunct="1"/>
            <a:r>
              <a:rPr lang="ru-RU" sz="3200" smtClean="0"/>
              <a:t>3) наглядные пособия различных типов. </a:t>
            </a:r>
          </a:p>
          <a:p>
            <a:pPr eaLnBrk="1" hangingPunct="1"/>
            <a:endParaRPr lang="ru-RU" sz="320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144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Средства обучения делятся на основные и неосновные.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1268" name="Picture 2" descr="C:\Users\Александр\AppData\Local\Microsoft\Windows\Temporary Internet Files\Content.IE5\XZRS3MVY\MC9002399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286375"/>
            <a:ext cx="176530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являются пособия, предназначенные не для всего учебного процесса, а только для отдельных его сторон, например, раздаточный материал, транспаранты, диапозитивы и т. д. К средствам обучения примыкают различные виды учебной техники и учебные принадлежности, например, интерактивная доска, медиапроектор, тетради и т. д.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Неосновными средствами обучения</a:t>
            </a:r>
            <a:endParaRPr lang="ru-RU" dirty="0"/>
          </a:p>
        </p:txBody>
      </p:sp>
      <p:pic>
        <p:nvPicPr>
          <p:cNvPr id="12292" name="Picture 2" descr="C:\Users\Александр\AppData\Local\Microsoft\Windows\Temporary Internet Files\Content.IE5\VRCYGVYZ\MC9004379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643438"/>
            <a:ext cx="18161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могут сыграть положительную роль, если применяются в системе, а также если учитывается их взаимосвязанность и взаимообусловленность в процессе решения определенных учебных задач.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Средства обучения</a:t>
            </a:r>
            <a:endParaRPr lang="ru-RU" dirty="0"/>
          </a:p>
        </p:txBody>
      </p:sp>
      <p:pic>
        <p:nvPicPr>
          <p:cNvPr id="13316" name="Picture 2" descr="C:\Users\Александр\AppData\Local\Microsoft\Windows\Temporary Internet Files\Content.IE5\I6DQ6NI2\MC90023291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13" y="4286250"/>
            <a:ext cx="1797050" cy="159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3" pitchFamily="18" charset="2"/>
              <a:buNone/>
            </a:pPr>
            <a:r>
              <a:rPr lang="ru-RU" smtClean="0"/>
              <a:t>  </a:t>
            </a:r>
            <a:r>
              <a:rPr lang="ru-RU" sz="2400" smtClean="0"/>
              <a:t>- это специальная книга, излагающая основы научных знаний по предметам, предназначенная для достижения учебных целей. Основными функциями учебника являются следующие: информационная, трансформационная, систематизирующая и воспитательная. В нем даются знания (информационная функция), представленные в виде определенной системы (систематизирующая функция) и служащие для формирования соответствующих общеучебных и специальных умений (трансформационная функция).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Школьный учебник</a:t>
            </a:r>
            <a:endParaRPr lang="ru-RU" dirty="0"/>
          </a:p>
        </p:txBody>
      </p:sp>
      <p:pic>
        <p:nvPicPr>
          <p:cNvPr id="14340" name="Picture 2" descr="C:\Users\Александр\AppData\Local\Microsoft\Windows\Temporary Internet Files\Content.IE5\VRCYGVYZ\MC9000889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285750"/>
            <a:ext cx="17684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- теоретические сведения; - аппарат организации работы (вопросы, задания); </a:t>
            </a:r>
          </a:p>
          <a:p>
            <a:pPr eaLnBrk="1" hangingPunct="1"/>
            <a:r>
              <a:rPr lang="ru-RU" sz="2000" smtClean="0"/>
              <a:t>- иллюстративный материал и аппарат ориентировки (указатели, оглавление, заголовки и т. п.). </a:t>
            </a:r>
          </a:p>
          <a:p>
            <a:pPr eaLnBrk="1" hangingPunct="1"/>
            <a:r>
              <a:rPr lang="ru-RU" sz="2000" smtClean="0"/>
              <a:t>Тексты о языке, например, составляют основное содержание учебников по русскому языку. Тексты делятся на основные и дополнительные. В основных текстах описываются факты и явления языка и речи, даются определения понятий, перечисляются их основные признаки, делаются выводы и обобщения, предлагаются зада­ния и упражнения, на основе которых формируется система умений и навыков, выводятся правила и т. п.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400" dirty="0" smtClean="0"/>
              <a:t>структурные компоненты учебника:</a:t>
            </a:r>
            <a:endParaRPr lang="ru-RU" dirty="0"/>
          </a:p>
        </p:txBody>
      </p:sp>
      <p:pic>
        <p:nvPicPr>
          <p:cNvPr id="15364" name="Picture 2" descr="C:\Users\Александр\AppData\Local\Microsoft\Windows\Temporary Internet Files\Content.IE5\I6DQ6NI2\MC9003381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8" y="5429250"/>
            <a:ext cx="1077912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даются материалы для справок, примечания, разъяснения, образцы рассуждений (или способы применения правил) и т. п. Аппарат организации работы включает те вопросы и задания, которые организуют наблюдения учащихся над фактами и явлениями, способствуют систематизации и обобщению изученно­го, направляют деятельность учащихся в процессе формирования у них умений и навыков.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 дополнительных текстах</a:t>
            </a:r>
            <a:endParaRPr lang="ru-RU" dirty="0"/>
          </a:p>
        </p:txBody>
      </p:sp>
      <p:pic>
        <p:nvPicPr>
          <p:cNvPr id="16388" name="Picture 2" descr="C:\Users\Александр\AppData\Local\Microsoft\Windows\Temporary Internet Files\Content.IE5\B3PFLVCP\MC9004123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0" y="5600700"/>
            <a:ext cx="14668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mtClean="0"/>
              <a:t>  (рисунки, схемы, таблицы, графические обозначения и т. п.) способствует более глубокому осознанию изучаемых явлений, поэтому он тесно связан с основным учебным текстом, наглядно представляет то, о чем в нем говорится, дополняет, конкретизирует его, а в ряде случаев восполняет материал, отсутствующий в тексте.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Иллюстративный материал</a:t>
            </a:r>
            <a:endParaRPr lang="ru-RU" dirty="0"/>
          </a:p>
        </p:txBody>
      </p:sp>
      <p:pic>
        <p:nvPicPr>
          <p:cNvPr id="17412" name="Picture 2" descr="C:\Users\Александр\AppData\Local\Microsoft\Windows\Temporary Internet Files\Content.IE5\I6DQ6NI2\MC9002809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5000625"/>
            <a:ext cx="127317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</TotalTime>
  <Words>1443</Words>
  <Application>Microsoft Office PowerPoint</Application>
  <PresentationFormat>Экран (4:3)</PresentationFormat>
  <Paragraphs>80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Lucida Sans Unicode</vt:lpstr>
      <vt:lpstr>Wingdings 3</vt:lpstr>
      <vt:lpstr>Verdana</vt:lpstr>
      <vt:lpstr>Wingdings 2</vt:lpstr>
      <vt:lpstr>Calibri</vt:lpstr>
      <vt:lpstr>Открытая</vt:lpstr>
      <vt:lpstr>Учебник — неизменная основа для различных вариантов урока </vt:lpstr>
      <vt:lpstr>Средства обучения</vt:lpstr>
      <vt:lpstr>Средства обучения делятся на основные и неосновные.  </vt:lpstr>
      <vt:lpstr>Неосновными средствами обучения</vt:lpstr>
      <vt:lpstr>Средства обучения</vt:lpstr>
      <vt:lpstr>Школьный учебник</vt:lpstr>
      <vt:lpstr>структурные компоненты учебника:</vt:lpstr>
      <vt:lpstr>В дополнительных текстах</vt:lpstr>
      <vt:lpstr>Иллюстративный материал</vt:lpstr>
      <vt:lpstr>Аппарат ориентировки</vt:lpstr>
      <vt:lpstr>Для ученика учебник является</vt:lpstr>
      <vt:lpstr>Образцы  заданий:  </vt:lpstr>
      <vt:lpstr>Реализация индивидуализации и дифференциации обучения в учебниках.</vt:lpstr>
      <vt:lpstr>В теоретической части учебника содержится материал различной степени сложности: </vt:lpstr>
      <vt:lpstr>При освоении теоретических сведений,</vt:lpstr>
      <vt:lpstr>Наличие в упражнениях заданий различного характера</vt:lpstr>
      <vt:lpstr>Справочные материалы учебников.</vt:lpstr>
      <vt:lpstr>Основными компонентами системы являются следующие:  </vt:lpstr>
      <vt:lpstr>2. Разграничение материала по степени его важности для овладения изучаемой темой в целом.</vt:lpstr>
      <vt:lpstr>3. Наличии материалов, с помощью которых школьники обучаются способам деятельности</vt:lpstr>
      <vt:lpstr>4. Наличие в учебниках упражнений,</vt:lpstr>
      <vt:lpstr>5. Обеспечение регулярного повторения и систематизации пройденного материала.</vt:lpstr>
      <vt:lpstr>6. Наличие в учебниках разнообразного наглядного материала.</vt:lpstr>
      <vt:lpstr>7. Наличие материалов, с помощью которых у школьников формируются общепредметные умения.</vt:lpstr>
      <vt:lpstr>Основными признаками хорошего учебника являются:  </vt:lpstr>
      <vt:lpstr>Особое место при работе с учебником занимают общеучебные умения учащихся:</vt:lpstr>
      <vt:lpstr>Слайд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 лет спустя…</dc:title>
  <dc:creator>Alexandr</dc:creator>
  <cp:lastModifiedBy>user</cp:lastModifiedBy>
  <cp:revision>38</cp:revision>
  <dcterms:created xsi:type="dcterms:W3CDTF">2010-05-19T18:08:30Z</dcterms:created>
  <dcterms:modified xsi:type="dcterms:W3CDTF">2018-02-26T14:52:02Z</dcterms:modified>
</cp:coreProperties>
</file>