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60" r:id="rId4"/>
    <p:sldId id="257" r:id="rId5"/>
    <p:sldId id="258" r:id="rId6"/>
    <p:sldId id="259" r:id="rId7"/>
    <p:sldId id="268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91;&#1095;&#1080;&#1090;&#1077;&#1083;&#1100;\&#1056;&#1072;&#1073;&#1086;&#1095;&#1080;&#1081;%20&#1089;&#1090;&#1086;&#1083;\&#1088;&#1077;&#1079;&#1091;&#1083;&#1100;&#1090;&#1072;&#1090;&#1099;%20&#1091;&#1095;&#1080;&#1090;&#1077;&#1083;&#1103;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2.7605244996549389E-2"/>
          <c:y val="3.6405005688282192E-2"/>
          <c:w val="0.79341756193519219"/>
          <c:h val="0.89988623435722381"/>
        </c:manualLayout>
      </c:layout>
      <c:pie3DChart>
        <c:varyColors val="1"/>
      </c:pie3DChart>
    </c:plotArea>
    <c:legend>
      <c:legendPos val="r"/>
      <c:layout>
        <c:manualLayout>
          <c:xMode val="edge"/>
          <c:yMode val="edge"/>
          <c:x val="0.74353568189297436"/>
          <c:y val="3.8595460541525593E-2"/>
          <c:w val="0.24813750553908034"/>
          <c:h val="0.33898274263061295"/>
        </c:manualLayout>
      </c:layout>
    </c:legend>
    <c:plotVisOnly val="1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9182733588322543E-3"/>
          <c:w val="0.61783537474482364"/>
          <c:h val="0.8144185986001613"/>
        </c:manualLayout>
      </c:layout>
      <c:pie3DChart>
        <c:varyColors val="1"/>
        <c:ser>
          <c:idx val="0"/>
          <c:order val="0"/>
          <c:explosion val="41"/>
          <c:dPt>
            <c:idx val="1"/>
            <c:explosion val="22"/>
          </c:dPt>
          <c:dLbls>
            <c:dLbl>
              <c:idx val="0"/>
              <c:layout>
                <c:manualLayout>
                  <c:x val="-0.11216513560804907"/>
                  <c:y val="-0.1218412802566347"/>
                </c:manualLayout>
              </c:layout>
              <c:showVal val="1"/>
            </c:dLbl>
            <c:dLbl>
              <c:idx val="1"/>
              <c:layout>
                <c:manualLayout>
                  <c:x val="-3.5428805774278226E-2"/>
                  <c:y val="-1.3397127442403043E-2"/>
                </c:manualLayout>
              </c:layout>
              <c:showVal val="1"/>
            </c:dLbl>
            <c:dLbl>
              <c:idx val="2"/>
              <c:layout>
                <c:manualLayout>
                  <c:x val="-2.3833114610673713E-3"/>
                  <c:y val="-4.7729658792650877E-2"/>
                </c:manualLayout>
              </c:layout>
              <c:showVal val="1"/>
            </c:dLbl>
            <c:dLbl>
              <c:idx val="3"/>
              <c:delete val="1"/>
            </c:dLbl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Лист3!$A$1:$A$4</c:f>
              <c:strCache>
                <c:ptCount val="4"/>
                <c:pt idx="0">
                  <c:v>Компьютер</c:v>
                </c:pt>
                <c:pt idx="1">
                  <c:v>Учебник</c:v>
                </c:pt>
                <c:pt idx="2">
                  <c:v>Устное слово</c:v>
                </c:pt>
                <c:pt idx="3">
                  <c:v>Другие печатные издания</c:v>
                </c:pt>
              </c:strCache>
            </c:strRef>
          </c:cat>
          <c:val>
            <c:numRef>
              <c:f>Лист3!$B$1:$B$4</c:f>
              <c:numCache>
                <c:formatCode>0.00%</c:formatCode>
                <c:ptCount val="4"/>
                <c:pt idx="0">
                  <c:v>0.38400000000000012</c:v>
                </c:pt>
                <c:pt idx="1">
                  <c:v>0.35600000000000009</c:v>
                </c:pt>
                <c:pt idx="2">
                  <c:v>0.26</c:v>
                </c:pt>
                <c:pt idx="3" formatCode="0%">
                  <c:v>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7.2329092543987561E-2"/>
                  <c:y val="-0.22348216280159608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4.5255237192573163E-2"/>
                  <c:y val="7.3372893238411396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1.4078387770973068E-2"/>
                  <c:y val="-0.17019913773046763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3"/>
              <c:layout>
                <c:manualLayout>
                  <c:x val="6.7147795761640899E-2"/>
                  <c:y val="-9.6581434713452166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showVal val="1"/>
          </c:dLbls>
          <c:cat>
            <c:strRef>
              <c:f>Лист3!$A$17:$A$20</c:f>
              <c:strCache>
                <c:ptCount val="4"/>
                <c:pt idx="0">
                  <c:v>Дома самостоятельно</c:v>
                </c:pt>
                <c:pt idx="1">
                  <c:v>Под руководством учителя</c:v>
                </c:pt>
                <c:pt idx="2">
                  <c:v>На уроке – самостоятельно</c:v>
                </c:pt>
                <c:pt idx="3">
                  <c:v>По рекомендации учителя</c:v>
                </c:pt>
              </c:strCache>
            </c:strRef>
          </c:cat>
          <c:val>
            <c:numRef>
              <c:f>Лист3!$B$17:$B$20</c:f>
              <c:numCache>
                <c:formatCode>0.00%</c:formatCode>
                <c:ptCount val="4"/>
                <c:pt idx="0">
                  <c:v>0.43800000000000011</c:v>
                </c:pt>
                <c:pt idx="1">
                  <c:v>0.28800000000000009</c:v>
                </c:pt>
                <c:pt idx="2">
                  <c:v>0.16400000000000001</c:v>
                </c:pt>
                <c:pt idx="3">
                  <c:v>0.11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1.1713752794789544E-2"/>
                  <c:y val="9.001863249876324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3.8582008846116456E-2"/>
                  <c:y val="-0.12407149594462001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0.15550877320890438"/>
                  <c:y val="-3.8536771069493957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showVal val="1"/>
          </c:dLbls>
          <c:cat>
            <c:strRef>
              <c:f>Лист3!$A$24:$A$26</c:f>
              <c:strCache>
                <c:ptCount val="3"/>
                <c:pt idx="0">
                  <c:v>По ходу или после рассказа учителя</c:v>
                </c:pt>
                <c:pt idx="1">
                  <c:v>До объяснения нового материала</c:v>
                </c:pt>
                <c:pt idx="2">
                  <c:v>Вместо объяснения учителя</c:v>
                </c:pt>
              </c:strCache>
            </c:strRef>
          </c:cat>
          <c:val>
            <c:numRef>
              <c:f>Лист3!$B$24:$B$26</c:f>
              <c:numCache>
                <c:formatCode>0.00%</c:formatCode>
                <c:ptCount val="3"/>
                <c:pt idx="0">
                  <c:v>0.78100000000000003</c:v>
                </c:pt>
                <c:pt idx="1">
                  <c:v>0.12300000000000003</c:v>
                </c:pt>
                <c:pt idx="2">
                  <c:v>9.6000000000000002E-2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1.4814754058520462E-2"/>
                  <c:y val="-7.7437663542543375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163805045202683E-2"/>
                  <c:y val="6.8263262426140031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3.0195331486341997E-2"/>
                  <c:y val="0.1637627174592457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3"/>
              <c:layout>
                <c:manualLayout>
                  <c:x val="-6.0050974530961428E-2"/>
                  <c:y val="-6.2827734119788453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showVal val="1"/>
          </c:dLbls>
          <c:cat>
            <c:strRef>
              <c:f>Лист3!$A$31:$A$34</c:f>
              <c:strCache>
                <c:ptCount val="4"/>
                <c:pt idx="0">
                  <c:v>Составить план параграфа</c:v>
                </c:pt>
                <c:pt idx="1">
                  <c:v>Качественные</c:v>
                </c:pt>
                <c:pt idx="2">
                  <c:v>Разобрать приведенные там рисунок, схему</c:v>
                </c:pt>
                <c:pt idx="3">
                  <c:v>Количественные</c:v>
                </c:pt>
              </c:strCache>
            </c:strRef>
          </c:cat>
          <c:val>
            <c:numRef>
              <c:f>Лист3!$B$31:$B$34</c:f>
              <c:numCache>
                <c:formatCode>0.00%</c:formatCode>
                <c:ptCount val="4"/>
                <c:pt idx="0">
                  <c:v>0.38200000000000012</c:v>
                </c:pt>
                <c:pt idx="1">
                  <c:v>0.38200000000000012</c:v>
                </c:pt>
                <c:pt idx="2">
                  <c:v>0.23600000000000004</c:v>
                </c:pt>
                <c:pt idx="3">
                  <c:v>0.23600000000000004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4.1088327500729077E-2"/>
                  <c:y val="0.10707975297190901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8.3046016817342277E-2"/>
                  <c:y val="-2.6614225525042969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0.20785943423738704"/>
                  <c:y val="8.9103689093348714E-3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showVal val="1"/>
          </c:dLbls>
          <c:cat>
            <c:strRef>
              <c:f>Лист3!$A$38:$A$40</c:f>
              <c:strCache>
                <c:ptCount val="3"/>
                <c:pt idx="0">
                  <c:v>Знаю</c:v>
                </c:pt>
                <c:pt idx="1">
                  <c:v>Знаю, но не выполняю</c:v>
                </c:pt>
                <c:pt idx="2">
                  <c:v>Не знаю</c:v>
                </c:pt>
              </c:strCache>
            </c:strRef>
          </c:cat>
          <c:val>
            <c:numRef>
              <c:f>Лист3!$B$38:$B$40</c:f>
              <c:numCache>
                <c:formatCode>0.00%</c:formatCode>
                <c:ptCount val="3"/>
                <c:pt idx="0">
                  <c:v>0.83300000000000018</c:v>
                </c:pt>
                <c:pt idx="1">
                  <c:v>0.111</c:v>
                </c:pt>
                <c:pt idx="2">
                  <c:v>5.6000000000000001E-2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2.7605244996549382E-2"/>
          <c:y val="3.6405005688282192E-2"/>
          <c:w val="0.79341756193519219"/>
          <c:h val="0.89988623435722359"/>
        </c:manualLayout>
      </c:layout>
      <c:pie3DChart>
        <c:varyColors val="1"/>
        <c:ser>
          <c:idx val="0"/>
          <c:order val="0"/>
          <c:explosion val="56"/>
          <c:dLbls>
            <c:dLbl>
              <c:idx val="0"/>
              <c:layout>
                <c:manualLayout>
                  <c:x val="-8.7111828412752751E-2"/>
                  <c:y val="4.1489058240710273E-2"/>
                </c:manualLayout>
              </c:layout>
              <c:tx>
                <c:rich>
                  <a:bodyPr/>
                  <a:lstStyle/>
                  <a:p>
                    <a:pPr>
                      <a:defRPr sz="2400"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defRPr>
                    </a:pPr>
                    <a:r>
                      <a:rPr lang="en-US" sz="2400" b="1"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rPr>
                      <a:t>8</a:t>
                    </a:r>
                    <a:r>
                      <a:rPr lang="ru-RU" sz="2400" b="1">
                        <a:latin typeface="Times New Roman" pitchFamily="18" charset="0"/>
                        <a:cs typeface="Times New Roman" pitchFamily="18" charset="0"/>
                      </a:rPr>
                      <a:t>0,80%</a:t>
                    </a:r>
                    <a:endParaRPr lang="en-US" sz="24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3.9405943822239742E-3"/>
                  <c:y val="-1.9289228717792931E-2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ru-RU" sz="2400" b="1" i="0" u="none" strike="noStrike" kern="1200" baseline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defRPr>
                    </a:pPr>
                    <a:r>
                      <a:rPr sz="2400"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rPr>
                      <a:t>1</a:t>
                    </a:r>
                    <a:r>
                      <a:rPr sz="2400">
                        <a:latin typeface="Times New Roman" pitchFamily="18" charset="0"/>
                        <a:cs typeface="Times New Roman" pitchFamily="18" charset="0"/>
                      </a:rPr>
                      <a:t>1,50%</a:t>
                    </a:r>
                  </a:p>
                </c:rich>
              </c:tx>
              <c:spPr/>
              <c:showVal val="1"/>
            </c:dLbl>
            <c:dLbl>
              <c:idx val="2"/>
              <c:layout>
                <c:manualLayout>
                  <c:x val="0.17093298120343667"/>
                  <c:y val="1.4280240693386001E-2"/>
                </c:manualLayout>
              </c:layout>
              <c:tx>
                <c:rich>
                  <a:bodyPr/>
                  <a:lstStyle/>
                  <a:p>
                    <a:pPr>
                      <a:defRPr lang="ru-RU" sz="2400" b="1" i="0" u="none" strike="noStrike" kern="1200" baseline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defRPr>
                    </a:pPr>
                    <a:r>
                      <a:rPr sz="2400"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rPr>
                      <a:t>7</a:t>
                    </a:r>
                    <a:r>
                      <a:rPr sz="2400">
                        <a:latin typeface="Times New Roman" pitchFamily="18" charset="0"/>
                        <a:cs typeface="Times New Roman" pitchFamily="18" charset="0"/>
                      </a:rPr>
                      <a:t>,70%</a:t>
                    </a: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>
                    <a:latin typeface="Cambria Math" pitchFamily="18" charset="0"/>
                    <a:ea typeface="Cambria Math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0.80800000000000005</c:v>
                </c:pt>
                <c:pt idx="1">
                  <c:v>0.115</c:v>
                </c:pt>
                <c:pt idx="2">
                  <c:v>7.6999999999999999E-2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4353568189297436"/>
          <c:y val="3.8595460541525572E-2"/>
          <c:w val="0.24813750553908034"/>
          <c:h val="0.33898274263061295"/>
        </c:manualLayout>
      </c:layout>
      <c:txPr>
        <a:bodyPr/>
        <a:lstStyle/>
        <a:p>
          <a:pPr>
            <a:defRPr sz="2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8.8864464858559422E-2"/>
                  <c:y val="0.26636695881075489"/>
                </c:manualLayout>
              </c:layout>
              <c:spPr/>
              <c:txPr>
                <a:bodyPr/>
                <a:lstStyle/>
                <a:p>
                  <a:pPr algn="ctr">
                    <a:defRPr lang="ru-RU" sz="2400" b="1" i="0" u="none" strike="noStrike" kern="1200" baseline="0">
                      <a:solidFill>
                        <a:sysClr val="windowText" lastClr="000000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8732745212404013E-2"/>
                  <c:y val="0.24036453678476841"/>
                </c:manualLayout>
              </c:layout>
              <c:spPr/>
              <c:txPr>
                <a:bodyPr/>
                <a:lstStyle/>
                <a:p>
                  <a:pPr algn="ctr">
                    <a:defRPr lang="ru-RU" sz="2400" b="1" i="0" u="none" strike="noStrike" kern="1200" baseline="0">
                      <a:solidFill>
                        <a:sysClr val="windowText" lastClr="000000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1.2050585690677563E-2"/>
                  <c:y val="-3.1680550636405999E-2"/>
                </c:manualLayout>
              </c:layout>
              <c:spPr/>
              <c:txPr>
                <a:bodyPr/>
                <a:lstStyle/>
                <a:p>
                  <a:pPr algn="ctr">
                    <a:defRPr lang="ru-RU" sz="2400" b="1" i="0" u="none" strike="noStrike" kern="1200" baseline="0">
                      <a:solidFill>
                        <a:sysClr val="windowText" lastClr="000000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 algn="ctr">
                  <a:defRPr lang="ru-RU" sz="2400" b="0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Лист1!$A$24:$A$26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Лист1!$B$24:$B$26</c:f>
              <c:numCache>
                <c:formatCode>0.00%</c:formatCode>
                <c:ptCount val="3"/>
                <c:pt idx="0">
                  <c:v>0.57700000000000018</c:v>
                </c:pt>
                <c:pt idx="1">
                  <c:v>0.23100000000000001</c:v>
                </c:pt>
                <c:pt idx="2">
                  <c:v>0.192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046324365704287"/>
                  <c:y val="-0.15780949256342997"/>
                </c:manualLayout>
              </c:layout>
              <c:showVal val="1"/>
            </c:dLbl>
            <c:dLbl>
              <c:idx val="1"/>
              <c:layout>
                <c:manualLayout>
                  <c:x val="6.6072944006999132E-2"/>
                  <c:y val="2.5590551181102341E-2"/>
                </c:manualLayout>
              </c:layout>
              <c:showVal val="1"/>
            </c:dLbl>
            <c:dLbl>
              <c:idx val="2"/>
              <c:layout>
                <c:manualLayout>
                  <c:x val="6.3194444444444484E-2"/>
                  <c:y val="-6.2017351997667017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Лист1!$A$44:$A$46</c:f>
              <c:strCache>
                <c:ptCount val="3"/>
                <c:pt idx="0">
                  <c:v>иногда</c:v>
                </c:pt>
                <c:pt idx="1">
                  <c:v>нет</c:v>
                </c:pt>
                <c:pt idx="2">
                  <c:v>да</c:v>
                </c:pt>
              </c:strCache>
            </c:strRef>
          </c:cat>
          <c:val>
            <c:numRef>
              <c:f>Лист1!$B$44:$B$46</c:f>
              <c:numCache>
                <c:formatCode>0.00%</c:formatCode>
                <c:ptCount val="3"/>
                <c:pt idx="0">
                  <c:v>0.38500000000000012</c:v>
                </c:pt>
                <c:pt idx="1">
                  <c:v>0.34600000000000009</c:v>
                </c:pt>
                <c:pt idx="2">
                  <c:v>0.26900000000000002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2A4D7-C1C1-4DD7-9C52-1ECECCB26C91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2F84E-BAD8-43AB-BA6B-2E141CB74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C67F0-C4D2-4B46-B625-FBF909AC86DC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463B7-0ACC-46F1-BC64-325276667C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5D167-18D3-44B2-B967-7850F9BDD2A9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0672D-EB47-4AFC-A8CD-8C3831E56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F0600-CC79-4A80-BD6A-B85CAA7A815D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D3FBC-0A8B-46AB-97C1-AC7D49E633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529D-FB00-4954-9128-6952C4003D1E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AA06B-28F8-4081-9855-02F0257CF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CA2BB-B1B8-4069-A4BA-B601205B15E7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A97DF-F9DD-4EC5-AB36-2295E9519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68BDC-C9BF-49F3-A1AF-1FE988FD5E9A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CE0E-5409-417E-981E-57A4C7266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FAEAF-8A88-4EE7-B71F-850C65794D00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F7C59-9DBA-4E1C-904B-846097E5E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30F6C-2456-469C-93B8-C89E3AA73205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C4B5-4151-4E5F-8847-8D793F913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8BCAB-58BC-4EDF-8FDE-FFDF1EDE1AAC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A25A8-09B6-49D7-85C3-B4370AFED1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8DCD2-2DEE-40D2-82BB-770E3B419A9B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22ED-4B65-4BB9-8DF7-0BA4FCB4A3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7EDC85-1B79-4E3A-81FF-0314581A3A1E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41103D-5BF0-4D1E-96A0-5E493DFF5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9431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Педсовет: </a:t>
            </a:r>
            <a:br>
              <a:rPr lang="ru-RU" sz="4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«Умение работать с информацией как планированный результат обучения»</a:t>
            </a:r>
          </a:p>
        </p:txBody>
      </p:sp>
      <p:sp>
        <p:nvSpPr>
          <p:cNvPr id="20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ru-RU" smtClean="0"/>
          </a:p>
          <a:p>
            <a:pPr algn="ctr" eaLnBrk="1" hangingPunct="1">
              <a:buFont typeface="Arial" charset="0"/>
              <a:buNone/>
            </a:pPr>
            <a:endParaRPr lang="ru-RU" smtClean="0"/>
          </a:p>
          <a:p>
            <a:pPr algn="ctr" eaLnBrk="1" hangingPunct="1">
              <a:buFont typeface="Arial" charset="0"/>
              <a:buNone/>
            </a:pPr>
            <a:endParaRPr lang="ru-RU" smtClean="0"/>
          </a:p>
          <a:p>
            <a:pPr algn="ctr" eaLnBrk="1" hangingPunct="1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Опрос обучающихся:</a:t>
            </a:r>
          </a:p>
          <a:p>
            <a:pPr algn="ctr" eaLnBrk="1" hangingPunct="1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приняли участие 73 ученика</a:t>
            </a:r>
          </a:p>
          <a:p>
            <a:pPr algn="ctr" eaLnBrk="1" hangingPunct="1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(7 -11 класс)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каком этапе вы чаще всего используете работу с учебником? (24 чел) 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Изучение нового материала – 4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Изучение нового материала, повторение, обобщение – 20 (83,3%)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Проверка д/з, изучение нового материала, повторение – 2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 зависимости от типа урока – 1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Закрепление нового материала, </a:t>
            </a:r>
          </a:p>
          <a:p>
            <a:pPr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практикумы - 1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Какую роль в подготовке к урокам вы отводите школьному учебнику? (23 чел) 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57200" y="2997200"/>
            <a:ext cx="8229600" cy="360045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Главная, основная – 16 (69,6%)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Точка отталкивания – 1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Закрепление изученного, д/з  - 1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Меньшая, второстепенная - 5  (21,6%)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080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Обучаете ли вы учащихся правильным навыкам работы с учебником? (24 чел) 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2781300"/>
            <a:ext cx="8229600" cy="33448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Да – 20 (80,3%)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Да, в начале года – 1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По мере возможности  - 1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Нет – 1 (4,2%)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Считают, что уже умеют работать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14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вы считаете, могут ли заменить учебник другие источники информации? (26 чел)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9888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9275"/>
            <a:ext cx="7772400" cy="1511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 какого источника Вы лучше усваиваете информацию?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638300" y="1366837"/>
          <a:ext cx="5867400" cy="412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323528" y="2132856"/>
          <a:ext cx="8280920" cy="446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Где и как вы предпочитаете работать с учебником?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Когда лучше заниматься по учебнику?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Можете ли вы после самостоятельной работы с учебником ответить на поставленные ранее вопросы и задания?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Знаете ли вы как правильно работать с учебником при подготовке домашнего задания?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60848"/>
          <a:ext cx="8229600" cy="47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8000" smtClean="0">
                <a:latin typeface="Times New Roman" pitchFamily="18" charset="0"/>
                <a:cs typeface="Times New Roman" pitchFamily="18" charset="0"/>
              </a:rPr>
              <a:t>Опрос учителей</a:t>
            </a:r>
          </a:p>
          <a:p>
            <a:pPr algn="ctr" eaLnBrk="1" hangingPunct="1">
              <a:buFont typeface="Arial" charset="0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Приняли участие 26 учителей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7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Часто ли вы используете работу с учебником на уроке? (26 чел)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желанием ли учащиеся включаются в данный вид деятельности? (26 чел)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308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Педсовет:  «Умение работать с информацией как планированный результат обучения»</vt:lpstr>
      <vt:lpstr>Из какого источника Вы лучше усваиваете информацию?  </vt:lpstr>
      <vt:lpstr>Где и как вы предпочитаете работать с учебником? </vt:lpstr>
      <vt:lpstr>Когда лучше заниматься по учебнику? </vt:lpstr>
      <vt:lpstr>Можете ли вы после самостоятельной работы с учебником ответить на поставленные ранее вопросы и задания? </vt:lpstr>
      <vt:lpstr>Знаете ли вы как правильно работать с учебником при подготовке домашнего задания? </vt:lpstr>
      <vt:lpstr> </vt:lpstr>
      <vt:lpstr>Часто ли вы используете работу с учебником на уроке? (26 чел)</vt:lpstr>
      <vt:lpstr>С желанием ли учащиеся включаются в данный вид деятельности? (26 чел) </vt:lpstr>
      <vt:lpstr>На каком этапе вы чаще всего используете работу с учебником? (24 чел) </vt:lpstr>
      <vt:lpstr>Какую роль в подготовке к урокам вы отводите школьному учебнику? (23 чел) </vt:lpstr>
      <vt:lpstr>Обучаете ли вы учащихся правильным навыкам работы с учебником? (24 чел) </vt:lpstr>
      <vt:lpstr>Как вы считаете, могут ли заменить учебник другие источники информации? (26 чел) </vt:lpstr>
    </vt:vector>
  </TitlesOfParts>
  <Company>Средняя школа 29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какого источника Вы лучше усваиваете информацию?  </dc:title>
  <dc:creator>каб Технологии</dc:creator>
  <cp:lastModifiedBy>user</cp:lastModifiedBy>
  <cp:revision>20</cp:revision>
  <dcterms:created xsi:type="dcterms:W3CDTF">2013-03-23T08:35:59Z</dcterms:created>
  <dcterms:modified xsi:type="dcterms:W3CDTF">2018-02-26T14:55:42Z</dcterms:modified>
</cp:coreProperties>
</file>