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6" r:id="rId5"/>
    <p:sldId id="268" r:id="rId6"/>
    <p:sldId id="267" r:id="rId7"/>
    <p:sldId id="271" r:id="rId8"/>
    <p:sldId id="259" r:id="rId9"/>
    <p:sldId id="284" r:id="rId10"/>
    <p:sldId id="272" r:id="rId11"/>
    <p:sldId id="285" r:id="rId12"/>
    <p:sldId id="273" r:id="rId13"/>
    <p:sldId id="286" r:id="rId14"/>
    <p:sldId id="263" r:id="rId15"/>
    <p:sldId id="265" r:id="rId16"/>
    <p:sldId id="264" r:id="rId17"/>
    <p:sldId id="283" r:id="rId18"/>
    <p:sldId id="277" r:id="rId19"/>
    <p:sldId id="274" r:id="rId20"/>
    <p:sldId id="275" r:id="rId21"/>
    <p:sldId id="276" r:id="rId22"/>
    <p:sldId id="278" r:id="rId23"/>
    <p:sldId id="281" r:id="rId24"/>
    <p:sldId id="280" r:id="rId25"/>
    <p:sldId id="282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9900"/>
    <a:srgbClr val="99CC00"/>
    <a:srgbClr val="33CC33"/>
    <a:srgbClr val="00CC66"/>
    <a:srgbClr val="2153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EA8F0-8D89-43F6-8BE1-59DA97A331DE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1C21E-CDDA-4167-9614-137E399E1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98F10-B959-461F-9750-CBCE93C54B4A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14FE2-45A0-4031-9F30-E392EE266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EF09F-9200-41F9-9C18-16FADF5CA7FF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304C2-F111-49F9-AD7A-9E5FB8DD88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376AEB0-F87A-4355-BA62-A629BEF2976E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D883E6-5CC0-4410-99B5-291A03A42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4A788-FF8F-42EA-9C54-8D02A867092F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17089-E7A3-4680-BF56-DB53CE0D0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EFC3B-1B65-412A-BB76-259532FEAE7D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3DA1E-6994-498C-B540-03D5A9678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F1354-A9D8-430D-B144-2DDFB42C72A0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CFB0-7036-4AC0-9B3F-772AF1D76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8F7E2A6-27F0-4239-B8FB-4A929012B79C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AC6A97-2D06-4B43-88B1-774D46E74A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555D8-343B-4683-82CA-19932832068D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C6FA3-A522-421F-B5F7-14548B238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9F6558-DDB6-4F30-B2D3-AF6E0148F3CF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B280064-567F-4981-AFF2-348912368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42C2A87-2EF5-4D6B-A271-E4B133407EC0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7F0587-1826-48A9-A45A-D54261ECA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8C8C8"/>
            </a:gs>
            <a:gs pos="39999">
              <a:srgbClr val="F3F3F3"/>
            </a:gs>
            <a:gs pos="100000">
              <a:srgbClr val="FFFFF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4F4ECDC-93AD-4B74-904A-BCB2D109039B}" type="datetimeFigureOut">
              <a:rPr lang="ru-RU"/>
              <a:pPr>
                <a:defRPr/>
              </a:pPr>
              <a:t>26.02.2018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5473454-17E3-423C-A72C-B49563487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3" r:id="rId4"/>
    <p:sldLayoutId id="2147483744" r:id="rId5"/>
    <p:sldLayoutId id="2147483751" r:id="rId6"/>
    <p:sldLayoutId id="2147483745" r:id="rId7"/>
    <p:sldLayoutId id="2147483752" r:id="rId8"/>
    <p:sldLayoutId id="2147483753" r:id="rId9"/>
    <p:sldLayoutId id="2147483746" r:id="rId10"/>
    <p:sldLayoutId id="21474837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919F80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FD7C7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8CFB1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3429000"/>
            <a:ext cx="6172200" cy="1894362"/>
          </a:xfr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n w="12700">
                  <a:solidFill>
                    <a:schemeClr val="tx2">
                      <a:alpha val="46000"/>
                    </a:schemeClr>
                  </a:solidFill>
                </a:ln>
                <a:solidFill>
                  <a:srgbClr val="669900"/>
                </a:solidFill>
              </a:rPr>
              <a:t>Приёмы осмысления и систематизации информации</a:t>
            </a:r>
            <a:endParaRPr lang="ru-RU" sz="4000" dirty="0">
              <a:ln w="12700">
                <a:solidFill>
                  <a:schemeClr val="tx2">
                    <a:alpha val="46000"/>
                  </a:schemeClr>
                </a:solidFill>
              </a:ln>
              <a:solidFill>
                <a:srgbClr val="66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xfrm>
            <a:off x="1033463" y="428625"/>
            <a:ext cx="7467600" cy="6318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C00000"/>
                </a:solidFill>
              </a:rPr>
              <a:t>ЗАДАЧИ СТАДИИ ВЫЗОВА: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1285875"/>
            <a:ext cx="8572500" cy="43576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  <a:defRPr/>
            </a:pPr>
            <a:r>
              <a:rPr lang="ru-RU" sz="2800" b="1" dirty="0" smtClean="0"/>
              <a:t>самостоятельная актуализация имеющихся знаний по теме и пробуждение познавательной активности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  <a:defRPr/>
            </a:pPr>
            <a:r>
              <a:rPr lang="ru-RU" sz="2800" b="1" dirty="0" smtClean="0"/>
              <a:t>самостоятельное определение учащимися направлений в изучении темы, тех ее аспектов, которые хотелось бы обсудить и осмыслить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  <a:defRPr/>
            </a:pPr>
            <a:r>
              <a:rPr lang="ru-RU" sz="2800" b="1" dirty="0" smtClean="0"/>
              <a:t>на этой фазе работы с информацией школьник определяет для себя смысл: “Что это значит для меня?”, “Зачем это мне нужно?”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35" name="Содержимое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142876" y="142852"/>
          <a:ext cx="8858280" cy="652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38"/>
                <a:gridCol w="2643206"/>
                <a:gridCol w="2214578"/>
                <a:gridCol w="2928958"/>
              </a:tblGrid>
              <a:tr h="60424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</a:t>
                      </a:r>
                      <a:r>
                        <a:rPr lang="ru-RU" baseline="0" dirty="0" smtClean="0"/>
                        <a:t> учителя. Задачи данной фазы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  обучающихся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Возможные</a:t>
                      </a:r>
                      <a:r>
                        <a:rPr lang="ru-RU" baseline="0" dirty="0" smtClean="0"/>
                        <a:t> приёмы </a:t>
                      </a:r>
                    </a:p>
                    <a:p>
                      <a:pPr algn="ctr"/>
                      <a:r>
                        <a:rPr lang="ru-RU" baseline="0" dirty="0" smtClean="0"/>
                        <a:t>и методы</a:t>
                      </a:r>
                      <a:endParaRPr lang="ru-RU" dirty="0"/>
                    </a:p>
                  </a:txBody>
                  <a:tcPr anchor="ctr"/>
                </a:tc>
              </a:tr>
              <a:tr h="561086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Стадия осмысления</a:t>
                      </a:r>
                      <a:endParaRPr lang="ru-RU" sz="3200" b="1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Сохранение интереса</a:t>
                      </a:r>
                      <a:r>
                        <a:rPr lang="ru-RU" sz="2200" baseline="0" dirty="0" smtClean="0"/>
                        <a:t> к теме при непосредственной работе с новой информацией; постепенное продвижение от знания «старого» к «новому»</a:t>
                      </a:r>
                      <a:endParaRPr lang="ru-R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Обучающийся читает текст, используя предложенные учителем</a:t>
                      </a:r>
                      <a:r>
                        <a:rPr lang="ru-RU" sz="2200" baseline="0" dirty="0" smtClean="0"/>
                        <a:t> активные методы чтения; делает пометки на полях или ведёт записи по мере осмысления новой информации</a:t>
                      </a:r>
                      <a:endParaRPr lang="ru-R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aseline="0" dirty="0" smtClean="0"/>
                        <a:t>Маркировка с использованием значков 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«</a:t>
                      </a:r>
                      <a:r>
                        <a:rPr lang="en-US" sz="2200" baseline="0" dirty="0" smtClean="0"/>
                        <a:t>V</a:t>
                      </a:r>
                      <a:r>
                        <a:rPr lang="ru-RU" sz="2200" baseline="0" dirty="0" smtClean="0"/>
                        <a:t>», «+», «-», «?»;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ведение различных записей типа двойных дневников, бортовых журналов; 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поиск ответов на поставленные в первой части урока вопросы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428625"/>
            <a:ext cx="8147050" cy="6318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C00000"/>
                </a:solidFill>
              </a:rPr>
              <a:t>ЗАДАЧИ СТАДИИ ОСМЫСЛЕНИЯ: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341688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поддержание активности, интереса и инерции движения, созданной во время стадии вызова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поддержание усилий учащихся по отслеживанию собственного понимания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«построение мостов» между старыми и новыми знаниями, для того чтобы создать новое понимание</a:t>
            </a:r>
          </a:p>
          <a:p>
            <a:pPr eaLnBrk="1" hangingPunct="1"/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3" name="Содержимое 2"/>
          <p:cNvSpPr>
            <a:spLocks noGrp="1"/>
          </p:cNvSpPr>
          <p:nvPr>
            <p:ph sz="quarter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0" y="71414"/>
          <a:ext cx="9001124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38"/>
                <a:gridCol w="2500330"/>
                <a:gridCol w="2128844"/>
                <a:gridCol w="3300412"/>
              </a:tblGrid>
              <a:tr h="6398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</a:t>
                      </a:r>
                      <a:r>
                        <a:rPr lang="ru-RU" baseline="0" dirty="0" smtClean="0"/>
                        <a:t> учителя. Задачи данной фазы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  обучающихся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Возможные</a:t>
                      </a:r>
                      <a:r>
                        <a:rPr lang="ru-RU" baseline="0" dirty="0" smtClean="0"/>
                        <a:t> приёмы и методы размышления</a:t>
                      </a:r>
                      <a:endParaRPr lang="ru-RU" dirty="0"/>
                    </a:p>
                  </a:txBody>
                  <a:tcPr anchor="ctr"/>
                </a:tc>
              </a:tr>
              <a:tr h="578952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Стадия рефлексии</a:t>
                      </a:r>
                      <a:endParaRPr lang="ru-RU" sz="2800" b="1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Возвращение </a:t>
                      </a:r>
                      <a:r>
                        <a:rPr lang="ru-RU" sz="2200" baseline="0" dirty="0" smtClean="0"/>
                        <a:t>обучающихся к первоначальным записям – предложениям; внесение изменений, дополнений; выдача творческих, исследовательских или практических заданий на основе изученной информации </a:t>
                      </a:r>
                      <a:endParaRPr lang="ru-R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Обучающиеся</a:t>
                      </a:r>
                      <a:r>
                        <a:rPr lang="ru-RU" sz="2200" baseline="0" dirty="0" smtClean="0"/>
                        <a:t> соотносят «новую» информацию со «старой», используя знания, полученные на стадии осмысления</a:t>
                      </a:r>
                      <a:endParaRPr lang="ru-RU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aseline="0" dirty="0" smtClean="0"/>
                        <a:t>Заполнение кластеров, таблиц; 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установление причинно – следственных связей между блоками информации; 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возврат к ключевым словам;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верным и неверным утверждениям;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ответы на поставленные вопросы;</a:t>
                      </a:r>
                    </a:p>
                    <a:p>
                      <a:pPr algn="ctr"/>
                      <a:r>
                        <a:rPr lang="ru-RU" sz="2200" baseline="0" dirty="0" err="1" smtClean="0"/>
                        <a:t>орг-я</a:t>
                      </a:r>
                      <a:r>
                        <a:rPr lang="ru-RU" sz="2200" baseline="0" dirty="0" smtClean="0"/>
                        <a:t> круглых столов;</a:t>
                      </a:r>
                    </a:p>
                    <a:p>
                      <a:pPr algn="ctr"/>
                      <a:r>
                        <a:rPr lang="ru-RU" sz="2200" baseline="0" dirty="0" smtClean="0"/>
                        <a:t>написание творческих работ (эссе, </a:t>
                      </a:r>
                      <a:r>
                        <a:rPr lang="ru-RU" sz="2200" baseline="0" dirty="0" err="1" smtClean="0"/>
                        <a:t>синквейн</a:t>
                      </a:r>
                      <a:r>
                        <a:rPr lang="ru-RU" sz="2200" baseline="0" dirty="0" smtClean="0"/>
                        <a:t>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cap="none" dirty="0" smtClean="0">
                <a:solidFill>
                  <a:srgbClr val="C00000"/>
                </a:solidFill>
              </a:rPr>
              <a:t>ЗАДАЧИ СТАДИИ РЕФЛЕКСИИ:</a:t>
            </a:r>
          </a:p>
        </p:txBody>
      </p:sp>
      <p:sp>
        <p:nvSpPr>
          <p:cNvPr id="2150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268663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помощь обучающимся в самостоятельном обобщении изучаемого материала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помощь обучающимся в самостоятельном определении направления дальнейшего изучения материала</a:t>
            </a:r>
          </a:p>
          <a:p>
            <a:pPr eaLnBrk="1" hangingPunct="1"/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cap="none" smtClean="0">
                <a:solidFill>
                  <a:srgbClr val="C00000"/>
                </a:solidFill>
              </a:rPr>
              <a:t>ФОРМЫ И СРЕДСТВА РАЗВИТИЯ КМ: 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сбор данных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анализ текстов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сопоставление альтернативных точек зрения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коллективное обсуждение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разные виды групповой и парной работы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дебаты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дискуссии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публикации письменных работ учащихся</a:t>
            </a:r>
          </a:p>
          <a:p>
            <a:pPr eaLnBrk="1" hangingPunct="1">
              <a:lnSpc>
                <a:spcPct val="90000"/>
              </a:lnSpc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festival.1september.ru/articles/588329/img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88" y="1262063"/>
            <a:ext cx="6765925" cy="545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Кластер: положительные и отрицательные числа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Группа 127"/>
          <p:cNvGrpSpPr>
            <a:grpSpLocks/>
          </p:cNvGrpSpPr>
          <p:nvPr/>
        </p:nvGrpSpPr>
        <p:grpSpPr bwMode="auto">
          <a:xfrm>
            <a:off x="0" y="142875"/>
            <a:ext cx="8715375" cy="6572250"/>
            <a:chOff x="0" y="142852"/>
            <a:chExt cx="8715404" cy="6572296"/>
          </a:xfrm>
        </p:grpSpPr>
        <p:grpSp>
          <p:nvGrpSpPr>
            <p:cNvPr id="24579" name="Группа 119"/>
            <p:cNvGrpSpPr>
              <a:grpSpLocks/>
            </p:cNvGrpSpPr>
            <p:nvPr/>
          </p:nvGrpSpPr>
          <p:grpSpPr bwMode="auto">
            <a:xfrm>
              <a:off x="0" y="142852"/>
              <a:ext cx="8715404" cy="6500858"/>
              <a:chOff x="0" y="142852"/>
              <a:chExt cx="8715404" cy="6500858"/>
            </a:xfrm>
          </p:grpSpPr>
          <p:grpSp>
            <p:nvGrpSpPr>
              <p:cNvPr id="24584" name="Группа 111"/>
              <p:cNvGrpSpPr>
                <a:grpSpLocks/>
              </p:cNvGrpSpPr>
              <p:nvPr/>
            </p:nvGrpSpPr>
            <p:grpSpPr bwMode="auto">
              <a:xfrm>
                <a:off x="0" y="142852"/>
                <a:ext cx="8715404" cy="5857916"/>
                <a:chOff x="0" y="142852"/>
                <a:chExt cx="8715404" cy="5857916"/>
              </a:xfrm>
            </p:grpSpPr>
            <p:grpSp>
              <p:nvGrpSpPr>
                <p:cNvPr id="24589" name="Группа 104"/>
                <p:cNvGrpSpPr>
                  <a:grpSpLocks/>
                </p:cNvGrpSpPr>
                <p:nvPr/>
              </p:nvGrpSpPr>
              <p:grpSpPr bwMode="auto">
                <a:xfrm>
                  <a:off x="0" y="142852"/>
                  <a:ext cx="8715404" cy="5857916"/>
                  <a:chOff x="0" y="142852"/>
                  <a:chExt cx="8715404" cy="5857916"/>
                </a:xfrm>
              </p:grpSpPr>
              <p:grpSp>
                <p:nvGrpSpPr>
                  <p:cNvPr id="24594" name="Группа 96"/>
                  <p:cNvGrpSpPr>
                    <a:grpSpLocks/>
                  </p:cNvGrpSpPr>
                  <p:nvPr/>
                </p:nvGrpSpPr>
                <p:grpSpPr bwMode="auto">
                  <a:xfrm>
                    <a:off x="0" y="571480"/>
                    <a:ext cx="8715404" cy="5429288"/>
                    <a:chOff x="0" y="428604"/>
                    <a:chExt cx="8715404" cy="5429288"/>
                  </a:xfrm>
                </p:grpSpPr>
                <p:grpSp>
                  <p:nvGrpSpPr>
                    <p:cNvPr id="24599" name="Группа 8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642918"/>
                      <a:ext cx="8715404" cy="5214974"/>
                      <a:chOff x="0" y="642918"/>
                      <a:chExt cx="8715404" cy="5214974"/>
                    </a:xfrm>
                  </p:grpSpPr>
                  <p:sp>
                    <p:nvSpPr>
                      <p:cNvPr id="49" name="Овал 48"/>
                      <p:cNvSpPr/>
                      <p:nvPr/>
                    </p:nvSpPr>
                    <p:spPr>
                      <a:xfrm>
                        <a:off x="5143517" y="5000636"/>
                        <a:ext cx="1428755" cy="642942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ru-RU"/>
                      </a:p>
                    </p:txBody>
                  </p:sp>
                  <p:sp>
                    <p:nvSpPr>
                      <p:cNvPr id="50" name="Овал 49"/>
                      <p:cNvSpPr/>
                      <p:nvPr/>
                    </p:nvSpPr>
                    <p:spPr>
                      <a:xfrm>
                        <a:off x="7286649" y="5000636"/>
                        <a:ext cx="1428755" cy="642942"/>
                      </a:xfrm>
                      <a:prstGeom prst="ellipse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ru-RU"/>
                      </a:p>
                    </p:txBody>
                  </p:sp>
                  <p:cxnSp>
                    <p:nvCxnSpPr>
                      <p:cNvPr id="72" name="Прямая со стрелкой 71"/>
                      <p:cNvCxnSpPr/>
                      <p:nvPr/>
                    </p:nvCxnSpPr>
                    <p:spPr>
                      <a:xfrm rot="10800000" flipV="1">
                        <a:off x="6000770" y="4572008"/>
                        <a:ext cx="571502" cy="357190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4" name="Прямая со стрелкой 73"/>
                      <p:cNvCxnSpPr/>
                      <p:nvPr/>
                    </p:nvCxnSpPr>
                    <p:spPr>
                      <a:xfrm rot="16200000" flipH="1">
                        <a:off x="7536680" y="4607728"/>
                        <a:ext cx="357190" cy="285751"/>
                      </a:xfrm>
                      <a:prstGeom prst="straightConnector1">
                        <a:avLst/>
                      </a:prstGeom>
                      <a:ln>
                        <a:tailEnd type="arrow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4608" name="Группа 8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642918"/>
                        <a:ext cx="8643966" cy="5214974"/>
                        <a:chOff x="0" y="642918"/>
                        <a:chExt cx="8643966" cy="5214974"/>
                      </a:xfrm>
                    </p:grpSpPr>
                    <p:sp>
                      <p:nvSpPr>
                        <p:cNvPr id="47" name="Овал 46"/>
                        <p:cNvSpPr/>
                        <p:nvPr/>
                      </p:nvSpPr>
                      <p:spPr>
                        <a:xfrm>
                          <a:off x="1857381" y="5214951"/>
                          <a:ext cx="1428755" cy="642941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ru-RU"/>
                        </a:p>
                      </p:txBody>
                    </p:sp>
                    <p:sp>
                      <p:nvSpPr>
                        <p:cNvPr id="48" name="Овал 47"/>
                        <p:cNvSpPr/>
                        <p:nvPr/>
                      </p:nvSpPr>
                      <p:spPr>
                        <a:xfrm>
                          <a:off x="214314" y="5214951"/>
                          <a:ext cx="1428755" cy="642941"/>
                        </a:xfrm>
                        <a:prstGeom prst="ellipse">
                          <a:avLst/>
                        </a:prstGeom>
                        <a:noFill/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anchor="ctr"/>
                        <a:lstStyle/>
                        <a:p>
                          <a:pPr algn="ctr" fontAlgn="auto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defRPr/>
                          </a:pPr>
                          <a:endParaRPr lang="ru-RU"/>
                        </a:p>
                      </p:txBody>
                    </p:sp>
                    <p:cxnSp>
                      <p:nvCxnSpPr>
                        <p:cNvPr id="68" name="Прямая со стрелкой 67"/>
                        <p:cNvCxnSpPr/>
                        <p:nvPr/>
                      </p:nvCxnSpPr>
                      <p:spPr>
                        <a:xfrm rot="5400000">
                          <a:off x="642939" y="4714885"/>
                          <a:ext cx="500065" cy="357189"/>
                        </a:xfrm>
                        <a:prstGeom prst="straightConnector1">
                          <a:avLst/>
                        </a:prstGeom>
                        <a:ln>
                          <a:tailEnd type="arrow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0" name="Прямая со стрелкой 69"/>
                        <p:cNvCxnSpPr/>
                        <p:nvPr/>
                      </p:nvCxnSpPr>
                      <p:spPr>
                        <a:xfrm rot="16200000" flipH="1">
                          <a:off x="1857380" y="4786323"/>
                          <a:ext cx="571504" cy="285751"/>
                        </a:xfrm>
                        <a:prstGeom prst="straightConnector1">
                          <a:avLst/>
                        </a:prstGeom>
                        <a:ln>
                          <a:tailEnd type="arrow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4615" name="Группа 8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642918"/>
                          <a:ext cx="8643966" cy="3929090"/>
                          <a:chOff x="0" y="642918"/>
                          <a:chExt cx="8643966" cy="3929090"/>
                        </a:xfrm>
                      </p:grpSpPr>
                      <p:sp>
                        <p:nvSpPr>
                          <p:cNvPr id="51" name="Овал 50"/>
                          <p:cNvSpPr/>
                          <p:nvPr/>
                        </p:nvSpPr>
                        <p:spPr>
                          <a:xfrm>
                            <a:off x="5357831" y="1500175"/>
                            <a:ext cx="1428755" cy="642941"/>
                          </a:xfrm>
                          <a:prstGeom prst="ellipse">
                            <a:avLst/>
                          </a:prstGeom>
                          <a:noFill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anchor="ctr"/>
                          <a:lstStyle/>
                          <a:p>
                            <a:pPr algn="ctr" fontAlgn="auto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defRPr/>
                            </a:pPr>
                            <a:endParaRPr lang="ru-RU"/>
                          </a:p>
                        </p:txBody>
                      </p:sp>
                      <p:sp>
                        <p:nvSpPr>
                          <p:cNvPr id="52" name="Овал 51"/>
                          <p:cNvSpPr/>
                          <p:nvPr/>
                        </p:nvSpPr>
                        <p:spPr>
                          <a:xfrm>
                            <a:off x="7215212" y="1571612"/>
                            <a:ext cx="1428755" cy="642942"/>
                          </a:xfrm>
                          <a:prstGeom prst="ellipse">
                            <a:avLst/>
                          </a:prstGeom>
                          <a:noFill/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anchor="ctr"/>
                          <a:lstStyle/>
                          <a:p>
                            <a:pPr algn="ctr" fontAlgn="auto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defRPr/>
                            </a:pPr>
                            <a:endParaRPr lang="ru-RU"/>
                          </a:p>
                        </p:txBody>
                      </p:sp>
                      <p:cxnSp>
                        <p:nvCxnSpPr>
                          <p:cNvPr id="63" name="Прямая со стрелкой 62"/>
                          <p:cNvCxnSpPr/>
                          <p:nvPr/>
                        </p:nvCxnSpPr>
                        <p:spPr>
                          <a:xfrm rot="16200000" flipV="1">
                            <a:off x="6215083" y="2143117"/>
                            <a:ext cx="285752" cy="285751"/>
                          </a:xfrm>
                          <a:prstGeom prst="straightConnector1">
                            <a:avLst/>
                          </a:prstGeom>
                          <a:ln>
                            <a:tailEnd type="arrow"/>
                          </a:ln>
                        </p:spPr>
                        <p:style>
                          <a:lnRef idx="1">
                            <a:schemeClr val="dk1"/>
                          </a:lnRef>
                          <a:fillRef idx="0">
                            <a:schemeClr val="dk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66" name="Прямая со стрелкой 65"/>
                          <p:cNvCxnSpPr>
                            <a:endCxn id="52" idx="3"/>
                          </p:cNvCxnSpPr>
                          <p:nvPr/>
                        </p:nvCxnSpPr>
                        <p:spPr>
                          <a:xfrm flipV="1">
                            <a:off x="7072337" y="2120891"/>
                            <a:ext cx="352426" cy="307977"/>
                          </a:xfrm>
                          <a:prstGeom prst="straightConnector1">
                            <a:avLst/>
                          </a:prstGeom>
                          <a:ln>
                            <a:tailEnd type="arrow"/>
                          </a:ln>
                        </p:spPr>
                        <p:style>
                          <a:lnRef idx="1">
                            <a:schemeClr val="dk1"/>
                          </a:lnRef>
                          <a:fillRef idx="0">
                            <a:schemeClr val="dk1"/>
                          </a:fillRef>
                          <a:effectRef idx="0">
                            <a:schemeClr val="dk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grpSp>
                        <p:nvGrpSpPr>
                          <p:cNvPr id="24622" name="Группа 8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0" y="642918"/>
                            <a:ext cx="8215338" cy="3929090"/>
                            <a:chOff x="0" y="642918"/>
                            <a:chExt cx="8215338" cy="3929090"/>
                          </a:xfrm>
                        </p:grpSpPr>
                        <p:sp>
                          <p:nvSpPr>
                            <p:cNvPr id="43" name="Овал 42"/>
                            <p:cNvSpPr/>
                            <p:nvPr/>
                          </p:nvSpPr>
                          <p:spPr>
                            <a:xfrm>
                              <a:off x="3071823" y="642919"/>
                              <a:ext cx="1428755" cy="642941"/>
                            </a:xfrm>
                            <a:prstGeom prst="ellipse">
                              <a:avLst/>
                            </a:prstGeom>
                            <a:noFill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anchor="ctr"/>
                            <a:lstStyle/>
                            <a:p>
                              <a:pPr algn="ctr" fontAlgn="auto"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defRPr/>
                              </a:pPr>
                              <a:endParaRPr lang="ru-RU"/>
                            </a:p>
                          </p:txBody>
                        </p:sp>
                        <p:sp>
                          <p:nvSpPr>
                            <p:cNvPr id="44" name="Овал 43"/>
                            <p:cNvSpPr/>
                            <p:nvPr/>
                          </p:nvSpPr>
                          <p:spPr>
                            <a:xfrm>
                              <a:off x="4857767" y="642919"/>
                              <a:ext cx="1428755" cy="642941"/>
                            </a:xfrm>
                            <a:prstGeom prst="ellipse">
                              <a:avLst/>
                            </a:prstGeom>
                            <a:noFill/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anchor="ctr"/>
                            <a:lstStyle/>
                            <a:p>
                              <a:pPr algn="ctr" fontAlgn="auto">
                                <a:spcBef>
                                  <a:spcPts val="0"/>
                                </a:spcBef>
                                <a:spcAft>
                                  <a:spcPts val="0"/>
                                </a:spcAft>
                                <a:defRPr/>
                              </a:pPr>
                              <a:endParaRPr lang="ru-RU"/>
                            </a:p>
                          </p:txBody>
                        </p:sp>
                        <p:cxnSp>
                          <p:nvCxnSpPr>
                            <p:cNvPr id="58" name="Прямая со стрелкой 57"/>
                            <p:cNvCxnSpPr>
                              <a:endCxn id="43" idx="4"/>
                            </p:cNvCxnSpPr>
                            <p:nvPr/>
                          </p:nvCxnSpPr>
                          <p:spPr>
                            <a:xfrm rot="16200000" flipV="1">
                              <a:off x="3714762" y="1357299"/>
                              <a:ext cx="357190" cy="214313"/>
                            </a:xfrm>
                            <a:prstGeom prst="straightConnector1">
                              <a:avLst/>
                            </a:prstGeom>
                            <a:ln>
                              <a:tailEnd type="arrow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0" name="Прямая со стрелкой 59"/>
                            <p:cNvCxnSpPr/>
                            <p:nvPr/>
                          </p:nvCxnSpPr>
                          <p:spPr>
                            <a:xfrm rot="5400000" flipH="1" flipV="1">
                              <a:off x="4572015" y="1214424"/>
                              <a:ext cx="357189" cy="357189"/>
                            </a:xfrm>
                            <a:prstGeom prst="straightConnector1">
                              <a:avLst/>
                            </a:prstGeom>
                            <a:ln>
                              <a:tailEnd type="arrow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grpSp>
                          <p:nvGrpSpPr>
                            <p:cNvPr id="24629" name="Группа 7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1428736"/>
                              <a:ext cx="8215338" cy="3143272"/>
                              <a:chOff x="0" y="1428736"/>
                              <a:chExt cx="8215338" cy="3143272"/>
                            </a:xfrm>
                          </p:grpSpPr>
                          <p:grpSp>
                            <p:nvGrpSpPr>
                              <p:cNvPr id="24632" name="Группа 41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285720" y="1643050"/>
                                <a:ext cx="7929618" cy="2928958"/>
                                <a:chOff x="285720" y="1571612"/>
                                <a:chExt cx="7929618" cy="2928958"/>
                              </a:xfrm>
                            </p:grpSpPr>
                            <p:grpSp>
                              <p:nvGrpSpPr>
                                <p:cNvPr id="24639" name="Группа 18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357158" y="2285992"/>
                                  <a:ext cx="2000264" cy="714380"/>
                                  <a:chOff x="928662" y="2000240"/>
                                  <a:chExt cx="2000264" cy="714380"/>
                                </a:xfrm>
                              </p:grpSpPr>
                              <p:sp>
                                <p:nvSpPr>
                                  <p:cNvPr id="7" name="Скругленный прямоугольник 6"/>
                                  <p:cNvSpPr/>
                                  <p:nvPr/>
                                </p:nvSpPr>
                                <p:spPr>
                                  <a:xfrm>
                                    <a:off x="928693" y="2000241"/>
                                    <a:ext cx="2000257" cy="714380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chemeClr val="accent6">
                                      <a:lumMod val="40000"/>
                                      <a:lumOff val="60000"/>
                                    </a:schemeClr>
                                  </a:solidFill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anchor="ctr"/>
                                  <a:lstStyle/>
                                  <a:p>
                                    <a:pPr algn="ctr" fontAlgn="auto">
                                      <a:spcBef>
                                        <a:spcPts val="0"/>
                                      </a:spcBef>
                                      <a:spcAft>
                                        <a:spcPts val="0"/>
                                      </a:spcAft>
                                      <a:defRPr/>
                                    </a:pPr>
                                    <a:endParaRPr lang="ru-RU"/>
                                  </a:p>
                                </p:txBody>
                              </p:sp>
                              <p:sp>
                                <p:nvSpPr>
                                  <p:cNvPr id="24662" name="TextBox 11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000100" y="2143116"/>
                                    <a:ext cx="1928826" cy="40011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ru-RU" sz="2000" b="1">
                                        <a:latin typeface="Century Schoolbook" pitchFamily="18" charset="0"/>
                                      </a:rPr>
                                      <a:t>температура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24640" name="Группа 16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3643306" y="1571612"/>
                                  <a:ext cx="1428760" cy="571504"/>
                                  <a:chOff x="3071802" y="928670"/>
                                  <a:chExt cx="1428760" cy="571504"/>
                                </a:xfrm>
                              </p:grpSpPr>
                              <p:sp>
                                <p:nvSpPr>
                                  <p:cNvPr id="8" name="Скругленный прямоугольник 7"/>
                                  <p:cNvSpPr/>
                                  <p:nvPr/>
                                </p:nvSpPr>
                                <p:spPr>
                                  <a:xfrm>
                                    <a:off x="3071821" y="928671"/>
                                    <a:ext cx="1428755" cy="571504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chemeClr val="accent6">
                                      <a:lumMod val="40000"/>
                                      <a:lumOff val="60000"/>
                                    </a:schemeClr>
                                  </a:solidFill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anchor="ctr"/>
                                  <a:lstStyle/>
                                  <a:p>
                                    <a:pPr algn="ctr" fontAlgn="auto">
                                      <a:spcBef>
                                        <a:spcPts val="0"/>
                                      </a:spcBef>
                                      <a:spcAft>
                                        <a:spcPts val="0"/>
                                      </a:spcAft>
                                      <a:defRPr/>
                                    </a:pPr>
                                    <a:endParaRPr lang="ru-RU"/>
                                  </a:p>
                                </p:txBody>
                              </p:sp>
                              <p:sp>
                                <p:nvSpPr>
                                  <p:cNvPr id="24660" name="TextBox 12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143240" y="1000108"/>
                                    <a:ext cx="1357322" cy="40011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ru-RU" sz="2000" b="1">
                                        <a:latin typeface="Century Schoolbook" pitchFamily="18" charset="0"/>
                                      </a:rPr>
                                      <a:t>уровень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24641" name="Группа 1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6143636" y="2357430"/>
                                  <a:ext cx="1285884" cy="642942"/>
                                  <a:chOff x="5429256" y="1857364"/>
                                  <a:chExt cx="1285884" cy="642942"/>
                                </a:xfrm>
                              </p:grpSpPr>
                              <p:sp>
                                <p:nvSpPr>
                                  <p:cNvPr id="11" name="Скругленный прямоугольник 10"/>
                                  <p:cNvSpPr/>
                                  <p:nvPr/>
                                </p:nvSpPr>
                                <p:spPr>
                                  <a:xfrm>
                                    <a:off x="5429266" y="1857364"/>
                                    <a:ext cx="1285879" cy="642942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chemeClr val="accent6">
                                      <a:lumMod val="40000"/>
                                      <a:lumOff val="60000"/>
                                    </a:schemeClr>
                                  </a:solidFill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anchor="ctr"/>
                                  <a:lstStyle/>
                                  <a:p>
                                    <a:pPr algn="ctr" fontAlgn="auto">
                                      <a:spcBef>
                                        <a:spcPts val="0"/>
                                      </a:spcBef>
                                      <a:spcAft>
                                        <a:spcPts val="0"/>
                                      </a:spcAft>
                                      <a:defRPr/>
                                    </a:pPr>
                                    <a:endParaRPr lang="ru-RU"/>
                                  </a:p>
                                </p:txBody>
                              </p:sp>
                              <p:sp>
                                <p:nvSpPr>
                                  <p:cNvPr id="24658" name="TextBox 13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500694" y="1928802"/>
                                    <a:ext cx="1143008" cy="40011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ru-RU" sz="2000" b="1">
                                        <a:latin typeface="Century Schoolbook" pitchFamily="18" charset="0"/>
                                      </a:rPr>
                                      <a:t>бизнес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24642" name="Группа 19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285720" y="3643314"/>
                                  <a:ext cx="2357454" cy="857256"/>
                                  <a:chOff x="1000100" y="4286256"/>
                                  <a:chExt cx="2357454" cy="857256"/>
                                </a:xfrm>
                              </p:grpSpPr>
                              <p:sp>
                                <p:nvSpPr>
                                  <p:cNvPr id="9" name="Скругленный прямоугольник 8"/>
                                  <p:cNvSpPr/>
                                  <p:nvPr/>
                                </p:nvSpPr>
                                <p:spPr>
                                  <a:xfrm>
                                    <a:off x="1000131" y="4286256"/>
                                    <a:ext cx="2357446" cy="857256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chemeClr val="accent6">
                                      <a:lumMod val="40000"/>
                                      <a:lumOff val="60000"/>
                                    </a:schemeClr>
                                  </a:solidFill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anchor="ctr"/>
                                  <a:lstStyle/>
                                  <a:p>
                                    <a:pPr algn="ctr" fontAlgn="auto">
                                      <a:spcBef>
                                        <a:spcPts val="0"/>
                                      </a:spcBef>
                                      <a:spcAft>
                                        <a:spcPts val="0"/>
                                      </a:spcAft>
                                      <a:defRPr/>
                                    </a:pPr>
                                    <a:endParaRPr lang="ru-RU"/>
                                  </a:p>
                                </p:txBody>
                              </p:sp>
                              <p:sp>
                                <p:nvSpPr>
                                  <p:cNvPr id="24656" name="TextBox 14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071538" y="4357694"/>
                                    <a:ext cx="2214578" cy="707886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ru-RU" sz="2000" b="1">
                                        <a:latin typeface="Century Schoolbook" pitchFamily="18" charset="0"/>
                                      </a:rPr>
                                      <a:t>координатная прямая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24643" name="Группа 21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6215074" y="3786190"/>
                                  <a:ext cx="2000264" cy="714380"/>
                                  <a:chOff x="5214942" y="4500570"/>
                                  <a:chExt cx="2000264" cy="714380"/>
                                </a:xfrm>
                              </p:grpSpPr>
                              <p:sp>
                                <p:nvSpPr>
                                  <p:cNvPr id="10" name="Скругленный прямоугольник 9"/>
                                  <p:cNvSpPr/>
                                  <p:nvPr/>
                                </p:nvSpPr>
                                <p:spPr>
                                  <a:xfrm>
                                    <a:off x="5214952" y="4500570"/>
                                    <a:ext cx="2000257" cy="714380"/>
                                  </a:xfrm>
                                  <a:prstGeom prst="roundRect">
                                    <a:avLst/>
                                  </a:prstGeom>
                                  <a:solidFill>
                                    <a:schemeClr val="accent6">
                                      <a:lumMod val="40000"/>
                                      <a:lumOff val="60000"/>
                                    </a:schemeClr>
                                  </a:solidFill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anchor="ctr"/>
                                  <a:lstStyle/>
                                  <a:p>
                                    <a:pPr algn="ctr" fontAlgn="auto">
                                      <a:spcBef>
                                        <a:spcPts val="0"/>
                                      </a:spcBef>
                                      <a:spcAft>
                                        <a:spcPts val="0"/>
                                      </a:spcAft>
                                      <a:defRPr/>
                                    </a:pPr>
                                    <a:endParaRPr lang="ru-RU"/>
                                  </a:p>
                                </p:txBody>
                              </p:sp>
                              <p:sp>
                                <p:nvSpPr>
                                  <p:cNvPr id="24654" name="TextBox 15"/>
                                  <p:cNvSpPr txBox="1"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286380" y="4643446"/>
                                    <a:ext cx="1928826" cy="40011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>
                                    <a:spAutoFit/>
                                  </a:bodyPr>
                                  <a:lstStyle/>
                                  <a:p>
                                    <a:r>
                                      <a:rPr lang="ru-RU" sz="2000" b="1">
                                        <a:latin typeface="Century Schoolbook" pitchFamily="18" charset="0"/>
                                      </a:rPr>
                                      <a:t>валентность</a:t>
                                    </a:r>
                                  </a:p>
                                </p:txBody>
                              </p:sp>
                            </p:grpSp>
                            <p:grpSp>
                              <p:nvGrpSpPr>
                                <p:cNvPr id="24644" name="Группа 40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2500298" y="2214554"/>
                                  <a:ext cx="3643338" cy="2000264"/>
                                  <a:chOff x="2428860" y="2143116"/>
                                  <a:chExt cx="3643338" cy="2000264"/>
                                </a:xfrm>
                              </p:grpSpPr>
                              <p:grpSp>
                                <p:nvGrpSpPr>
                                  <p:cNvPr id="24645" name="Группа 5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2857488" y="2643182"/>
                                    <a:ext cx="2928958" cy="1428760"/>
                                    <a:chOff x="3071802" y="1857364"/>
                                    <a:chExt cx="2786082" cy="1428760"/>
                                  </a:xfrm>
                                </p:grpSpPr>
                                <p:sp>
                                  <p:nvSpPr>
                                    <p:cNvPr id="4" name="Овал 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3071823" y="1857364"/>
                                      <a:ext cx="2786072" cy="1428760"/>
                                    </a:xfrm>
                                    <a:prstGeom prst="ellipse">
                                      <a:avLst/>
                                    </a:prstGeom>
                                    <a:solidFill>
                                      <a:schemeClr val="bg2">
                                        <a:lumMod val="75000"/>
                                      </a:schemeClr>
                                    </a:solidFill>
                                  </p:spPr>
                                  <p:style>
                                    <a:lnRef idx="2">
                                      <a:schemeClr val="accent6"/>
                                    </a:lnRef>
                                    <a:fillRef idx="1">
                                      <a:schemeClr val="lt1"/>
                                    </a:fillRef>
                                    <a:effectRef idx="0">
                                      <a:schemeClr val="accent6"/>
                                    </a:effectRef>
                                    <a:fontRef idx="minor">
                                      <a:schemeClr val="dk1"/>
                                    </a:fontRef>
                                  </p:style>
                                  <p:txBody>
                                    <a:bodyPr anchor="ctr"/>
                                    <a:lstStyle/>
                                    <a:p>
                                      <a:pPr algn="ctr" fontAlgn="auto">
                                        <a:spcBef>
                                          <a:spcPts val="0"/>
                                        </a:spcBef>
                                        <a:spcAft>
                                          <a:spcPts val="0"/>
                                        </a:spcAft>
                                        <a:defRPr/>
                                      </a:pPr>
                                      <a:endParaRPr lang="ru-RU"/>
                                    </a:p>
                                  </p:txBody>
                                </p:sp>
                                <p:sp>
                                  <p:nvSpPr>
                                    <p:cNvPr id="24652" name="TextBox 4"/>
                                    <p:cNvSpPr txBox="1"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3143240" y="2143116"/>
                                      <a:ext cx="2643206" cy="1015663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>
                                      <a:spAutoFit/>
                                    </a:bodyPr>
                                    <a:lstStyle/>
                                    <a:p>
                                      <a:pPr algn="ctr"/>
                                      <a:r>
                                        <a:rPr lang="ru-RU" sz="2000" b="1">
                                          <a:latin typeface="Century Schoolbook" pitchFamily="18" charset="0"/>
                                        </a:rPr>
                                        <a:t>Положительные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ru-RU" sz="2000" b="1">
                                          <a:latin typeface="Century Schoolbook" pitchFamily="18" charset="0"/>
                                        </a:rPr>
                                        <a:t>и отрицательные числа</a:t>
                                      </a:r>
                                    </a:p>
                                  </p:txBody>
                                </p:sp>
                              </p:grpSp>
                              <p:cxnSp>
                                <p:nvCxnSpPr>
                                  <p:cNvPr id="30" name="Прямая со стрелкой 29"/>
                                  <p:cNvCxnSpPr/>
                                  <p:nvPr/>
                                </p:nvCxnSpPr>
                                <p:spPr>
                                  <a:xfrm>
                                    <a:off x="5286393" y="3929067"/>
                                    <a:ext cx="785815" cy="214313"/>
                                  </a:xfrm>
                                  <a:prstGeom prst="straightConnector1">
                                    <a:avLst/>
                                  </a:prstGeom>
                                  <a:ln>
                                    <a:tailEnd type="arrow"/>
                                  </a:ln>
                                </p:spPr>
                                <p:style>
                                  <a:lnRef idx="1">
                                    <a:schemeClr val="dk1"/>
                                  </a:lnRef>
                                  <a:fillRef idx="0">
                                    <a:schemeClr val="dk1"/>
                                  </a:fillRef>
                                  <a:effectRef idx="0">
                                    <a:schemeClr val="dk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32" name="Прямая со стрелкой 31"/>
                                  <p:cNvCxnSpPr>
                                    <a:stCxn id="4" idx="7"/>
                                  </p:cNvCxnSpPr>
                                  <p:nvPr/>
                                </p:nvCxnSpPr>
                                <p:spPr>
                                  <a:xfrm rot="5400000" flipH="1" flipV="1">
                                    <a:off x="5538806" y="2390769"/>
                                    <a:ext cx="280990" cy="642940"/>
                                  </a:xfrm>
                                  <a:prstGeom prst="straightConnector1">
                                    <a:avLst/>
                                  </a:prstGeom>
                                  <a:ln>
                                    <a:tailEnd type="arrow"/>
                                  </a:ln>
                                </p:spPr>
                                <p:style>
                                  <a:lnRef idx="1">
                                    <a:schemeClr val="dk1"/>
                                  </a:lnRef>
                                  <a:fillRef idx="0">
                                    <a:schemeClr val="dk1"/>
                                  </a:fillRef>
                                  <a:effectRef idx="0">
                                    <a:schemeClr val="dk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34" name="Прямая со стрелкой 33"/>
                                  <p:cNvCxnSpPr>
                                    <a:stCxn id="4" idx="0"/>
                                  </p:cNvCxnSpPr>
                                  <p:nvPr/>
                                </p:nvCxnSpPr>
                                <p:spPr>
                                  <a:xfrm rot="16200000" flipV="1">
                                    <a:off x="4054487" y="2374894"/>
                                    <a:ext cx="500067" cy="36512"/>
                                  </a:xfrm>
                                  <a:prstGeom prst="straightConnector1">
                                    <a:avLst/>
                                  </a:prstGeom>
                                  <a:ln>
                                    <a:tailEnd type="arrow"/>
                                  </a:ln>
                                </p:spPr>
                                <p:style>
                                  <a:lnRef idx="1">
                                    <a:schemeClr val="dk1"/>
                                  </a:lnRef>
                                  <a:fillRef idx="0">
                                    <a:schemeClr val="dk1"/>
                                  </a:fillRef>
                                  <a:effectRef idx="0">
                                    <a:schemeClr val="dk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37" name="Прямая со стрелкой 36"/>
                                  <p:cNvCxnSpPr/>
                                  <p:nvPr/>
                                </p:nvCxnSpPr>
                                <p:spPr>
                                  <a:xfrm rot="10800000">
                                    <a:off x="2428884" y="2786059"/>
                                    <a:ext cx="500064" cy="357189"/>
                                  </a:xfrm>
                                  <a:prstGeom prst="straightConnector1">
                                    <a:avLst/>
                                  </a:prstGeom>
                                  <a:ln>
                                    <a:tailEnd type="arrow"/>
                                  </a:ln>
                                </p:spPr>
                                <p:style>
                                  <a:lnRef idx="1">
                                    <a:schemeClr val="dk1"/>
                                  </a:lnRef>
                                  <a:fillRef idx="0">
                                    <a:schemeClr val="dk1"/>
                                  </a:fillRef>
                                  <a:effectRef idx="0">
                                    <a:schemeClr val="dk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39" name="Прямая со стрелкой 38"/>
                                  <p:cNvCxnSpPr/>
                                  <p:nvPr/>
                                </p:nvCxnSpPr>
                                <p:spPr>
                                  <a:xfrm rot="10800000" flipV="1">
                                    <a:off x="2643197" y="3929067"/>
                                    <a:ext cx="642940" cy="142876"/>
                                  </a:xfrm>
                                  <a:prstGeom prst="straightConnector1">
                                    <a:avLst/>
                                  </a:prstGeom>
                                  <a:ln>
                                    <a:tailEnd type="arrow"/>
                                  </a:ln>
                                </p:spPr>
                                <p:style>
                                  <a:lnRef idx="1">
                                    <a:schemeClr val="dk1"/>
                                  </a:lnRef>
                                  <a:fillRef idx="0">
                                    <a:schemeClr val="dk1"/>
                                  </a:fillRef>
                                  <a:effectRef idx="0">
                                    <a:schemeClr val="dk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</p:grpSp>
                          </p:grpSp>
                          <p:sp>
                            <p:nvSpPr>
                              <p:cNvPr id="45" name="Овал 44"/>
                              <p:cNvSpPr/>
                              <p:nvPr/>
                            </p:nvSpPr>
                            <p:spPr>
                              <a:xfrm>
                                <a:off x="1643069" y="1428736"/>
                                <a:ext cx="1714506" cy="642943"/>
                              </a:xfrm>
                              <a:prstGeom prst="ellipse">
                                <a:avLst/>
                              </a:prstGeom>
                              <a:noFill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anchor="ctr"/>
                              <a:lstStyle/>
                              <a:p>
                                <a:pPr algn="ctr" fontAlgn="auto"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defRPr/>
                                </a:pPr>
                                <a:endParaRPr lang="ru-RU"/>
                              </a:p>
                            </p:txBody>
                          </p:sp>
                          <p:sp>
                            <p:nvSpPr>
                              <p:cNvPr id="46" name="Овал 45"/>
                              <p:cNvSpPr/>
                              <p:nvPr/>
                            </p:nvSpPr>
                            <p:spPr>
                              <a:xfrm>
                                <a:off x="0" y="1428736"/>
                                <a:ext cx="1428755" cy="642943"/>
                              </a:xfrm>
                              <a:prstGeom prst="ellipse">
                                <a:avLst/>
                              </a:prstGeom>
                              <a:noFill/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anchor="ctr"/>
                              <a:lstStyle/>
                              <a:p>
                                <a:pPr algn="ctr" fontAlgn="auto">
                                  <a:spcBef>
                                    <a:spcPts val="0"/>
                                  </a:spcBef>
                                  <a:spcAft>
                                    <a:spcPts val="0"/>
                                  </a:spcAft>
                                  <a:defRPr/>
                                </a:pPr>
                                <a:endParaRPr lang="ru-RU"/>
                              </a:p>
                            </p:txBody>
                          </p:sp>
                          <p:cxnSp>
                            <p:nvCxnSpPr>
                              <p:cNvPr id="54" name="Прямая со стрелкой 53"/>
                              <p:cNvCxnSpPr/>
                              <p:nvPr/>
                            </p:nvCxnSpPr>
                            <p:spPr>
                              <a:xfrm rot="16200000" flipV="1">
                                <a:off x="1107285" y="2107397"/>
                                <a:ext cx="285752" cy="71437"/>
                              </a:xfrm>
                              <a:prstGeom prst="straightConnector1">
                                <a:avLst/>
                              </a:prstGeom>
                              <a:ln>
                                <a:tailEnd type="arrow"/>
                              </a:ln>
                            </p:spPr>
                            <p:style>
                              <a:lnRef idx="1">
                                <a:schemeClr val="dk1"/>
                              </a:lnRef>
                              <a:fillRef idx="0">
                                <a:schemeClr val="dk1"/>
                              </a:fillRef>
                              <a:effectRef idx="0">
                                <a:schemeClr val="dk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55" name="Прямая со стрелкой 54"/>
                              <p:cNvCxnSpPr/>
                              <p:nvPr/>
                            </p:nvCxnSpPr>
                            <p:spPr>
                              <a:xfrm rot="5400000" flipH="1" flipV="1">
                                <a:off x="1701011" y="2013735"/>
                                <a:ext cx="307977" cy="280989"/>
                              </a:xfrm>
                              <a:prstGeom prst="straightConnector1">
                                <a:avLst/>
                              </a:prstGeom>
                              <a:ln>
                                <a:tailEnd type="arrow"/>
                              </a:ln>
                            </p:spPr>
                            <p:style>
                              <a:lnRef idx="1">
                                <a:schemeClr val="dk1"/>
                              </a:lnRef>
                              <a:fillRef idx="0">
                                <a:schemeClr val="dk1"/>
                              </a:fillRef>
                              <a:effectRef idx="0">
                                <a:schemeClr val="dk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24637" name="TextBox 75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42844" y="1571612"/>
                                <a:ext cx="1143008" cy="369332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>
                                <a:spAutoFit/>
                              </a:bodyPr>
                              <a:lstStyle/>
                              <a:p>
                                <a:r>
                                  <a:rPr lang="ru-RU">
                                    <a:latin typeface="Century Schoolbook" pitchFamily="18" charset="0"/>
                                  </a:rPr>
                                  <a:t>кипения</a:t>
                                </a:r>
                              </a:p>
                            </p:txBody>
                          </p:sp>
                          <p:sp>
                            <p:nvSpPr>
                              <p:cNvPr id="24638" name="TextBox 76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714480" y="1559470"/>
                                <a:ext cx="1500198" cy="369332"/>
                              </a:xfrm>
                              <a:prstGeom prst="rect">
                                <a:avLst/>
                              </a:prstGeom>
                              <a:noFill/>
                              <a:ln w="9525">
                                <a:noFill/>
                                <a:miter lim="800000"/>
                                <a:headEnd/>
                                <a:tailEnd/>
                              </a:ln>
                            </p:spPr>
                            <p:txBody>
                              <a:bodyPr>
                                <a:spAutoFit/>
                              </a:bodyPr>
                              <a:lstStyle/>
                              <a:p>
                                <a:r>
                                  <a:rPr lang="ru-RU">
                                    <a:latin typeface="Century Schoolbook" pitchFamily="18" charset="0"/>
                                  </a:rPr>
                                  <a:t>замерзания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24630" name="TextBox 78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3214678" y="785794"/>
                              <a:ext cx="1214446" cy="369332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>
                              <a:spAutoFit/>
                            </a:bodyPr>
                            <a:lstStyle/>
                            <a:p>
                              <a:r>
                                <a:rPr lang="ru-RU">
                                  <a:latin typeface="Century Schoolbook" pitchFamily="18" charset="0"/>
                                </a:rPr>
                                <a:t>глубина</a:t>
                              </a:r>
                            </a:p>
                          </p:txBody>
                        </p:sp>
                        <p:sp>
                          <p:nvSpPr>
                            <p:cNvPr id="24631" name="TextBox 79"/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5072066" y="785794"/>
                              <a:ext cx="1143008" cy="369332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  <a:miter lim="800000"/>
                              <a:headEnd/>
                              <a:tailEnd/>
                            </a:ln>
                          </p:spPr>
                          <p:txBody>
                            <a:bodyPr>
                              <a:spAutoFit/>
                            </a:bodyPr>
                            <a:lstStyle/>
                            <a:p>
                              <a:r>
                                <a:rPr lang="ru-RU">
                                  <a:latin typeface="Century Schoolbook" pitchFamily="18" charset="0"/>
                                </a:rPr>
                                <a:t>высота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24623" name="TextBox 81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572132" y="1643050"/>
                            <a:ext cx="928694" cy="36933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r>
                              <a:rPr lang="ru-RU">
                                <a:latin typeface="Century Schoolbook" pitchFamily="18" charset="0"/>
                              </a:rPr>
                              <a:t>расход</a:t>
                            </a:r>
                          </a:p>
                        </p:txBody>
                      </p:sp>
                      <p:sp>
                        <p:nvSpPr>
                          <p:cNvPr id="24624" name="TextBox 8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358082" y="1702346"/>
                            <a:ext cx="1214446" cy="36933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r>
                              <a:rPr lang="ru-RU">
                                <a:latin typeface="Century Schoolbook" pitchFamily="18" charset="0"/>
                              </a:rPr>
                              <a:t>прибыль</a:t>
                            </a:r>
                          </a:p>
                        </p:txBody>
                      </p:sp>
                    </p:grpSp>
                    <p:sp>
                      <p:nvSpPr>
                        <p:cNvPr id="24616" name="TextBox 8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7158" y="5357826"/>
                          <a:ext cx="1143008" cy="36933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r>
                            <a:rPr lang="ru-RU">
                              <a:latin typeface="Century Schoolbook" pitchFamily="18" charset="0"/>
                            </a:rPr>
                            <a:t>левее  </a:t>
                          </a:r>
                          <a:r>
                            <a:rPr lang="ru-RU" b="1" i="1">
                              <a:latin typeface="Century Schoolbook" pitchFamily="18" charset="0"/>
                            </a:rPr>
                            <a:t>0</a:t>
                          </a:r>
                        </a:p>
                      </p:txBody>
                    </p:sp>
                    <p:sp>
                      <p:nvSpPr>
                        <p:cNvPr id="24617" name="TextBox 8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00232" y="5357826"/>
                          <a:ext cx="1214446" cy="36933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  <a:miter lim="800000"/>
                          <a:headEnd/>
                          <a:tailEnd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r>
                            <a:rPr lang="ru-RU">
                              <a:latin typeface="Century Schoolbook" pitchFamily="18" charset="0"/>
                            </a:rPr>
                            <a:t>правее  </a:t>
                          </a:r>
                          <a:r>
                            <a:rPr lang="ru-RU" b="1" i="1">
                              <a:latin typeface="Century Schoolbook" pitchFamily="18" charset="0"/>
                            </a:rPr>
                            <a:t>0</a:t>
                          </a:r>
                        </a:p>
                      </p:txBody>
                    </p:sp>
                  </p:grpSp>
                  <p:sp>
                    <p:nvSpPr>
                      <p:cNvPr id="24609" name="TextBox 8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5286380" y="5131370"/>
                        <a:ext cx="1071570" cy="3693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ru-RU">
                            <a:latin typeface="Century Schoolbook" pitchFamily="18" charset="0"/>
                          </a:rPr>
                          <a:t>анионы</a:t>
                        </a:r>
                      </a:p>
                    </p:txBody>
                  </p:sp>
                  <p:sp>
                    <p:nvSpPr>
                      <p:cNvPr id="24610" name="TextBox 8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429520" y="5143512"/>
                        <a:ext cx="1143008" cy="3693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ru-RU">
                            <a:latin typeface="Century Schoolbook" pitchFamily="18" charset="0"/>
                          </a:rPr>
                          <a:t>катионы</a:t>
                        </a:r>
                      </a:p>
                    </p:txBody>
                  </p:sp>
                </p:grpSp>
                <p:sp>
                  <p:nvSpPr>
                    <p:cNvPr id="91" name="Скругленный прямоугольник 90"/>
                    <p:cNvSpPr/>
                    <p:nvPr/>
                  </p:nvSpPr>
                  <p:spPr>
                    <a:xfrm>
                      <a:off x="714377" y="428604"/>
                      <a:ext cx="1643068" cy="571504"/>
                    </a:xfrm>
                    <a:prstGeom prst="roundRect">
                      <a:avLst/>
                    </a:prstGeom>
                    <a:solidFill>
                      <a:srgbClr val="FFFF0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24601" name="TextBox 9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28662" y="500042"/>
                      <a:ext cx="1285884" cy="4001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ru-RU" sz="2000" b="1">
                          <a:latin typeface="Century Schoolbook" pitchFamily="18" charset="0"/>
                        </a:rPr>
                        <a:t>физика</a:t>
                      </a:r>
                    </a:p>
                  </p:txBody>
                </p:sp>
                <p:cxnSp>
                  <p:nvCxnSpPr>
                    <p:cNvPr id="94" name="Прямая со стрелкой 93"/>
                    <p:cNvCxnSpPr/>
                    <p:nvPr/>
                  </p:nvCxnSpPr>
                  <p:spPr>
                    <a:xfrm rot="5400000" flipH="1" flipV="1">
                      <a:off x="1000128" y="1071547"/>
                      <a:ext cx="428628" cy="285751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Прямая со стрелкой 95"/>
                    <p:cNvCxnSpPr/>
                    <p:nvPr/>
                  </p:nvCxnSpPr>
                  <p:spPr>
                    <a:xfrm rot="16200000" flipV="1">
                      <a:off x="1857380" y="1071547"/>
                      <a:ext cx="428628" cy="285751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98" name="Скругленный прямоугольник 97"/>
                  <p:cNvSpPr/>
                  <p:nvPr/>
                </p:nvSpPr>
                <p:spPr>
                  <a:xfrm>
                    <a:off x="3643325" y="142852"/>
                    <a:ext cx="1643067" cy="357191"/>
                  </a:xfrm>
                  <a:prstGeom prst="roundRect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24596" name="TextBox 9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14744" y="142852"/>
                    <a:ext cx="1571636" cy="36933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r>
                      <a:rPr lang="ru-RU" b="1">
                        <a:latin typeface="Century Schoolbook" pitchFamily="18" charset="0"/>
                      </a:rPr>
                      <a:t>география</a:t>
                    </a:r>
                  </a:p>
                </p:txBody>
              </p:sp>
              <p:cxnSp>
                <p:nvCxnSpPr>
                  <p:cNvPr id="101" name="Прямая со стрелкой 100"/>
                  <p:cNvCxnSpPr/>
                  <p:nvPr/>
                </p:nvCxnSpPr>
                <p:spPr>
                  <a:xfrm rot="5400000" flipH="1" flipV="1">
                    <a:off x="4000514" y="571480"/>
                    <a:ext cx="285752" cy="142875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Прямая со стрелкой 102"/>
                  <p:cNvCxnSpPr>
                    <a:stCxn id="44" idx="1"/>
                  </p:cNvCxnSpPr>
                  <p:nvPr/>
                </p:nvCxnSpPr>
                <p:spPr>
                  <a:xfrm rot="16200000" flipV="1">
                    <a:off x="4772834" y="584974"/>
                    <a:ext cx="379415" cy="209551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6" name="Скругленный прямоугольник 105"/>
                <p:cNvSpPr/>
                <p:nvPr/>
              </p:nvSpPr>
              <p:spPr>
                <a:xfrm>
                  <a:off x="6715147" y="857232"/>
                  <a:ext cx="1857381" cy="642943"/>
                </a:xfrm>
                <a:prstGeom prst="roundRect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24591" name="TextBox 106"/>
                <p:cNvSpPr txBox="1">
                  <a:spLocks noChangeArrowheads="1"/>
                </p:cNvSpPr>
                <p:nvPr/>
              </p:nvSpPr>
              <p:spPr bwMode="auto">
                <a:xfrm>
                  <a:off x="6929454" y="1000108"/>
                  <a:ext cx="1571636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b="1">
                      <a:latin typeface="Century Schoolbook" pitchFamily="18" charset="0"/>
                    </a:rPr>
                    <a:t>экономика</a:t>
                  </a:r>
                </a:p>
              </p:txBody>
            </p:sp>
            <p:cxnSp>
              <p:nvCxnSpPr>
                <p:cNvPr id="109" name="Прямая со стрелкой 108"/>
                <p:cNvCxnSpPr/>
                <p:nvPr/>
              </p:nvCxnSpPr>
              <p:spPr>
                <a:xfrm rot="5400000" flipH="1" flipV="1">
                  <a:off x="6393678" y="1393017"/>
                  <a:ext cx="285752" cy="21431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Прямая со стрелкой 110"/>
                <p:cNvCxnSpPr/>
                <p:nvPr/>
              </p:nvCxnSpPr>
              <p:spPr>
                <a:xfrm rot="16200000" flipV="1">
                  <a:off x="7393806" y="1535893"/>
                  <a:ext cx="214313" cy="14287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3" name="Скругленный прямоугольник 112"/>
              <p:cNvSpPr/>
              <p:nvPr/>
            </p:nvSpPr>
            <p:spPr>
              <a:xfrm>
                <a:off x="6000770" y="6143644"/>
                <a:ext cx="1928819" cy="500066"/>
              </a:xfrm>
              <a:prstGeom prst="round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4586" name="TextBox 113"/>
              <p:cNvSpPr txBox="1">
                <a:spLocks noChangeArrowheads="1"/>
              </p:cNvSpPr>
              <p:nvPr/>
            </p:nvSpPr>
            <p:spPr bwMode="auto">
              <a:xfrm>
                <a:off x="6500826" y="6215082"/>
                <a:ext cx="107157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b="1">
                    <a:latin typeface="Century Schoolbook" pitchFamily="18" charset="0"/>
                  </a:rPr>
                  <a:t>химия</a:t>
                </a:r>
              </a:p>
            </p:txBody>
          </p:sp>
          <p:cxnSp>
            <p:nvCxnSpPr>
              <p:cNvPr id="116" name="Прямая со стрелкой 115"/>
              <p:cNvCxnSpPr/>
              <p:nvPr/>
            </p:nvCxnSpPr>
            <p:spPr>
              <a:xfrm rot="16200000" flipH="1">
                <a:off x="6143645" y="5715016"/>
                <a:ext cx="357190" cy="35718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8" name="Прямая со стрелкой 117"/>
              <p:cNvCxnSpPr/>
              <p:nvPr/>
            </p:nvCxnSpPr>
            <p:spPr>
              <a:xfrm rot="10800000" flipV="1">
                <a:off x="7358087" y="5786454"/>
                <a:ext cx="428626" cy="28575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1" name="Скругленный прямоугольник 120"/>
            <p:cNvSpPr/>
            <p:nvPr/>
          </p:nvSpPr>
          <p:spPr>
            <a:xfrm>
              <a:off x="1000128" y="6215083"/>
              <a:ext cx="1428755" cy="500065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581" name="TextBox 121"/>
            <p:cNvSpPr txBox="1">
              <a:spLocks noChangeArrowheads="1"/>
            </p:cNvSpPr>
            <p:nvPr/>
          </p:nvSpPr>
          <p:spPr bwMode="auto">
            <a:xfrm>
              <a:off x="1142976" y="6286520"/>
              <a:ext cx="12144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1">
                  <a:latin typeface="Century Schoolbook" pitchFamily="18" charset="0"/>
                </a:rPr>
                <a:t>алгебра</a:t>
              </a:r>
            </a:p>
          </p:txBody>
        </p:sp>
        <p:cxnSp>
          <p:nvCxnSpPr>
            <p:cNvPr id="124" name="Прямая со стрелкой 123"/>
            <p:cNvCxnSpPr/>
            <p:nvPr/>
          </p:nvCxnSpPr>
          <p:spPr>
            <a:xfrm rot="16200000" flipH="1">
              <a:off x="1178722" y="5965050"/>
              <a:ext cx="285752" cy="2143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Прямая со стрелкой 125"/>
            <p:cNvCxnSpPr/>
            <p:nvPr/>
          </p:nvCxnSpPr>
          <p:spPr>
            <a:xfrm rot="10800000" flipV="1">
              <a:off x="1928819" y="5929331"/>
              <a:ext cx="285751" cy="2143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107950" y="1058863"/>
            <a:ext cx="8229600" cy="7143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i="1" cap="none" smtClean="0"/>
              <a:t>«ЭПОХА ЗАСТОЯ»</a:t>
            </a:r>
          </a:p>
        </p:txBody>
      </p:sp>
      <p:sp>
        <p:nvSpPr>
          <p:cNvPr id="25603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1857375"/>
            <a:ext cx="8643937" cy="4500563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в эпоху застоя была принята новая конституция, в которой были провозглашены основные права граждан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это было время расцвета литературы и искусства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была восстановлена система ГУЛАГА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была ужесточена цензура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видные деятели науки и искусства были выдворены из СССР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14313"/>
            <a:ext cx="8229600" cy="857250"/>
          </a:xfrm>
          <a:prstGeom prst="rect">
            <a:avLst/>
          </a:prstGeom>
        </p:spPr>
        <p:txBody>
          <a:bodyPr anchor="ctr">
            <a:normAutofit fontScale="92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cap="small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Верные и неверные утверждения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115888"/>
            <a:ext cx="8229600" cy="6429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i="1" cap="none" smtClean="0">
                <a:solidFill>
                  <a:srgbClr val="C00000"/>
                </a:solidFill>
              </a:rPr>
              <a:t>«ВИДЫ УГЛОВ»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sz="quarter" idx="1"/>
          </p:nvPr>
        </p:nvSpPr>
        <p:spPr>
          <a:xfrm>
            <a:off x="0" y="765175"/>
            <a:ext cx="9144000" cy="5500688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Тупой угол – это угол, который нарисован тупым карандашом 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Угол – это геометрическая фигура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Угол состоит из двух пресекающихся прямых 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Бывают углы остроумные и тупые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Угол состоит из двух лучей, выходящих из одной точки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Равные углы – это те, у которых равны стороны 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Биссектриса – это такой угол, у которого три стороны. 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Бывает угол прямой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Острый угол – это угол, который меньше прямого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b="1" smtClean="0"/>
              <a:t>“Любовь циркуля и линейки” – сказка Шарля Перро, автора “Красной Шапочки”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285750" y="554038"/>
            <a:ext cx="8258175" cy="7143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cap="none" smtClean="0"/>
              <a:t>ТЕХНОЛОГИИ  РАБОТЫ С ИНФОРМАЦИЕЙ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2588" cy="4873625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Технология развития критического мышления (ТРКМ)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ИКТ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Технология «Шаг за шагом»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Технология проблемно-модульного обучения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Проектные технологии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Технология разноуровневого обучения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Модульные технологии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None/>
            </a:pPr>
            <a:endParaRPr lang="ru-RU" b="1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928688" y="214313"/>
            <a:ext cx="7604125" cy="7143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3600" b="1" i="1" cap="none" smtClean="0">
                <a:solidFill>
                  <a:srgbClr val="C00000"/>
                </a:solidFill>
              </a:rPr>
              <a:t>«ДЕФЕКТЫ ЗРЕНИЯ. ОЧКИ»</a:t>
            </a:r>
            <a:r>
              <a:rPr lang="ru-RU" sz="3200" b="1" cap="none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928688"/>
            <a:ext cx="8686800" cy="57150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младенец видит мир перевернутым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форма глаза напоминает яблоко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с возрастом близорукость превращается в дальнозоркость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зрачок – это отверстие в глазу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в глазу имеется прозрачная линза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полезно смотреть на солнце без защитных очков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очки сильно ухудшают зрение</a:t>
            </a:r>
          </a:p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600" b="1" smtClean="0"/>
              <a:t>линзы полезны для глаз</a:t>
            </a:r>
          </a:p>
          <a:p>
            <a:pPr eaLnBrk="1" hangingPunct="1">
              <a:lnSpc>
                <a:spcPct val="80000"/>
              </a:lnSpc>
            </a:pPr>
            <a:endParaRPr lang="ru-RU" sz="19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 bwMode="auto">
          <a:xfrm>
            <a:off x="357188" y="142875"/>
            <a:ext cx="8229600" cy="64293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cap="none" smtClean="0">
                <a:solidFill>
                  <a:srgbClr val="C00000"/>
                </a:solidFill>
              </a:rPr>
              <a:t>СИНКВЕЙНЫ: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sz="quarter" idx="1"/>
          </p:nvPr>
        </p:nvSpPr>
        <p:spPr>
          <a:xfrm>
            <a:off x="468313" y="765175"/>
            <a:ext cx="8064500" cy="592931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Двигатель</a:t>
            </a:r>
            <a:br>
              <a:rPr lang="ru-RU" sz="2800" b="1" smtClean="0"/>
            </a:br>
            <a:r>
              <a:rPr lang="ru-RU" sz="2800" b="1" smtClean="0"/>
              <a:t>Горячий, рычащий.</a:t>
            </a:r>
            <a:br>
              <a:rPr lang="ru-RU" sz="2800" b="1" smtClean="0"/>
            </a:br>
            <a:r>
              <a:rPr lang="ru-RU" sz="2800" b="1" smtClean="0"/>
              <a:t>Помогает, возит, отравляет.</a:t>
            </a:r>
            <a:br>
              <a:rPr lang="ru-RU" sz="2800" b="1" smtClean="0"/>
            </a:br>
            <a:r>
              <a:rPr lang="ru-RU" sz="2800" b="1" smtClean="0"/>
              <a:t>Друг нам или враг?</a:t>
            </a:r>
            <a:br>
              <a:rPr lang="ru-RU" sz="2800" b="1" smtClean="0"/>
            </a:br>
            <a:r>
              <a:rPr lang="ru-RU" sz="2800" b="1" smtClean="0"/>
              <a:t>Железка.</a:t>
            </a:r>
          </a:p>
          <a:p>
            <a:pPr algn="r" eaLnBrk="1" hangingPunct="1">
              <a:lnSpc>
                <a:spcPct val="12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Прямые</a:t>
            </a:r>
            <a:br>
              <a:rPr lang="ru-RU" sz="2800" b="1" smtClean="0"/>
            </a:br>
            <a:r>
              <a:rPr lang="ru-RU" sz="2800" b="1" smtClean="0"/>
              <a:t>Пересекающиеся, параллельные.</a:t>
            </a:r>
            <a:br>
              <a:rPr lang="ru-RU" sz="2800" b="1" smtClean="0"/>
            </a:br>
            <a:r>
              <a:rPr lang="ru-RU" sz="2800" b="1" smtClean="0"/>
              <a:t>Строим, переносим, совмещаем.</a:t>
            </a:r>
            <a:br>
              <a:rPr lang="ru-RU" sz="2800" b="1" smtClean="0"/>
            </a:br>
            <a:r>
              <a:rPr lang="ru-RU" sz="2800" b="1" smtClean="0"/>
              <a:t>Нет ни начала, ни конца?!</a:t>
            </a:r>
            <a:br>
              <a:rPr lang="ru-RU" sz="2800" b="1" smtClean="0"/>
            </a:br>
            <a:r>
              <a:rPr lang="ru-RU" sz="2800" b="1" smtClean="0"/>
              <a:t>Бесконечность!</a:t>
            </a:r>
          </a:p>
          <a:p>
            <a:pPr eaLnBrk="1" hangingPunct="1">
              <a:lnSpc>
                <a:spcPct val="90000"/>
              </a:lnSpc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800" b="1" i="1" cap="none" smtClean="0">
                <a:solidFill>
                  <a:srgbClr val="C00000"/>
                </a:solidFill>
              </a:rPr>
              <a:t>УРОК ГЕОГРАФИИ ПО ТЕМЕ </a:t>
            </a:r>
            <a:br>
              <a:rPr lang="ru-RU" sz="2800" b="1" i="1" cap="none" smtClean="0">
                <a:solidFill>
                  <a:srgbClr val="C00000"/>
                </a:solidFill>
              </a:rPr>
            </a:br>
            <a:r>
              <a:rPr lang="ru-RU" sz="2800" b="1" i="1" cap="none" smtClean="0">
                <a:solidFill>
                  <a:srgbClr val="C00000"/>
                </a:solidFill>
              </a:rPr>
              <a:t>«ОТКРЫТИЕ ЮЖНОГО ПОЛЮСА»</a:t>
            </a:r>
          </a:p>
        </p:txBody>
      </p:sp>
      <p:sp>
        <p:nvSpPr>
          <p:cNvPr id="29699" name="Содержимое 2"/>
          <p:cNvSpPr>
            <a:spLocks noGrp="1"/>
          </p:cNvSpPr>
          <p:nvPr>
            <p:ph sz="quarter" idx="1"/>
          </p:nvPr>
        </p:nvSpPr>
        <p:spPr>
          <a:xfrm>
            <a:off x="323850" y="2060575"/>
            <a:ext cx="8208963" cy="4225925"/>
          </a:xfrm>
        </p:spPr>
        <p:txBody>
          <a:bodyPr/>
          <a:lstStyle/>
          <a:p>
            <a:pPr indent="20638" eaLnBrk="1" hangingPunct="1">
              <a:buFont typeface="Wingdings" pitchFamily="2" charset="2"/>
              <a:buNone/>
            </a:pPr>
            <a:r>
              <a:rPr lang="ru-RU" sz="2800" b="1" smtClean="0"/>
              <a:t>Представьте, что вы собираетесь в дальнее опасное путешествие, например, на полюс. Вы организаторы этого путешествия. Что бы вам понадобилось для этого путешествия? </a:t>
            </a:r>
          </a:p>
          <a:p>
            <a:pPr indent="20638" eaLnBrk="1" hangingPunct="1">
              <a:buFont typeface="Wingdings" pitchFamily="2" charset="2"/>
              <a:buNone/>
            </a:pPr>
            <a:endParaRPr lang="ru-RU" sz="900" b="1" smtClean="0"/>
          </a:p>
          <a:p>
            <a:pPr indent="20638" eaLnBrk="1" hangingPunct="1">
              <a:buFont typeface="Wingdings" pitchFamily="2" charset="2"/>
              <a:buNone/>
            </a:pPr>
            <a:r>
              <a:rPr lang="ru-RU" sz="2800" b="1" smtClean="0"/>
              <a:t>Предложения учащихся записываются в графу «Линии сравнения». Например, команда, животные, хорошие карты, снаряжение, опыт, удача.  </a:t>
            </a:r>
          </a:p>
          <a:p>
            <a:pPr indent="20638" eaLnBrk="1" hangingPunct="1">
              <a:buFont typeface="Wingdings" pitchFamily="2" charset="2"/>
              <a:buNone/>
            </a:pPr>
            <a:endParaRPr lang="ru-RU" b="1" smtClean="0"/>
          </a:p>
        </p:txBody>
      </p:sp>
      <p:sp>
        <p:nvSpPr>
          <p:cNvPr id="29700" name="Заголовок 1"/>
          <p:cNvSpPr>
            <a:spLocks/>
          </p:cNvSpPr>
          <p:nvPr/>
        </p:nvSpPr>
        <p:spPr bwMode="auto">
          <a:xfrm>
            <a:off x="250825" y="1285875"/>
            <a:ext cx="8353425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600" b="1" i="1" u="sng">
                <a:solidFill>
                  <a:schemeClr val="tx2"/>
                </a:solidFill>
                <a:latin typeface="Century Schoolbook" pitchFamily="18" charset="0"/>
              </a:rPr>
              <a:t>СТАДИЯ ВЫЗОВА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 bwMode="auto">
          <a:xfrm>
            <a:off x="250825" y="285750"/>
            <a:ext cx="8353425" cy="7032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cap="none" smtClean="0"/>
              <a:t> </a:t>
            </a:r>
            <a:r>
              <a:rPr lang="ru-RU" sz="3600" b="1" i="1" u="sng" cap="none" smtClean="0"/>
              <a:t>СМЫСЛОВАЯ  СТАДИЯ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413"/>
            <a:ext cx="7972425" cy="4873625"/>
          </a:xfrm>
        </p:spPr>
        <p:txBody>
          <a:bodyPr/>
          <a:lstStyle/>
          <a:p>
            <a:pPr indent="-11113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ru-RU" sz="2800" b="1" smtClean="0"/>
              <a:t>На смысловой стадии учащимся предлагаются два текста о путешествии Р.Ф. Скотта и Р. Амундсена. Их задача - сравнить два этих путешествия по параметрам, которые они сами предложили на стадии вызова, дополнить «линии сравнения», если необходимо.</a:t>
            </a:r>
            <a:r>
              <a:rPr lang="ru-RU" sz="2800" smtClean="0"/>
              <a:t> </a:t>
            </a:r>
          </a:p>
          <a:p>
            <a:pPr indent="-11113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 bwMode="auto">
          <a:xfrm>
            <a:off x="285750" y="274638"/>
            <a:ext cx="8501063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800" b="1" cap="none" smtClean="0">
                <a:solidFill>
                  <a:srgbClr val="C00000"/>
                </a:solidFill>
              </a:rPr>
              <a:t>НА СТАДИИ РАЗМЫШЛЕНИЯ УЧАЩИЕСЯ ПРЕЗЕНТУЮТ СВОИ ТАБЛИЦЫ: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508500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Линии сравнения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Роберт Фалкон Скотт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Рауль Амундсен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Команда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Снаряжение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Опыт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Погода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Удача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sz="quarter" idx="1"/>
          </p:nvPr>
        </p:nvSpPr>
        <p:spPr>
          <a:xfrm>
            <a:off x="250825" y="1600200"/>
            <a:ext cx="8569325" cy="1543050"/>
          </a:xfrm>
        </p:spPr>
        <p:txBody>
          <a:bodyPr/>
          <a:lstStyle/>
          <a:p>
            <a:pPr indent="20638" algn="ctr" eaLnBrk="1" hangingPunct="1">
              <a:buFont typeface="Wingdings" pitchFamily="2" charset="2"/>
              <a:buNone/>
            </a:pPr>
            <a:r>
              <a:rPr lang="ru-RU" sz="3200" b="1" smtClean="0"/>
              <a:t>Дома предлагается выполнить творческое задание: </a:t>
            </a:r>
          </a:p>
          <a:p>
            <a:pPr indent="20638" algn="ctr" eaLnBrk="1" hangingPunct="1">
              <a:buFont typeface="Wingdings" pitchFamily="2" charset="2"/>
              <a:buNone/>
            </a:pPr>
            <a:r>
              <a:rPr lang="ru-RU" sz="3200" b="1" smtClean="0"/>
              <a:t>написать «Страничку из дневника путешественника».</a:t>
            </a:r>
            <a:r>
              <a:rPr lang="ru-RU" sz="2800" b="1" smtClean="0"/>
              <a:t> </a:t>
            </a:r>
          </a:p>
          <a:p>
            <a:pPr indent="20638" algn="ctr" eaLnBrk="1" hangingPunct="1"/>
            <a:endParaRPr lang="ru-RU" sz="3600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200025"/>
            <a:ext cx="8964613" cy="1428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200" b="1" cap="none" smtClean="0"/>
              <a:t>ТЕХНОЛОГИЯ РАЗВИТИЯ КРИТИЧЕСКОГО МЫШЛЕНИЯ (ТРКМ)</a:t>
            </a:r>
          </a:p>
        </p:txBody>
      </p:sp>
      <p:graphicFrame>
        <p:nvGraphicFramePr>
          <p:cNvPr id="10266" name="Group 26"/>
          <p:cNvGraphicFramePr>
            <a:graphicFrameLocks noGrp="1"/>
          </p:cNvGraphicFramePr>
          <p:nvPr>
            <p:ph sz="quarter" idx="1"/>
          </p:nvPr>
        </p:nvGraphicFramePr>
        <p:xfrm>
          <a:off x="179388" y="1571625"/>
          <a:ext cx="8621712" cy="5006023"/>
        </p:xfrm>
        <a:graphic>
          <a:graphicData uri="http://schemas.openxmlformats.org/drawingml/2006/table">
            <a:tbl>
              <a:tblPr/>
              <a:tblGrid>
                <a:gridCol w="2944812"/>
                <a:gridCol w="2838450"/>
                <a:gridCol w="2838450"/>
              </a:tblGrid>
              <a:tr h="746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 Schoolbook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Традиционные технологии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ТРКМ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69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Учитель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Транслятор знаний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Дирижёр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</a:tr>
              <a:tr h="1393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Обучающиеся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Пассивное получение знаний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Самостоятельное присвоение знаний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EE"/>
                    </a:solidFill>
                  </a:tcPr>
                </a:tc>
              </a:tr>
              <a:tr h="1719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Информация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Запоминание, воспроизведение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Schoolbook" pitchFamily="18" charset="0"/>
                        </a:rPr>
                        <a:t>Осмысление, понимание, подготовка к передаче средствами ИКТ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E5D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 bwMode="auto">
          <a:xfrm>
            <a:off x="2339975" y="50800"/>
            <a:ext cx="4537075" cy="78581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4000" b="1" cap="none" smtClean="0">
                <a:solidFill>
                  <a:srgbClr val="C00000"/>
                </a:solidFill>
              </a:rPr>
              <a:t>ЦЕЛИ ТРКМ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sz="quarter" idx="1"/>
          </p:nvPr>
        </p:nvSpPr>
        <p:spPr>
          <a:xfrm>
            <a:off x="323850" y="1052513"/>
            <a:ext cx="8280400" cy="5545137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развитие мыслительных навыков учащихся, необходимых не только в учёбе, но и в обычной жизни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развитие умения принимать взвешенные решения, работать с информацией, анализировать различные стороны явлений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развитие ученика, основными показателями которого являются оценочность, открытость новым идеям, собственное мнение и рефлексия собственных суждений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104188" cy="7858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Думать критически ЭТО – 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1428750"/>
            <a:ext cx="8621712" cy="4857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проявлять любознательность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использовать исследовательские методы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ставить перед собой вопросы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вскрывать причины и последствия фактов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осуществлять планомерный поиск ответов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сомнение в общепринятых истинах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выработка точки зрения и способность отстаивать её логическими доводами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внимание к аргументам оппонента и их логическое осмысление</a:t>
            </a:r>
          </a:p>
          <a:p>
            <a:pPr eaLnBrk="1" hangingPunct="1">
              <a:lnSpc>
                <a:spcPct val="90000"/>
              </a:lnSpc>
            </a:pPr>
            <a:endParaRPr lang="ru-RU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043863" cy="15827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cap="none" smtClean="0">
                <a:solidFill>
                  <a:srgbClr val="C00000"/>
                </a:solidFill>
              </a:rPr>
              <a:t>ХАРАКТЕРИСТИКИ КРИТИЧЕСКОГО МЫШЛЕНИЯ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2000250"/>
            <a:ext cx="8569325" cy="4286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i="1" smtClean="0"/>
              <a:t>во-первых</a:t>
            </a:r>
            <a:r>
              <a:rPr lang="ru-RU" sz="2800" b="1" smtClean="0"/>
              <a:t> – это мышление </a:t>
            </a:r>
            <a:r>
              <a:rPr lang="ru-RU" sz="2800" b="1" i="1" smtClean="0"/>
              <a:t>самостоятельное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i="1" smtClean="0"/>
              <a:t>во-вторых</a:t>
            </a:r>
            <a:r>
              <a:rPr lang="ru-RU" sz="2800" b="1" smtClean="0"/>
              <a:t> – это мышление </a:t>
            </a:r>
            <a:r>
              <a:rPr lang="ru-RU" sz="2800" b="1" i="1" smtClean="0"/>
              <a:t>обобщенное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i="1" smtClean="0"/>
              <a:t>в-третьих</a:t>
            </a:r>
            <a:r>
              <a:rPr lang="ru-RU" sz="2800" b="1" smtClean="0"/>
              <a:t> – это мышление </a:t>
            </a:r>
            <a:r>
              <a:rPr lang="ru-RU" sz="2800" b="1" i="1" smtClean="0"/>
              <a:t>проблемное и оценочное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i="1" smtClean="0"/>
              <a:t>в четвёртых</a:t>
            </a:r>
            <a:r>
              <a:rPr lang="ru-RU" sz="2800" b="1" smtClean="0"/>
              <a:t> – это мышление </a:t>
            </a:r>
            <a:r>
              <a:rPr lang="ru-RU" sz="2800" b="1" i="1" smtClean="0"/>
              <a:t>аргументированное</a:t>
            </a:r>
          </a:p>
          <a:p>
            <a:pPr eaLnBrk="1" hangingPunct="1">
              <a:lnSpc>
                <a:spcPct val="9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i="1" smtClean="0"/>
              <a:t>в пятых</a:t>
            </a:r>
            <a:r>
              <a:rPr lang="ru-RU" sz="2800" b="1" smtClean="0"/>
              <a:t> – это мышление </a:t>
            </a:r>
            <a:r>
              <a:rPr lang="ru-RU" sz="2800" b="1" i="1" smtClean="0"/>
              <a:t>социальное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66700"/>
            <a:ext cx="8229600" cy="78581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cap="none" dirty="0" smtClean="0">
                <a:solidFill>
                  <a:srgbClr val="C00000"/>
                </a:solidFill>
              </a:rPr>
              <a:t>ТРКМ ПОЗВОЛЯЕТ ОБУЧАЮЩЕМУСЯ</a:t>
            </a:r>
            <a:r>
              <a:rPr lang="ru-RU" sz="3200" b="1" cap="none" dirty="0" smtClean="0"/>
              <a:t>: 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sz="quarter" idx="1"/>
          </p:nvPr>
        </p:nvSpPr>
        <p:spPr>
          <a:xfrm>
            <a:off x="285750" y="1071563"/>
            <a:ext cx="8678863" cy="5500687"/>
          </a:xfrm>
        </p:spPr>
        <p:txBody>
          <a:bodyPr/>
          <a:lstStyle/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формировать собственное мнение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совершать обдуманный выбор между различными мнениями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решать проблемы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аргументировано спорить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ценить совместную работу, в которой возникает общее мнение</a:t>
            </a:r>
          </a:p>
          <a:p>
            <a:pPr eaLnBrk="1" hangingPunct="1"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2800" b="1" smtClean="0"/>
              <a:t>ценить чужую точку зрения и осознавать, что восприятие человека и его отношение к любому вопросу формируется под влиянием многих факторов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1643063" y="642938"/>
            <a:ext cx="6000750" cy="12144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3600" b="1" cap="none" smtClean="0">
                <a:solidFill>
                  <a:srgbClr val="C00000"/>
                </a:solidFill>
              </a:rPr>
              <a:t>ЭТАПЫ УРОКА В ТРКМ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sz="quarter" idx="1"/>
          </p:nvPr>
        </p:nvSpPr>
        <p:spPr>
          <a:xfrm>
            <a:off x="250825" y="2071688"/>
            <a:ext cx="8893175" cy="25717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3200" b="1" smtClean="0"/>
              <a:t>стадия вызова</a:t>
            </a:r>
          </a:p>
          <a:p>
            <a:pPr eaLnBrk="1" hangingPunct="1">
              <a:lnSpc>
                <a:spcPct val="15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3200" b="1" smtClean="0"/>
              <a:t>стадия осмысления</a:t>
            </a:r>
          </a:p>
          <a:p>
            <a:pPr eaLnBrk="1" hangingPunct="1">
              <a:lnSpc>
                <a:spcPct val="150000"/>
              </a:lnSpc>
              <a:buClr>
                <a:srgbClr val="21533F"/>
              </a:buClr>
              <a:buFont typeface="Wingdings" pitchFamily="2" charset="2"/>
              <a:buChar char="Ø"/>
            </a:pPr>
            <a:r>
              <a:rPr lang="ru-RU" sz="3200" b="1" smtClean="0"/>
              <a:t>стадия рефлексии (размышления)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142908" y="142852"/>
          <a:ext cx="8858248" cy="652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06"/>
                <a:gridCol w="2250304"/>
                <a:gridCol w="2362199"/>
                <a:gridCol w="3174239"/>
              </a:tblGrid>
              <a:tr h="60424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Стадия 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</a:t>
                      </a:r>
                      <a:r>
                        <a:rPr lang="ru-RU" baseline="0" dirty="0" smtClean="0"/>
                        <a:t> учителя. Задачи данной фазы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Деятельность  обучающихся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Возможные</a:t>
                      </a:r>
                      <a:r>
                        <a:rPr lang="ru-RU" baseline="0" dirty="0" smtClean="0"/>
                        <a:t> приёмы </a:t>
                      </a:r>
                    </a:p>
                    <a:p>
                      <a:pPr algn="ctr"/>
                      <a:r>
                        <a:rPr lang="ru-RU" baseline="0" dirty="0" smtClean="0"/>
                        <a:t>и методы</a:t>
                      </a:r>
                      <a:endParaRPr lang="ru-RU" dirty="0"/>
                    </a:p>
                  </a:txBody>
                  <a:tcPr anchor="ctr"/>
                </a:tc>
              </a:tr>
              <a:tr h="561086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Стадия вызова</a:t>
                      </a:r>
                      <a:endParaRPr lang="ru-RU" sz="3200" b="1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Вызов уже имеющихся знаний по изучаемому</a:t>
                      </a:r>
                      <a:r>
                        <a:rPr lang="ru-RU" sz="2400" baseline="0" dirty="0" smtClean="0"/>
                        <a:t> вопросу; активизация обучающихся; мотивация для дальнейшей работы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Обучающийся вспоминает,</a:t>
                      </a:r>
                      <a:r>
                        <a:rPr lang="ru-RU" sz="2400" baseline="0" dirty="0" smtClean="0"/>
                        <a:t> что ему известно по изучаемому вопросу; задаёт вопросы, на которые хотел бы получить ответ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Составление списка известной информации;</a:t>
                      </a:r>
                      <a:r>
                        <a:rPr lang="ru-RU" sz="2400" baseline="0" dirty="0" smtClean="0"/>
                        <a:t> рассказ - </a:t>
                      </a:r>
                      <a:r>
                        <a:rPr lang="ru-RU" sz="2400" dirty="0" smtClean="0"/>
                        <a:t> предположение по ключевым словам; графическая</a:t>
                      </a:r>
                      <a:r>
                        <a:rPr lang="ru-RU" sz="2400" baseline="0" dirty="0" smtClean="0"/>
                        <a:t> систематизация материала: </a:t>
                      </a:r>
                    </a:p>
                    <a:p>
                      <a:pPr algn="ctr"/>
                      <a:r>
                        <a:rPr lang="ru-RU" sz="2400" baseline="0" dirty="0" smtClean="0"/>
                        <a:t>кластеры, таблицы;</a:t>
                      </a:r>
                    </a:p>
                    <a:p>
                      <a:pPr algn="ctr"/>
                      <a:r>
                        <a:rPr lang="ru-RU" sz="2400" baseline="0" dirty="0" smtClean="0"/>
                        <a:t>верные и неверные утверждения;</a:t>
                      </a:r>
                    </a:p>
                    <a:p>
                      <a:pPr algn="ctr"/>
                      <a:r>
                        <a:rPr lang="ru-RU" sz="2400" baseline="0" dirty="0" smtClean="0"/>
                        <a:t>перепутанные логические цепочки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478</TotalTime>
  <Words>1016</Words>
  <Application>Microsoft Office PowerPoint</Application>
  <PresentationFormat>Экран (4:3)</PresentationFormat>
  <Paragraphs>190</Paragraphs>
  <Slides>25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Century Schoolbook</vt:lpstr>
      <vt:lpstr>Wingdings</vt:lpstr>
      <vt:lpstr>Wingdings 2</vt:lpstr>
      <vt:lpstr>Calibri</vt:lpstr>
      <vt:lpstr>Verdana</vt:lpstr>
      <vt:lpstr>Times New Roman</vt:lpstr>
      <vt:lpstr>Эркер</vt:lpstr>
      <vt:lpstr>Приёмы осмысления и систематизации информации</vt:lpstr>
      <vt:lpstr>ТЕХНОЛОГИИ  РАБОТЫ С ИНФОРМАЦИЕЙ</vt:lpstr>
      <vt:lpstr>ТЕХНОЛОГИЯ РАЗВИТИЯ КРИТИЧЕСКОГО МЫШЛЕНИЯ (ТРКМ)</vt:lpstr>
      <vt:lpstr>ЦЕЛИ ТРКМ</vt:lpstr>
      <vt:lpstr>Думать критически ЭТО – </vt:lpstr>
      <vt:lpstr>ХАРАКТЕРИСТИКИ КРИТИЧЕСКОГО МЫШЛЕНИЯ</vt:lpstr>
      <vt:lpstr>ТРКМ ПОЗВОЛЯЕТ ОБУЧАЮЩЕМУСЯ: </vt:lpstr>
      <vt:lpstr>ЭТАПЫ УРОКА В ТРКМ</vt:lpstr>
      <vt:lpstr>Слайд 9</vt:lpstr>
      <vt:lpstr>ЗАДАЧИ СТАДИИ ВЫЗОВА:</vt:lpstr>
      <vt:lpstr>Слайд 11</vt:lpstr>
      <vt:lpstr>ЗАДАЧИ СТАДИИ ОСМЫСЛЕНИЯ:</vt:lpstr>
      <vt:lpstr>Слайд 13</vt:lpstr>
      <vt:lpstr>ЗАДАЧИ СТАДИИ РЕФЛЕКСИИ:</vt:lpstr>
      <vt:lpstr>ФОРМЫ И СРЕДСТВА РАЗВИТИЯ КМ: </vt:lpstr>
      <vt:lpstr>Слайд 16</vt:lpstr>
      <vt:lpstr>Слайд 17</vt:lpstr>
      <vt:lpstr>«ЭПОХА ЗАСТОЯ»</vt:lpstr>
      <vt:lpstr>«ВИДЫ УГЛОВ»</vt:lpstr>
      <vt:lpstr>«ДЕФЕКТЫ ЗРЕНИЯ. ОЧКИ» </vt:lpstr>
      <vt:lpstr>СИНКВЕЙНЫ:</vt:lpstr>
      <vt:lpstr>УРОК ГЕОГРАФИИ ПО ТЕМЕ  «ОТКРЫТИЕ ЮЖНОГО ПОЛЮСА»</vt:lpstr>
      <vt:lpstr> СМЫСЛОВАЯ  СТАДИЯ</vt:lpstr>
      <vt:lpstr>НА СТАДИИ РАЗМЫШЛЕНИЯ УЧАЩИЕСЯ ПРЕЗЕНТУЮТ СВОИ ТАБЛИЦЫ: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Приёмы осмысления и систематизация информации</dc:title>
  <dc:creator>Анастасия Сергеевна Крылова</dc:creator>
  <cp:lastModifiedBy>user</cp:lastModifiedBy>
  <cp:revision>50</cp:revision>
  <dcterms:created xsi:type="dcterms:W3CDTF">2013-03-24T11:18:45Z</dcterms:created>
  <dcterms:modified xsi:type="dcterms:W3CDTF">2018-02-26T14:54:49Z</dcterms:modified>
</cp:coreProperties>
</file>