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66"/>
    <a:srgbClr val="B7C9E7"/>
    <a:srgbClr val="FFFF00"/>
    <a:srgbClr val="000099"/>
    <a:srgbClr val="CC0000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A2E48-FC9D-41E9-BA55-278FE8F934E5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69FED-CE86-4F02-B816-E35318988E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5E27C-F586-4F39-B6C9-CCDE563AF55B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E4ACF-870E-4340-B003-9A5E27A9D9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63213-7061-4F87-B3DF-A12580AE06AF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72D2-04E6-4860-B53E-D6DAA8AAD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104E2-A757-4087-AA2C-C88292E0045C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96B32-1384-4230-8CFF-836C8A6E59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0E4C2-4255-41B7-8DA9-7B933395D5C8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F72B7-372F-4AA2-AF7E-0C832DF469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F99E4-427E-44B5-95EA-D3E630E1D808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DE325-EFF5-44D1-A735-7F98388A0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17B19-934A-4BE8-994F-583B5D4C8BE7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3D02-5FBD-4266-9405-CB7DF937B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CAC42-7DD9-4223-8551-9018E75E5CFB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C13A9-5D25-4D6A-B271-90762A21E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3F1F4-869D-49B3-A7D2-7AA7C63A961C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580B6-08DE-4AA4-9392-0B5DE2CB8D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23A35-F36F-4F5A-A102-473CD98A2A5C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8269D-4843-4B08-9F50-5B4AF54E6F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50D4C-7B15-42CE-972E-235E8399D7A6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97D2-E50E-4FC2-AA80-F1DC1B85D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81F373-75C3-45A4-9DF1-E8006A2013F9}" type="datetimeFigureOut">
              <a:rPr lang="ru-RU"/>
              <a:pPr/>
              <a:t>26.02.2018</a:t>
            </a:fld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3B01AA-A7EA-4034-B2AF-FB98632D9C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23850" y="31416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комплексным проверочным работам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148" name="Picture 4" descr="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149725"/>
            <a:ext cx="4824412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79216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Работа с информацией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 начальной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55650" y="1268413"/>
            <a:ext cx="7993063" cy="1296987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Федеральный Государственный Образовательный стандарт</a:t>
            </a:r>
          </a:p>
        </p:txBody>
      </p:sp>
      <p:pic>
        <p:nvPicPr>
          <p:cNvPr id="7171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468313" y="3284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</a:rPr>
              <a:t>Системно-деятельностный подход</a:t>
            </a:r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539750" y="4724400"/>
            <a:ext cx="8424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</a:rPr>
              <a:t>Универсальные учебные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Комплексная контрольная работа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1557338"/>
            <a:ext cx="74882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Цель работы – оценка способности учеников начальной школы работать с информацией, представленной в различном виде,</a:t>
            </a:r>
          </a:p>
          <a:p>
            <a:r>
              <a:rPr lang="ru-RU" sz="2800" b="1">
                <a:latin typeface="Times New Roman" pitchFamily="18" charset="0"/>
              </a:rPr>
              <a:t> и решать учебные и практические</a:t>
            </a:r>
          </a:p>
          <a:p>
            <a:r>
              <a:rPr lang="ru-RU" sz="2800" b="1">
                <a:latin typeface="Times New Roman" pitchFamily="18" charset="0"/>
              </a:rPr>
              <a:t> задачи на основе сформированных</a:t>
            </a:r>
          </a:p>
          <a:p>
            <a:r>
              <a:rPr lang="ru-RU" sz="2800" b="1">
                <a:latin typeface="Times New Roman" pitchFamily="18" charset="0"/>
              </a:rPr>
              <a:t> предметных знаний</a:t>
            </a:r>
          </a:p>
          <a:p>
            <a:r>
              <a:rPr lang="ru-RU" sz="2800" b="1">
                <a:latin typeface="Times New Roman" pitchFamily="18" charset="0"/>
              </a:rPr>
              <a:t> и умений, а также УУД</a:t>
            </a:r>
          </a:p>
        </p:txBody>
      </p:sp>
      <p:pic>
        <p:nvPicPr>
          <p:cNvPr id="8196" name="Рисунок 5" descr="papka_stand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997200"/>
            <a:ext cx="2636837" cy="35290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Виды заданий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95288" y="1500188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latin typeface="Corbel" pitchFamily="34" charset="0"/>
              </a:rPr>
              <a:t> </a:t>
            </a:r>
            <a:r>
              <a:rPr lang="ru-RU" sz="3200" b="1">
                <a:latin typeface="Times New Roman" pitchFamily="18" charset="0"/>
              </a:rPr>
              <a:t>с выбором одного или нескольких правильных ответов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23850" y="3000375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latin typeface="Corbel" pitchFamily="34" charset="0"/>
              </a:rPr>
              <a:t> </a:t>
            </a:r>
            <a:r>
              <a:rPr lang="ru-RU" sz="3200" b="1">
                <a:latin typeface="Times New Roman" pitchFamily="18" charset="0"/>
              </a:rPr>
              <a:t>на установление последовательности и соответствия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95288" y="4429125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latin typeface="Corbel" pitchFamily="34" charset="0"/>
              </a:rPr>
              <a:t> </a:t>
            </a:r>
            <a:r>
              <a:rPr lang="ru-RU" sz="3200" b="1">
                <a:latin typeface="Times New Roman" pitchFamily="18" charset="0"/>
              </a:rPr>
              <a:t>со свободным кратким ответом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95288" y="5445125"/>
            <a:ext cx="8281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>
                <a:latin typeface="Corbel" pitchFamily="34" charset="0"/>
              </a:rPr>
              <a:t> </a:t>
            </a:r>
            <a:r>
              <a:rPr lang="ru-RU" sz="3200" b="1">
                <a:latin typeface="Times New Roman" pitchFamily="18" charset="0"/>
              </a:rPr>
              <a:t>со свободным развёрнутым ответом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274638"/>
            <a:ext cx="7891462" cy="1143000"/>
          </a:xfrm>
        </p:spPr>
        <p:txBody>
          <a:bodyPr>
            <a:noAutofit/>
          </a:bodyPr>
          <a:lstStyle/>
          <a:p>
            <a:r>
              <a:rPr 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Умение работать  с информацией  рассматривается как УУД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55650" y="1785938"/>
            <a:ext cx="7704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</a:rPr>
              <a:t>поиск информации и понимание прочитанного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55650" y="3214688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</a:rPr>
              <a:t>преобразование и интерпретация информации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684213" y="4643438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</a:rPr>
              <a:t>оценка информации</a:t>
            </a:r>
          </a:p>
        </p:txBody>
      </p:sp>
      <p:pic>
        <p:nvPicPr>
          <p:cNvPr id="10247" name="Picture 7" descr="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3860800"/>
            <a:ext cx="2106612" cy="280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276600" y="620713"/>
            <a:ext cx="2519363" cy="72072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Работа над словом: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выделение из текста слов,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значение которых непонятно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6227763" y="1484313"/>
            <a:ext cx="2665412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Подбор пословиц к тексту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79388" y="2636838"/>
            <a:ext cx="2736850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Определение темы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и главной мысли текста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227763" y="3573463"/>
            <a:ext cx="2736850" cy="6477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400" b="1">
                <a:latin typeface="Times New Roman" pitchFamily="18" charset="0"/>
              </a:rPr>
              <a:t>Выборочное и поисковое чтение</a:t>
            </a:r>
          </a:p>
          <a:p>
            <a:pPr algn="ctr"/>
            <a:endParaRPr lang="ru-RU" sz="1200">
              <a:latin typeface="Times New Roman" pitchFamily="18" charset="0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227763" y="2636838"/>
            <a:ext cx="2736850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Постановка вопросов к тексту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250825" y="1557338"/>
            <a:ext cx="2716213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Озаглавливание текста,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выбор наиболее точных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из предложенных заголовков 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179388" y="3716338"/>
            <a:ext cx="2808287" cy="75247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Использование ссылки в тексте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для поиска информации</a:t>
            </a:r>
          </a:p>
          <a:p>
            <a:pPr algn="ctr"/>
            <a:endParaRPr lang="ru-RU" sz="1400" b="1">
              <a:latin typeface="Times New Roman" pitchFamily="18" charset="0"/>
            </a:endParaRP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3059113" y="5300663"/>
            <a:ext cx="3168650" cy="935037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Пересказ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(выборочный, краткий, подробный,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творческий)</a:t>
            </a:r>
          </a:p>
          <a:p>
            <a:pPr algn="ctr"/>
            <a:endParaRPr lang="ru-RU" sz="1400" b="1">
              <a:latin typeface="Times New Roman" pitchFamily="18" charset="0"/>
            </a:endParaRP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179388" y="4797425"/>
            <a:ext cx="2736850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Подбор подписи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к иллюстрации</a:t>
            </a: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6227763" y="4652963"/>
            <a:ext cx="2665412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Составление плана текста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3635375" y="2781300"/>
            <a:ext cx="2016125" cy="914400"/>
          </a:xfrm>
          <a:prstGeom prst="octagon">
            <a:avLst>
              <a:gd name="adj" fmla="val 29287"/>
            </a:avLst>
          </a:prstGeom>
          <a:solidFill>
            <a:srgbClr val="B7C9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Работа с текстом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>
            <a:off x="4572000" y="3716338"/>
            <a:ext cx="0" cy="158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2916238" y="3716338"/>
            <a:ext cx="10080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64163" y="3716338"/>
            <a:ext cx="8636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580063" y="3500438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2987675" y="3500438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4572000" y="13414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H="1" flipV="1">
            <a:off x="2987675" y="1700213"/>
            <a:ext cx="9366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V="1">
            <a:off x="5364163" y="1700213"/>
            <a:ext cx="8636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H="1" flipV="1">
            <a:off x="2916238" y="2781300"/>
            <a:ext cx="7921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5580063" y="27813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547813" y="1268413"/>
            <a:ext cx="68405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ru-RU" sz="2400">
              <a:latin typeface="Corbel" pitchFamily="34" charset="0"/>
            </a:endParaRPr>
          </a:p>
          <a:p>
            <a:pPr>
              <a:buFont typeface="Arial" charset="0"/>
              <a:buNone/>
            </a:pPr>
            <a:r>
              <a:rPr lang="ru-RU" sz="2400">
                <a:latin typeface="Corbel" pitchFamily="34" charset="0"/>
              </a:rPr>
              <a:t> </a:t>
            </a:r>
            <a:endParaRPr lang="ru-RU" sz="2400"/>
          </a:p>
          <a:p>
            <a:pPr>
              <a:buFont typeface="Arial" charset="0"/>
              <a:buNone/>
            </a:pPr>
            <a:endParaRPr lang="ru-RU" sz="2400"/>
          </a:p>
          <a:p>
            <a:pPr>
              <a:buFont typeface="Arial" charset="0"/>
              <a:buChar char="•"/>
            </a:pPr>
            <a:endParaRPr lang="ru-RU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endParaRPr lang="ru-RU">
              <a:latin typeface="Corbel" pitchFamily="34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619250" y="5589588"/>
            <a:ext cx="2808288" cy="75247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Изменение текста задачи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 соответствии с данным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решением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787900" y="5589588"/>
            <a:ext cx="2735263" cy="754062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Выбор выражения, которое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является решением задачи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6372225" y="4797425"/>
            <a:ext cx="2447925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Выбор условия к данному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вопросу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372225" y="3716338"/>
            <a:ext cx="2447925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Выбор схемы к задаче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6372225" y="2492375"/>
            <a:ext cx="2447925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Составление вопроса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к данному условию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6300788" y="1341438"/>
            <a:ext cx="2519362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Сравнение текстов задач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50825" y="2492375"/>
            <a:ext cx="2520950" cy="68262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Решение задач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с недостающими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и лишними данными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250825" y="3716338"/>
            <a:ext cx="2519363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Нахождение данных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и вопроса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250825" y="1341438"/>
            <a:ext cx="2520950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Выделение опорных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 слов в задаче.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250825" y="4868863"/>
            <a:ext cx="2447925" cy="576262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Работа  с таблицами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3059113" y="476250"/>
            <a:ext cx="2952750" cy="936625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Преобразование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математических  текстов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 таблицы, схемы, и наоборот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3276600" y="2852738"/>
            <a:ext cx="2663825" cy="1008062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Виды работ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над задачей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4572000" y="14128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859338" y="3860800"/>
            <a:ext cx="865187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3492500" y="3860800"/>
            <a:ext cx="792163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2700338" y="3860800"/>
            <a:ext cx="11509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5364163" y="3860800"/>
            <a:ext cx="10080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H="1">
            <a:off x="2771775" y="3644900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5651500" y="3644900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 flipV="1">
            <a:off x="2771775" y="2852738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5651500" y="278130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 flipV="1">
            <a:off x="2700338" y="1557338"/>
            <a:ext cx="1079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5435600" y="1628775"/>
            <a:ext cx="86518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Работа с методическим аппаратом учебника</a:t>
            </a:r>
          </a:p>
        </p:txBody>
      </p:sp>
      <p:pic>
        <p:nvPicPr>
          <p:cNvPr id="45065" name="Picture 9" descr="6 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557338"/>
            <a:ext cx="4227512" cy="5073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1412875"/>
            <a:ext cx="8713788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Формирование информационной грамотности - одна  из актуальных задач начального образования. От того, насколько сегодня эта задача будет реализована в практике работы школы, зависит успешность социализации обучающихся в будущем.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В Ы В О Д</a:t>
            </a:r>
          </a:p>
        </p:txBody>
      </p:sp>
      <p:pic>
        <p:nvPicPr>
          <p:cNvPr id="18437" name="Picture 5" descr="чт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500438"/>
            <a:ext cx="3816350" cy="3171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292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Corbel</vt:lpstr>
      <vt:lpstr>Оформление по умолчанию</vt:lpstr>
      <vt:lpstr>Слайд 1</vt:lpstr>
      <vt:lpstr>Федеральный Государственный Образовательный стандарт</vt:lpstr>
      <vt:lpstr>Комплексная контрольная работа</vt:lpstr>
      <vt:lpstr>Виды заданий</vt:lpstr>
      <vt:lpstr>Умение работать  с информацией  рассматривается как УУД</vt:lpstr>
      <vt:lpstr>Слайд 6</vt:lpstr>
      <vt:lpstr>Слайд 7</vt:lpstr>
      <vt:lpstr>Работа с методическим аппаратом учебника</vt:lpstr>
      <vt:lpstr>В Ы В О 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39</cp:revision>
  <dcterms:created xsi:type="dcterms:W3CDTF">2013-03-25T17:43:32Z</dcterms:created>
  <dcterms:modified xsi:type="dcterms:W3CDTF">2018-02-26T14:57:30Z</dcterms:modified>
</cp:coreProperties>
</file>