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76" r:id="rId2"/>
  </p:sldMasterIdLst>
  <p:notesMasterIdLst>
    <p:notesMasterId r:id="rId58"/>
  </p:notesMasterIdLst>
  <p:sldIdLst>
    <p:sldId id="256" r:id="rId3"/>
    <p:sldId id="373" r:id="rId4"/>
    <p:sldId id="375" r:id="rId5"/>
    <p:sldId id="325" r:id="rId6"/>
    <p:sldId id="326" r:id="rId7"/>
    <p:sldId id="374" r:id="rId8"/>
    <p:sldId id="328" r:id="rId9"/>
    <p:sldId id="327" r:id="rId10"/>
    <p:sldId id="329" r:id="rId11"/>
    <p:sldId id="346" r:id="rId12"/>
    <p:sldId id="332" r:id="rId13"/>
    <p:sldId id="330" r:id="rId14"/>
    <p:sldId id="331" r:id="rId15"/>
    <p:sldId id="333" r:id="rId16"/>
    <p:sldId id="334" r:id="rId17"/>
    <p:sldId id="371" r:id="rId18"/>
    <p:sldId id="335" r:id="rId19"/>
    <p:sldId id="336" r:id="rId20"/>
    <p:sldId id="337" r:id="rId21"/>
    <p:sldId id="338" r:id="rId22"/>
    <p:sldId id="341" r:id="rId23"/>
    <p:sldId id="342" r:id="rId24"/>
    <p:sldId id="343" r:id="rId25"/>
    <p:sldId id="344" r:id="rId26"/>
    <p:sldId id="345" r:id="rId27"/>
    <p:sldId id="339" r:id="rId28"/>
    <p:sldId id="340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72" r:id="rId40"/>
    <p:sldId id="367" r:id="rId41"/>
    <p:sldId id="357" r:id="rId42"/>
    <p:sldId id="358" r:id="rId43"/>
    <p:sldId id="361" r:id="rId44"/>
    <p:sldId id="365" r:id="rId45"/>
    <p:sldId id="366" r:id="rId46"/>
    <p:sldId id="360" r:id="rId47"/>
    <p:sldId id="362" r:id="rId48"/>
    <p:sldId id="363" r:id="rId49"/>
    <p:sldId id="368" r:id="rId50"/>
    <p:sldId id="364" r:id="rId51"/>
    <p:sldId id="369" r:id="rId52"/>
    <p:sldId id="292" r:id="rId53"/>
    <p:sldId id="293" r:id="rId54"/>
    <p:sldId id="290" r:id="rId55"/>
    <p:sldId id="376" r:id="rId56"/>
    <p:sldId id="377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00"/>
  </p:normalViewPr>
  <p:slideViewPr>
    <p:cSldViewPr>
      <p:cViewPr>
        <p:scale>
          <a:sx n="66" d="100"/>
          <a:sy n="66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ED7776-908E-467F-88DC-F6D58CDAD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210BF-6227-47D0-8BF7-989DB058EF9B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A1F35-85BC-4E1E-8213-4945DF29C739}" type="slidenum">
              <a:rPr lang="ru-RU" smtClean="0"/>
              <a:pPr/>
              <a:t>53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6C11-E2D6-4DDF-AE6D-C3A82E3DF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A0B04-FA62-4B02-BC4B-236268F06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54E6-27C6-46D2-8DB0-D9846EA91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D5DD-8E0A-4DBF-8DDE-40CA8DCE5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1588-4ACF-4EB1-AE10-02656A921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6895-A5D1-48E8-81F8-DD33C6C85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4C1D-C28D-4119-85E2-FF0C71D65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9599-43E5-4D19-BE64-34FEDBFD3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E522-D67E-4300-97FE-F739F6232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86CE3-BFCA-4E78-8464-6672DE929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9253E-9A3A-4F7C-B7E4-49B58E016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B5C67-DC16-4B86-8D8E-BF2A5436C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8DAC-0579-4FE4-B490-7902ADAC4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A24F-C898-40FB-9154-8DC374674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9EE3-BC16-4422-B9BA-1C609AD71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7ED0-CD05-499E-96CA-2CD121205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B92B-6423-4FD5-A1A0-CF5E21346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CA484-358D-4379-A931-E535FE233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87462-972B-4A83-B659-E217656BC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B49F-9E2F-4990-8F9A-B42A6BCA8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B781-7582-409A-9E26-6077EBC63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D532-29DB-4FDA-A152-DC410A780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D2DFFE-C90B-457E-9FBA-D8C9478E7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>
    <p:strips dir="rd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20.01.2009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F9DE493-BC33-4327-A7C8-2CD3DD017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>
    <p:strips dir="rd"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user/29672/page/trebovaniya-k-sovremennomu-uroku-po-fgos" TargetMode="External"/><Relationship Id="rId2" Type="http://schemas.openxmlformats.org/officeDocument/2006/relationships/hyperlink" Target="https://&#1091;&#1088;&#1086;&#1082;.&#1088;&#1092;/blogs/trebovaniya_k_sovremennomu_uroku_v_usloviyah_fgos_192151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nsportal.ru/shkola/materialy-metodicheskikh-obedinenii/library/2014/06/09/tselepolaganie-uroka-v-sootvetstvii-s" TargetMode="External"/><Relationship Id="rId4" Type="http://schemas.openxmlformats.org/officeDocument/2006/relationships/hyperlink" Target="https://studfiles.net/preview/5576109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238111/refleksiya-v-kontse-uroka-primeryi-po-fgos-refleksiya-kak-etap-sovremennogo-uroka-v-usloviyah-fgos" TargetMode="External"/><Relationship Id="rId2" Type="http://schemas.openxmlformats.org/officeDocument/2006/relationships/hyperlink" Target="https://ds04.infourok.ru/uploads/ex/07a6/0001dc65-5e980712/img0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kopilkaurokov.ru/nemeckiy/prochee/rieflieksiia_kak_etap_sovriemiennogho_uroka_v_usloviiakh_fgo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285750"/>
            <a:ext cx="8643938" cy="542925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</a:rPr>
              <a:t>Требования к современному уроку. Критерии эффективности урока</a:t>
            </a:r>
            <a:br>
              <a:rPr lang="ru-RU" sz="5400" b="1" smtClean="0">
                <a:solidFill>
                  <a:srgbClr val="C00000"/>
                </a:solidFill>
              </a:rPr>
            </a:br>
            <a:r>
              <a:rPr lang="ru-RU" b="1" smtClean="0"/>
              <a:t/>
            </a:r>
            <a:br>
              <a:rPr lang="ru-RU" b="1" smtClean="0"/>
            </a:br>
            <a:endParaRPr lang="ru-RU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072437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Цели должны быть</a:t>
            </a:r>
            <a:br>
              <a:rPr lang="ru-RU" b="1" smtClean="0">
                <a:solidFill>
                  <a:srgbClr val="C00000"/>
                </a:solidFill>
              </a:rPr>
            </a:br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85750" y="1428750"/>
            <a:ext cx="8358188" cy="4500563"/>
          </a:xfrm>
        </p:spPr>
        <p:txBody>
          <a:bodyPr/>
          <a:lstStyle/>
          <a:p>
            <a:pPr lvl="1" eaLnBrk="1" hangingPunct="1"/>
            <a:r>
              <a:rPr lang="ru-RU" b="1" smtClean="0"/>
              <a:t>реальны, достижимы, конкретны, т.е. контролируемы</a:t>
            </a:r>
          </a:p>
          <a:p>
            <a:pPr lvl="1" eaLnBrk="1" hangingPunct="1"/>
            <a:r>
              <a:rPr lang="ru-RU" b="1" smtClean="0"/>
              <a:t>сформулированы продуктивно, т.е. «от ученика», с прогнозированием образовательного результата</a:t>
            </a:r>
          </a:p>
          <a:p>
            <a:pPr lvl="1" eaLnBrk="1" hangingPunct="1"/>
            <a:r>
              <a:rPr lang="ru-RU" b="1" smtClean="0"/>
              <a:t>соотносимы с типом и содержанием урока</a:t>
            </a:r>
          </a:p>
          <a:p>
            <a:pPr lvl="1" eaLnBrk="1" hangingPunct="1"/>
            <a:r>
              <a:rPr lang="ru-RU" b="1" smtClean="0"/>
              <a:t>личностно ориентированы</a:t>
            </a:r>
          </a:p>
          <a:p>
            <a:pPr eaLnBrk="1" hangingPunct="1"/>
            <a:r>
              <a:rPr lang="ru-RU" sz="2800" b="1" smtClean="0"/>
              <a:t>воспитательные цели реализуются через 3 канала: содержание (текст упражнений, задач…), формы урока и личный пример учителя.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796925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Цели современного учебного занятия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929687" cy="52689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u="sng" smtClean="0"/>
              <a:t>Личностные цели</a:t>
            </a:r>
            <a:endParaRPr lang="ru-RU" b="1" u="sng" smtClean="0"/>
          </a:p>
          <a:p>
            <a:pPr>
              <a:buFont typeface="Arial" charset="0"/>
              <a:buNone/>
            </a:pPr>
            <a:r>
              <a:rPr lang="ru-RU" b="1" smtClean="0"/>
              <a:t>    Развитие личностно-смыслового отношения к учебному предмету; развитие ценностных отношений учащихся к окружающей действительности:</a:t>
            </a:r>
          </a:p>
          <a:p>
            <a:pPr algn="ctr">
              <a:buFont typeface="Arial" charset="0"/>
              <a:buNone/>
            </a:pPr>
            <a:r>
              <a:rPr lang="ru-RU" b="1" i="1" u="sng" smtClean="0">
                <a:solidFill>
                  <a:srgbClr val="002060"/>
                </a:solidFill>
              </a:rPr>
              <a:t>Помочь осознать</a:t>
            </a:r>
            <a:r>
              <a:rPr lang="ru-RU" b="1" i="1" smtClean="0">
                <a:solidFill>
                  <a:srgbClr val="002060"/>
                </a:solidFill>
              </a:rPr>
              <a:t> … (</a:t>
            </a:r>
            <a:r>
              <a:rPr lang="ru-RU" b="1" i="1" u="sng" smtClean="0">
                <a:solidFill>
                  <a:srgbClr val="002060"/>
                </a:solidFill>
              </a:rPr>
              <a:t>содействовать осознанию</a:t>
            </a:r>
            <a:r>
              <a:rPr lang="ru-RU" b="1" i="1" smtClean="0">
                <a:solidFill>
                  <a:srgbClr val="002060"/>
                </a:solidFill>
              </a:rPr>
              <a:t> …)</a:t>
            </a:r>
          </a:p>
          <a:p>
            <a:pPr>
              <a:buFont typeface="Arial" charset="0"/>
              <a:buNone/>
            </a:pPr>
            <a:r>
              <a:rPr lang="ru-RU" b="1" smtClean="0"/>
              <a:t>   - социальную, практическую и личностную значимость учебного материала;</a:t>
            </a:r>
          </a:p>
          <a:p>
            <a:pPr>
              <a:buFont typeface="Arial" charset="0"/>
              <a:buNone/>
            </a:pPr>
            <a:r>
              <a:rPr lang="ru-RU" b="1" smtClean="0"/>
              <a:t>   - ценность совместной деятельности.</a:t>
            </a:r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714375" y="6643688"/>
            <a:ext cx="1876425" cy="7778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Цели современного учебного занятия 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8929687" cy="58578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u="sng" smtClean="0">
                <a:solidFill>
                  <a:srgbClr val="C00000"/>
                </a:solidFill>
              </a:rPr>
              <a:t>Метапредметные цели</a:t>
            </a:r>
          </a:p>
          <a:p>
            <a:pPr algn="ctr">
              <a:buFont typeface="Arial" charset="0"/>
              <a:buNone/>
            </a:pPr>
            <a:r>
              <a:rPr lang="ru-RU" sz="3600" b="1" i="1" u="sng" smtClean="0"/>
              <a:t>1.Развитие интеллектуальной культуры</a:t>
            </a:r>
            <a:endParaRPr lang="ru-RU" sz="3600" b="1" smtClean="0"/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Создать условия для развития умений … (содействовать развитию умений …, обеспечить развитие умений …)</a:t>
            </a:r>
          </a:p>
          <a:p>
            <a:r>
              <a:rPr lang="ru-RU" b="1" smtClean="0"/>
              <a:t>анализировать …</a:t>
            </a:r>
          </a:p>
          <a:p>
            <a:r>
              <a:rPr lang="ru-RU" b="1" smtClean="0"/>
              <a:t>сравнивать …</a:t>
            </a:r>
          </a:p>
          <a:p>
            <a:r>
              <a:rPr lang="ru-RU" b="1" smtClean="0"/>
              <a:t>выделять главное  …</a:t>
            </a:r>
          </a:p>
          <a:p>
            <a:r>
              <a:rPr lang="ru-RU" b="1" smtClean="0"/>
              <a:t>классифицировать … .</a:t>
            </a:r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2938" y="6643688"/>
            <a:ext cx="1947862" cy="7778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Цели современного учебного занятия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42875" y="857250"/>
            <a:ext cx="8786813" cy="52689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u="sng" smtClean="0">
                <a:solidFill>
                  <a:srgbClr val="C00000"/>
                </a:solidFill>
              </a:rPr>
              <a:t>Метапредметные цели</a:t>
            </a:r>
          </a:p>
          <a:p>
            <a:pPr algn="ctr">
              <a:buFont typeface="Arial" charset="0"/>
              <a:buNone/>
            </a:pPr>
            <a:r>
              <a:rPr lang="ru-RU" sz="4000" b="1" i="1" u="sng" smtClean="0"/>
              <a:t>2.Развитие исследовательской культуры</a:t>
            </a:r>
            <a:endParaRPr lang="ru-RU" sz="4000" b="1" smtClean="0"/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Создать условия для развития умений … (содействовать развитию умений …, обеспечить развитие умений …)</a:t>
            </a:r>
          </a:p>
          <a:p>
            <a:r>
              <a:rPr lang="ru-RU" b="1" smtClean="0"/>
              <a:t>использовать научные методы познания …</a:t>
            </a:r>
          </a:p>
          <a:p>
            <a:r>
              <a:rPr lang="ru-RU" b="1" smtClean="0"/>
              <a:t>формулировать проблемы …</a:t>
            </a:r>
          </a:p>
          <a:p>
            <a:r>
              <a:rPr lang="ru-RU" b="1" smtClean="0"/>
              <a:t>предлагать пути решения проблем …</a:t>
            </a:r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Цели современного учебного занятия</a:t>
            </a:r>
            <a:endParaRPr lang="ru-RU" sz="360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59293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u="sng" smtClean="0">
                <a:solidFill>
                  <a:srgbClr val="C00000"/>
                </a:solidFill>
              </a:rPr>
              <a:t>Метапредметные цели</a:t>
            </a:r>
          </a:p>
          <a:p>
            <a:pPr algn="ctr">
              <a:buFont typeface="Arial" charset="0"/>
              <a:buNone/>
            </a:pPr>
            <a:r>
              <a:rPr lang="ru-RU" sz="4000" b="1" i="1" u="sng" smtClean="0"/>
              <a:t>3.Развитие культуры самоуправления учебной деятельностью</a:t>
            </a:r>
            <a:endParaRPr lang="ru-RU" sz="4000" b="1" smtClean="0"/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Создать условия для развития умений … (содействовать развитию умений …, обеспечить развитие умений …)</a:t>
            </a:r>
          </a:p>
          <a:p>
            <a:r>
              <a:rPr lang="ru-RU" sz="2800" b="1" smtClean="0"/>
              <a:t>ставить цели;</a:t>
            </a:r>
          </a:p>
          <a:p>
            <a:r>
              <a:rPr lang="ru-RU" sz="2800" b="1" smtClean="0"/>
              <a:t>планировать свою деятельность, искать и использовать необходимые средства и способы их достижения;</a:t>
            </a:r>
          </a:p>
          <a:p>
            <a:r>
              <a:rPr lang="ru-RU" sz="2800" b="1" smtClean="0"/>
              <a:t>осуществлять самоконтроль-самооценку-самокоррекцию.</a:t>
            </a:r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71500" y="6643688"/>
            <a:ext cx="2019300" cy="7778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Цели современного учебного занятия</a:t>
            </a:r>
            <a:endParaRPr lang="ru-RU" sz="360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715375" cy="5715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u="sng" smtClean="0">
                <a:solidFill>
                  <a:srgbClr val="C00000"/>
                </a:solidFill>
              </a:rPr>
              <a:t>Метапредметные цели</a:t>
            </a:r>
          </a:p>
          <a:p>
            <a:pPr algn="ctr">
              <a:buFont typeface="Arial" charset="0"/>
              <a:buNone/>
            </a:pPr>
            <a:r>
              <a:rPr lang="ru-RU" sz="4000" b="1" i="1" u="sng" smtClean="0"/>
              <a:t>4.Развитие информационной культуры</a:t>
            </a:r>
            <a:endParaRPr lang="ru-RU" sz="4000" b="1" smtClean="0"/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Создать условия для развития умений … (содействовать развитию умений …, обеспечить развитие умений …)</a:t>
            </a:r>
          </a:p>
          <a:p>
            <a:r>
              <a:rPr lang="ru-RU" b="1" smtClean="0"/>
              <a:t>структурировать информацию;</a:t>
            </a:r>
          </a:p>
          <a:p>
            <a:r>
              <a:rPr lang="ru-RU" b="1" smtClean="0"/>
              <a:t>составлять простой и сложный план;</a:t>
            </a:r>
          </a:p>
          <a:p>
            <a:r>
              <a:rPr lang="ru-RU" b="1" smtClean="0"/>
              <a:t>и т.д. </a:t>
            </a:r>
            <a:r>
              <a:rPr lang="ru-RU" b="1" i="1" smtClean="0">
                <a:solidFill>
                  <a:srgbClr val="FF0000"/>
                </a:solidFill>
              </a:rPr>
              <a:t>См.материалы педсовета»Умение работать с информацией» от 26.03.2013г.</a:t>
            </a:r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 flipV="1">
            <a:off x="500063" y="6721475"/>
            <a:ext cx="2090737" cy="1365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76350"/>
          </a:xfrm>
        </p:spPr>
        <p:txBody>
          <a:bodyPr/>
          <a:lstStyle/>
          <a:p>
            <a:pPr eaLnBrk="1" hangingPunct="1"/>
            <a:r>
              <a:rPr lang="ru-RU" sz="4000" b="1" i="1" u="sng" smtClean="0">
                <a:solidFill>
                  <a:srgbClr val="000066"/>
                </a:solidFill>
              </a:rPr>
              <a:t>Педсовет от 26.03.2013г.рассмотрел 3 уровня работы с текстом:</a:t>
            </a:r>
            <a:r>
              <a:rPr lang="ru-RU" sz="400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71625"/>
            <a:ext cx="8991600" cy="5286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1</a:t>
            </a:r>
            <a:r>
              <a:rPr lang="ru-RU" sz="3600" b="1" smtClean="0"/>
              <a:t>-поиск информации и понимание   прочитанного;</a:t>
            </a:r>
          </a:p>
          <a:p>
            <a:pPr algn="ctr" eaLnBrk="1" hangingPunct="1">
              <a:buFontTx/>
              <a:buNone/>
            </a:pPr>
            <a:r>
              <a:rPr lang="ru-RU" sz="3600" b="1" smtClean="0">
                <a:solidFill>
                  <a:srgbClr val="000066"/>
                </a:solidFill>
              </a:rPr>
              <a:t>2</a:t>
            </a:r>
            <a:r>
              <a:rPr lang="ru-RU" sz="3600" b="1" smtClean="0"/>
              <a:t>- преобразование и интерпретация информации;</a:t>
            </a:r>
            <a:endParaRPr lang="ru-RU" sz="3600" b="1" i="1" smtClean="0"/>
          </a:p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000066"/>
                </a:solidFill>
              </a:rPr>
              <a:t>3</a:t>
            </a:r>
            <a:r>
              <a:rPr lang="ru-RU" sz="3600" b="1" i="1" smtClean="0"/>
              <a:t>- </a:t>
            </a:r>
            <a:r>
              <a:rPr lang="ru-RU" sz="3600" b="1" smtClean="0"/>
              <a:t>оценка информации. </a:t>
            </a:r>
            <a:endParaRPr lang="en-US" sz="3600" b="1" smtClean="0"/>
          </a:p>
          <a:p>
            <a:pPr algn="ctr" eaLnBrk="1" hangingPunct="1"/>
            <a:endParaRPr lang="ru-RU" sz="3600" b="1" smtClean="0"/>
          </a:p>
          <a:p>
            <a:pPr algn="ctr" eaLnBrk="1" hangingPunct="1">
              <a:buFontTx/>
              <a:buNone/>
            </a:pPr>
            <a:r>
              <a:rPr lang="ru-RU" b="1" smtClean="0">
                <a:latin typeface="Constantia" pitchFamily="18" charset="0"/>
              </a:rPr>
              <a:t>Это относится не только к текстовой информации, но и к информации представленной в любом другом виде</a:t>
            </a:r>
            <a:r>
              <a:rPr lang="ru-RU" b="1" smtClean="0"/>
              <a:t>.</a:t>
            </a:r>
          </a:p>
          <a:p>
            <a:pPr algn="ctr" eaLnBrk="1" hangingPunct="1">
              <a:buFontTx/>
              <a:buNone/>
            </a:pPr>
            <a:r>
              <a:rPr lang="ru-RU" b="1" smtClean="0"/>
              <a:t> </a:t>
            </a:r>
          </a:p>
          <a:p>
            <a:pPr eaLnBrk="1" hangingPunct="1"/>
            <a:endParaRPr lang="ru-RU" b="1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Цели современного учебного занятия</a:t>
            </a:r>
            <a:endParaRPr lang="ru-RU" sz="360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001125" cy="61436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u="sng" smtClean="0">
                <a:solidFill>
                  <a:srgbClr val="C00000"/>
                </a:solidFill>
              </a:rPr>
              <a:t>Метапредметные цели</a:t>
            </a:r>
          </a:p>
          <a:p>
            <a:pPr algn="ctr">
              <a:buFont typeface="Arial" charset="0"/>
              <a:buNone/>
            </a:pPr>
            <a:r>
              <a:rPr lang="ru-RU" sz="3600" b="1" i="1" u="sng" smtClean="0"/>
              <a:t>5.Развитие коммуникативной культуры</a:t>
            </a:r>
            <a:endParaRPr lang="ru-RU" sz="3600" b="1" u="sng" smtClean="0"/>
          </a:p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</a:rPr>
              <a:t>Создать условия для развития умений … (содействовать развитию умений …, обеспечить развитие умений …)</a:t>
            </a:r>
          </a:p>
          <a:p>
            <a:r>
              <a:rPr lang="ru-RU" sz="2800" b="1" smtClean="0"/>
              <a:t>общаться;</a:t>
            </a:r>
          </a:p>
          <a:p>
            <a:r>
              <a:rPr lang="ru-RU" sz="2800" b="1" smtClean="0"/>
              <a:t>диалогической и монологической речи;</a:t>
            </a:r>
          </a:p>
          <a:p>
            <a:r>
              <a:rPr lang="ru-RU" sz="2800" b="1" smtClean="0"/>
              <a:t>сознательной ориентации учащихся на позиции других людей;</a:t>
            </a:r>
          </a:p>
          <a:p>
            <a:r>
              <a:rPr lang="ru-RU" sz="2800" b="1" smtClean="0"/>
              <a:t>слушать и вступать в диалог;</a:t>
            </a:r>
          </a:p>
          <a:p>
            <a:r>
              <a:rPr lang="ru-RU" sz="2800" b="1" smtClean="0"/>
              <a:t>участие в коллективном обсуждении;</a:t>
            </a:r>
          </a:p>
          <a:p>
            <a:r>
              <a:rPr lang="ru-RU" sz="2800" b="1" smtClean="0"/>
              <a:t>выражать свои мысли с достаточной полнотой и точностью</a:t>
            </a:r>
            <a:r>
              <a:rPr lang="ru-RU" sz="2400" b="1" smtClean="0"/>
              <a:t>.</a:t>
            </a:r>
          </a:p>
          <a:p>
            <a:endParaRPr lang="ru-RU" sz="280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 flipV="1">
            <a:off x="571500" y="6721475"/>
            <a:ext cx="2019300" cy="1365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Цели современного учебного занятия</a:t>
            </a:r>
            <a:endParaRPr lang="ru-RU" sz="3600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6688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u="sng" smtClean="0">
                <a:solidFill>
                  <a:srgbClr val="C00000"/>
                </a:solidFill>
              </a:rPr>
              <a:t>Метапредметные цели</a:t>
            </a:r>
          </a:p>
          <a:p>
            <a:pPr algn="ctr">
              <a:buFont typeface="Arial" charset="0"/>
              <a:buNone/>
            </a:pPr>
            <a:r>
              <a:rPr lang="ru-RU" sz="3600" b="1" i="1" u="sng" smtClean="0"/>
              <a:t>6.Развитие рефлексивной культуры</a:t>
            </a:r>
            <a:endParaRPr lang="ru-RU" sz="3600" b="1" smtClean="0"/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Создать условия для развития умений … (содействовать развитию умений …, обеспечить развитие умений …)</a:t>
            </a:r>
          </a:p>
          <a:p>
            <a:r>
              <a:rPr lang="ru-RU" b="1" smtClean="0"/>
              <a:t>отстраниться, занять любую из возможных позиций по отношению к своей или чужой деятельности как целого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715375" cy="179705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Пять правил постановки цели, осознание которых учащимися и должен формировать учитель.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85750" y="2286000"/>
            <a:ext cx="8643938" cy="4357688"/>
          </a:xfrm>
        </p:spPr>
        <p:txBody>
          <a:bodyPr/>
          <a:lstStyle/>
          <a:p>
            <a:r>
              <a:rPr lang="ru-RU" b="1" u="sng" smtClean="0"/>
              <a:t>Правило 1</a:t>
            </a:r>
            <a:r>
              <a:rPr lang="ru-RU" b="1" smtClean="0"/>
              <a:t>. Цель должна быть конкретной, чётко сформулированной. </a:t>
            </a:r>
          </a:p>
          <a:p>
            <a:r>
              <a:rPr lang="ru-RU" b="1" u="sng" smtClean="0"/>
              <a:t>Правило 2</a:t>
            </a:r>
            <a:r>
              <a:rPr lang="ru-RU" b="1" smtClean="0"/>
              <a:t>. Из формулировки цели должно быть понятно достигнута она в конкретный момент или нет.</a:t>
            </a:r>
          </a:p>
          <a:p>
            <a:r>
              <a:rPr lang="ru-RU" b="1" u="sng" smtClean="0"/>
              <a:t>Правило 3.</a:t>
            </a:r>
            <a:r>
              <a:rPr lang="ru-RU" b="1" smtClean="0"/>
              <a:t> Надо ставить достижимые цели, т. е. такие цели, которые можно достичь, хотя бы и с малой вероятностью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2938" y="6643688"/>
            <a:ext cx="1947862" cy="7778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ЦЕЛИ ЗАНЯТИЯ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ru-RU" b="1" smtClean="0"/>
              <a:t>Рассмотреть критерии эффективности современного урока и  требования к современному уроку по ФГОС. </a:t>
            </a:r>
          </a:p>
          <a:p>
            <a:r>
              <a:rPr lang="ru-RU" b="1" smtClean="0"/>
              <a:t>Содействовать развитию умений педагога по целеполаганию,  рефлексии.</a:t>
            </a:r>
          </a:p>
          <a:p>
            <a:r>
              <a:rPr lang="ru-RU" b="1" smtClean="0"/>
              <a:t>Обеспечить педагогов методическими рекомендациями, описанием различных методов и приемов целеполагания и рефлексии(виды, приемы, примеры).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r>
              <a:rPr lang="ru-RU" b="1" u="sng" smtClean="0"/>
              <a:t>Правило 4</a:t>
            </a:r>
            <a:r>
              <a:rPr lang="ru-RU" b="1" smtClean="0"/>
              <a:t>. Формулировать цели надо позитивно. Рассчитывать нужно только на себя. Уверенность в успехе увеличивает шансы успеха в несколько раз.</a:t>
            </a:r>
          </a:p>
          <a:p>
            <a:r>
              <a:rPr lang="ru-RU" b="1" u="sng" smtClean="0"/>
              <a:t>Правило 5</a:t>
            </a:r>
            <a:r>
              <a:rPr lang="ru-RU" b="1" smtClean="0"/>
              <a:t>. Цель должна быть соотнесена с конкретным сроком её достижения. В этом правиле заложена возможность своевременной корректировки цели и методов её достижения.</a:t>
            </a:r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Текст 4"/>
          <p:cNvSpPr>
            <a:spLocks noGrp="1"/>
          </p:cNvSpPr>
          <p:nvPr>
            <p:ph type="body" idx="1"/>
          </p:nvPr>
        </p:nvSpPr>
        <p:spPr>
          <a:xfrm>
            <a:off x="428625" y="928688"/>
            <a:ext cx="4040188" cy="536575"/>
          </a:xfrm>
        </p:spPr>
        <p:txBody>
          <a:bodyPr/>
          <a:lstStyle/>
          <a:p>
            <a:pPr eaLnBrk="1" hangingPunct="1"/>
            <a:r>
              <a:rPr lang="ru-RU" sz="2800" smtClean="0"/>
              <a:t>Традиционный урок</a:t>
            </a:r>
          </a:p>
        </p:txBody>
      </p:sp>
      <p:sp>
        <p:nvSpPr>
          <p:cNvPr id="23555" name="Содержимое 5"/>
          <p:cNvSpPr>
            <a:spLocks noGrp="1"/>
          </p:cNvSpPr>
          <p:nvPr>
            <p:ph sz="half" idx="2"/>
          </p:nvPr>
        </p:nvSpPr>
        <p:spPr>
          <a:xfrm>
            <a:off x="285750" y="1643063"/>
            <a:ext cx="4040188" cy="4929187"/>
          </a:xfrm>
        </p:spPr>
        <p:txBody>
          <a:bodyPr/>
          <a:lstStyle/>
          <a:p>
            <a:pPr eaLnBrk="1" hangingPunct="1"/>
            <a:r>
              <a:rPr lang="ru-RU" sz="2000" b="1" smtClean="0"/>
              <a:t>урок ознакомления с новым материалом;</a:t>
            </a:r>
          </a:p>
          <a:p>
            <a:pPr eaLnBrk="1" hangingPunct="1"/>
            <a:r>
              <a:rPr lang="ru-RU" sz="2000" b="1" smtClean="0"/>
              <a:t>урок закрепления изученного;</a:t>
            </a:r>
          </a:p>
          <a:p>
            <a:pPr eaLnBrk="1" hangingPunct="1"/>
            <a:r>
              <a:rPr lang="ru-RU" sz="2000" b="1" smtClean="0"/>
              <a:t>урок применения знаний и умений;</a:t>
            </a:r>
          </a:p>
          <a:p>
            <a:pPr eaLnBrk="1" hangingPunct="1"/>
            <a:r>
              <a:rPr lang="ru-RU" sz="2000" b="1" smtClean="0"/>
              <a:t> урок обобщения и систематизации знаний;</a:t>
            </a:r>
          </a:p>
          <a:p>
            <a:pPr eaLnBrk="1" hangingPunct="1"/>
            <a:r>
              <a:rPr lang="ru-RU" sz="2000" b="1" smtClean="0"/>
              <a:t> урок проверки и коррекции знаний и умений;</a:t>
            </a:r>
          </a:p>
          <a:p>
            <a:pPr eaLnBrk="1" hangingPunct="1"/>
            <a:r>
              <a:rPr lang="ru-RU" sz="2000" b="1" smtClean="0"/>
              <a:t>комбинированный урок.</a:t>
            </a:r>
          </a:p>
          <a:p>
            <a:pPr eaLnBrk="1" hangingPunct="1">
              <a:buFont typeface="Georgia" pitchFamily="18" charset="0"/>
              <a:buNone/>
            </a:pPr>
            <a:endParaRPr lang="ru-RU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429125" y="1643063"/>
            <a:ext cx="4500563" cy="478631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1900" b="1" dirty="0" smtClean="0">
                <a:solidFill>
                  <a:schemeClr val="accent2"/>
                </a:solidFill>
              </a:rPr>
              <a:t>    </a:t>
            </a:r>
            <a:r>
              <a:rPr lang="ru-RU" sz="1900" b="1" dirty="0" smtClean="0">
                <a:solidFill>
                  <a:srgbClr val="C00000"/>
                </a:solidFill>
              </a:rPr>
              <a:t>Урок  «открытия»  нового  знания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dirty="0" smtClean="0"/>
              <a:t>Цель: формирование у учащихся умений реализации новых способов действия.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1900" b="1" kern="0" dirty="0" smtClean="0">
                <a:solidFill>
                  <a:srgbClr val="C00000"/>
                </a:solidFill>
              </a:rPr>
              <a:t>Урок  рефлексии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15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b="1" kern="0" dirty="0" smtClean="0"/>
              <a:t>Цель: формирование у учащихся способностей к рефлексии  (фиксирование собственных затруднений, выявление их причин, построение и реализация проекта выхода из затруднения).</a:t>
            </a:r>
          </a:p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1900" b="1" kern="0" dirty="0" smtClean="0">
                <a:solidFill>
                  <a:srgbClr val="C00000"/>
                </a:solidFill>
              </a:rPr>
              <a:t>Урок   общеметодологической   направленности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1500" b="1" kern="0" dirty="0" smtClean="0"/>
              <a:t>Цель: формирование у учащихся  </a:t>
            </a:r>
            <a:r>
              <a:rPr lang="ru-RU" sz="1500" b="1" kern="0" dirty="0" err="1" smtClean="0"/>
              <a:t>деятельностных</a:t>
            </a:r>
            <a:r>
              <a:rPr lang="ru-RU" sz="1500" b="1" kern="0" dirty="0" smtClean="0"/>
              <a:t> способностей и способностей к систематизации предметного содержания.</a:t>
            </a:r>
          </a:p>
          <a:p>
            <a:pPr algn="ctr" eaLnBrk="1" hangingPunct="1">
              <a:buFont typeface="Georgia" pitchFamily="18" charset="0"/>
              <a:buNone/>
              <a:defRPr/>
            </a:pPr>
            <a:r>
              <a:rPr lang="ru-RU" sz="1900" b="1" kern="0" dirty="0" smtClean="0">
                <a:solidFill>
                  <a:srgbClr val="C00000"/>
                </a:solidFill>
              </a:rPr>
              <a:t>Урок  развивающего  контроля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1500" b="1" kern="0" dirty="0" smtClean="0"/>
              <a:t>Цель: формирование у учащихся  способностей к осуществлению контрольной функции.</a:t>
            </a:r>
          </a:p>
          <a:p>
            <a:pPr algn="just" eaLnBrk="1" hangingPunct="1">
              <a:defRPr/>
            </a:pP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Типы уроков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3558" name="Текст 6"/>
          <p:cNvSpPr>
            <a:spLocks noGrp="1"/>
          </p:cNvSpPr>
          <p:nvPr>
            <p:ph type="body" idx="3"/>
          </p:nvPr>
        </p:nvSpPr>
        <p:spPr>
          <a:xfrm>
            <a:off x="4857750" y="714375"/>
            <a:ext cx="4041775" cy="750888"/>
          </a:xfrm>
        </p:spPr>
        <p:txBody>
          <a:bodyPr/>
          <a:lstStyle/>
          <a:p>
            <a:pPr eaLnBrk="1" hangingPunct="1"/>
            <a:r>
              <a:rPr lang="ru-RU" sz="3200" smtClean="0"/>
              <a:t>Современный урок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859713" cy="5000625"/>
          </a:xfrm>
        </p:spPr>
        <p:txBody>
          <a:bodyPr/>
          <a:lstStyle/>
          <a:p>
            <a:pPr marL="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 </a:t>
            </a:r>
            <a:r>
              <a:rPr lang="ru-RU" sz="2800" dirty="0" smtClean="0">
                <a:solidFill>
                  <a:srgbClr val="C00000"/>
                </a:solidFill>
              </a:rPr>
              <a:t>Характеристика изменений в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    деятельности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    педагога в соответствии  с ФГОС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13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063" y="0"/>
            <a:ext cx="3055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1928813"/>
          <a:ext cx="8429625" cy="4643437"/>
        </p:xfrm>
        <a:graphic>
          <a:graphicData uri="http://schemas.openxmlformats.org/drawingml/2006/table">
            <a:tbl>
              <a:tblPr/>
              <a:tblGrid>
                <a:gridCol w="2809895"/>
                <a:gridCol w="2809895"/>
                <a:gridCol w="2809895"/>
              </a:tblGrid>
              <a:tr h="541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1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изменений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Традиционная деятельность учителя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учителя, работающего по ФГОС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15770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к уроку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пользуется жестко структурированным конспектом урока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пользуется сценарным планом урока, предоставляющим ему свободу в выборе форм, способов и приемов обучения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1893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подготовке к уроку учитель использует учебник и методические рекомендации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подготовке к уроку учитель использует учебник и методические рекомендации, интернет-ресурсы, материалы коллег. Обменивается конспектами с коллегами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1785938"/>
            <a:ext cx="7318375" cy="3852862"/>
          </a:xfrm>
        </p:spPr>
        <p:txBody>
          <a:bodyPr/>
          <a:lstStyle/>
          <a:p>
            <a:pPr algn="r" eaLnBrk="1" hangingPunct="1">
              <a:defRPr/>
            </a:pPr>
            <a:endParaRPr lang="ru-RU" sz="16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859713" cy="5000625"/>
          </a:xfrm>
        </p:spPr>
        <p:txBody>
          <a:bodyPr/>
          <a:lstStyle/>
          <a:p>
            <a:pPr marL="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0"/>
          <a:ext cx="8786813" cy="6813550"/>
        </p:xfrm>
        <a:graphic>
          <a:graphicData uri="http://schemas.openxmlformats.org/drawingml/2006/table">
            <a:tbl>
              <a:tblPr/>
              <a:tblGrid>
                <a:gridCol w="3216306"/>
                <a:gridCol w="2786063"/>
                <a:gridCol w="2784475"/>
              </a:tblGrid>
              <a:tr h="632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изменений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Традиционная деятельность учителя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учителя, работающего по ФГОС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1266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этапы урока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Объяснение и закрепление учебного материала. Большое количество времени занимает речь учителя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Самостоятельная деятельность обучающихся (более половины времени урока)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184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Главная цель учителя на уроке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Успеть выполнить все, что запланировано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Организовать деятельность детей: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 по поиску и обработке информации;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 обобщению способов действия;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 постановке учебной задачи и т. 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73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Формулирование заданий для обучающихся (определение деятельности детей)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Формулировки: решите, спишите, сравните, найдите, выпишите, выполните и т. 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Формулировки: проанализируйте, докажите (объясните), сравните, выразите символом, создайте схему или модель, продолжите, обобщите (сделайте вывод), выберите решение или способ решения, исследуйте, оцените, измените, придумайте и т. д.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1785938"/>
            <a:ext cx="7318375" cy="3852862"/>
          </a:xfrm>
        </p:spPr>
        <p:txBody>
          <a:bodyPr/>
          <a:lstStyle/>
          <a:p>
            <a:pPr algn="r" eaLnBrk="1" hangingPunct="1">
              <a:defRPr/>
            </a:pPr>
            <a:endParaRPr lang="ru-RU" sz="16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859713" cy="5000625"/>
          </a:xfrm>
        </p:spPr>
        <p:txBody>
          <a:bodyPr/>
          <a:lstStyle/>
          <a:p>
            <a:pPr marL="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285750"/>
          <a:ext cx="8572500" cy="5976938"/>
        </p:xfrm>
        <a:graphic>
          <a:graphicData uri="http://schemas.openxmlformats.org/drawingml/2006/table">
            <a:tbl>
              <a:tblPr/>
              <a:tblGrid>
                <a:gridCol w="3046442"/>
                <a:gridCol w="2763838"/>
                <a:gridCol w="2762250"/>
              </a:tblGrid>
              <a:tr h="56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изменений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Традиционная деятельность учителя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учителя, работающего по ФГОС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613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урока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Преимущественно фронтальная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Преимущественно групповая и/или индивидуальная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2272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Нестандартное ведение уроков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ведет урок в параллельном классе, урок ведут два педагога (совместно с учителями информатики, психологами и логопедами), урок проходит с поддержкой тьютора или в присутствии родителей обучающихся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2272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Взаимодействие с родителями обучающихся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Происходит в виде лекций, родители не включены в образовательный процесс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Информированность родителей обучающихся. Они имеют возможность участвовать в образовательном процессе. Общение учителя с родителями школьников может осуществляться при помощи Интернета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1785938"/>
            <a:ext cx="7318375" cy="3852862"/>
          </a:xfrm>
        </p:spPr>
        <p:txBody>
          <a:bodyPr/>
          <a:lstStyle/>
          <a:p>
            <a:pPr algn="r" eaLnBrk="1" hangingPunct="1">
              <a:defRPr/>
            </a:pPr>
            <a:endParaRPr lang="ru-RU" sz="16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859713" cy="5000625"/>
          </a:xfrm>
        </p:spPr>
        <p:txBody>
          <a:bodyPr/>
          <a:lstStyle/>
          <a:p>
            <a:pPr marL="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357188"/>
          <a:ext cx="8643937" cy="6099175"/>
        </p:xfrm>
        <a:graphic>
          <a:graphicData uri="http://schemas.openxmlformats.org/drawingml/2006/table">
            <a:tbl>
              <a:tblPr/>
              <a:tblGrid>
                <a:gridCol w="3208368"/>
                <a:gridCol w="2717800"/>
                <a:gridCol w="2717800"/>
              </a:tblGrid>
              <a:tr h="584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изменений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Традиционная деятельность учителя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учителя, работающего по ФГОС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1169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среда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Создается учителем. Выставки работ обучающихся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Создается обучающимися (дети изготавливают учебный материал, проводят презентации). Зонирование классов, холлов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73761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обучения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 результаты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только предметные результаты, но и личностные,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метапредметные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737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обучающегося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  <a:tr h="876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Основная оценка –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учителя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Ориентир на самооценку обучающегося, формирование адекватной самооценки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</a:tr>
              <a:tr h="1460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Важны положительные оценки учеников по итогам контрольных работ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динамики результатов обучения детей относительно самих себя. Оценка промежуточных результатов обучения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500187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Некоторые приёмы, которые могут способствовать формированию способности к целеполаганию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214313" y="1928813"/>
            <a:ext cx="8929687" cy="4929187"/>
          </a:xfrm>
        </p:spPr>
        <p:txBody>
          <a:bodyPr/>
          <a:lstStyle/>
          <a:p>
            <a:r>
              <a:rPr lang="ru-RU" b="1" smtClean="0"/>
              <a:t>1. </a:t>
            </a:r>
            <a:r>
              <a:rPr lang="ru-RU" b="1" u="sng" smtClean="0"/>
              <a:t>Формулировка темы в виде вопроса</a:t>
            </a:r>
          </a:p>
          <a:p>
            <a:r>
              <a:rPr lang="ru-RU" b="1" smtClean="0"/>
              <a:t>2. </a:t>
            </a:r>
            <a:r>
              <a:rPr lang="ru-RU" b="1" u="sng" smtClean="0"/>
              <a:t>Выявление неполноты знаний учащихся</a:t>
            </a:r>
          </a:p>
          <a:p>
            <a:r>
              <a:rPr lang="ru-RU" b="1" smtClean="0"/>
              <a:t>3. </a:t>
            </a:r>
            <a:r>
              <a:rPr lang="ru-RU" b="1" u="sng" smtClean="0"/>
              <a:t>Домысливание</a:t>
            </a:r>
            <a:r>
              <a:rPr lang="ru-RU" b="1" smtClean="0"/>
              <a:t> .Предлагается тема урока и слова «помощники»: повторим, изучим, узнаем, проверим. С помощью слов "помощников" дети формулируют цели урока.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543925" cy="5786438"/>
          </a:xfrm>
        </p:spPr>
        <p:txBody>
          <a:bodyPr/>
          <a:lstStyle/>
          <a:p>
            <a:r>
              <a:rPr lang="ru-RU" sz="3600" smtClean="0"/>
              <a:t>4.</a:t>
            </a:r>
            <a:r>
              <a:rPr lang="ru-RU" sz="3600" u="sng" smtClean="0"/>
              <a:t>  </a:t>
            </a:r>
            <a:r>
              <a:rPr lang="ru-RU" sz="3600" b="1" u="sng" smtClean="0"/>
              <a:t>Работа над понятием</a:t>
            </a:r>
            <a:endParaRPr lang="ru-RU" sz="3600" b="1" smtClean="0"/>
          </a:p>
          <a:p>
            <a:r>
              <a:rPr lang="ru-RU" sz="3600" b="1" smtClean="0"/>
              <a:t>5.</a:t>
            </a:r>
            <a:r>
              <a:rPr lang="ru-RU" sz="3600" b="1" u="sng" smtClean="0"/>
              <a:t> Подводящий диалог</a:t>
            </a:r>
            <a:endParaRPr lang="ru-RU" sz="3600" b="1" smtClean="0"/>
          </a:p>
          <a:p>
            <a:r>
              <a:rPr lang="ru-RU" sz="3600" b="1" smtClean="0"/>
              <a:t>6.</a:t>
            </a:r>
            <a:r>
              <a:rPr lang="ru-RU" sz="3600" b="1" u="sng" smtClean="0"/>
              <a:t> Ситуация Яркого пятна</a:t>
            </a:r>
            <a:endParaRPr lang="ru-RU" sz="3600" b="1" smtClean="0"/>
          </a:p>
          <a:p>
            <a:r>
              <a:rPr lang="ru-RU" sz="3600" b="1" smtClean="0"/>
              <a:t>7.</a:t>
            </a:r>
            <a:r>
              <a:rPr lang="ru-RU" sz="3600" b="1" u="sng" smtClean="0"/>
              <a:t> Группировка</a:t>
            </a:r>
            <a:endParaRPr lang="ru-RU" sz="3600" b="1" smtClean="0"/>
          </a:p>
          <a:p>
            <a:r>
              <a:rPr lang="ru-RU" sz="3600" b="1" smtClean="0"/>
              <a:t>8. </a:t>
            </a:r>
            <a:r>
              <a:rPr lang="ru-RU" sz="3600" b="1" u="sng" smtClean="0"/>
              <a:t>Исключение</a:t>
            </a:r>
            <a:endParaRPr lang="ru-RU" sz="3600" b="1" smtClean="0"/>
          </a:p>
          <a:p>
            <a:r>
              <a:rPr lang="ru-RU" sz="3600" b="1" smtClean="0"/>
              <a:t>9.</a:t>
            </a:r>
            <a:r>
              <a:rPr lang="ru-RU" sz="3600" b="1" u="sng" smtClean="0"/>
              <a:t> Второй вид </a:t>
            </a:r>
            <a:r>
              <a:rPr lang="ru-RU" sz="3600" b="1" smtClean="0"/>
              <a:t> (определение лишнего)</a:t>
            </a:r>
          </a:p>
          <a:p>
            <a:pPr>
              <a:buFont typeface="Arial" charset="0"/>
              <a:buNone/>
            </a:pPr>
            <a:endParaRPr lang="ru-RU" b="1" smtClean="0"/>
          </a:p>
          <a:p>
            <a:r>
              <a:rPr lang="ru-RU" smtClean="0"/>
              <a:t>Продолжение и пояснения см.</a:t>
            </a:r>
          </a:p>
          <a:p>
            <a:pPr>
              <a:buFont typeface="Arial" charset="0"/>
              <a:buNone/>
            </a:pPr>
            <a:r>
              <a:rPr lang="ru-RU" smtClean="0"/>
              <a:t>   «В методическую копилку педагога»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2938" y="6572250"/>
            <a:ext cx="1947862" cy="1492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</a:rPr>
              <a:t>ФГОС  вводят новое понятие – учебная ситуация</a:t>
            </a:r>
            <a:endParaRPr lang="ru-RU" sz="4000" smtClean="0">
              <a:solidFill>
                <a:srgbClr val="C00000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285875"/>
            <a:ext cx="9144000" cy="55721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mtClean="0"/>
              <a:t>  </a:t>
            </a:r>
            <a:r>
              <a:rPr lang="ru-RU" sz="2400" b="1" smtClean="0"/>
              <a:t>, под которым подразумевается такая </a:t>
            </a:r>
            <a:r>
              <a:rPr lang="ru-RU" sz="2400" b="1" smtClean="0">
                <a:solidFill>
                  <a:srgbClr val="C00000"/>
                </a:solidFill>
              </a:rPr>
              <a:t>особая единица учебного процесса,</a:t>
            </a:r>
            <a:r>
              <a:rPr lang="ru-RU" sz="2400" b="1" smtClean="0"/>
              <a:t> в которой дети с помощью учителя обнаруживают предмет своего действия, исследуют его, совершая разнообразные учебные действия, преобразуют его, например, переформулируют или предлагают свое описание и т.д., частично – запоминают. В связи сновыми  требованиями  перед учителем ставится задача </a:t>
            </a:r>
            <a:r>
              <a:rPr lang="ru-RU" sz="2400" b="1" smtClean="0">
                <a:solidFill>
                  <a:srgbClr val="C00000"/>
                </a:solidFill>
              </a:rPr>
              <a:t>научиться создавать учебные ситуации</a:t>
            </a:r>
            <a:r>
              <a:rPr lang="ru-RU" sz="2400" b="1" smtClean="0"/>
              <a:t> как особые структурные единицы учебной деятельности, а также </a:t>
            </a:r>
            <a:r>
              <a:rPr lang="ru-RU" sz="2400" b="1" smtClean="0">
                <a:solidFill>
                  <a:srgbClr val="C00000"/>
                </a:solidFill>
              </a:rPr>
              <a:t>уметь переводить учебные задачи в учебную ситуацию. </a:t>
            </a: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>
                <a:solidFill>
                  <a:srgbClr val="002060"/>
                </a:solidFill>
              </a:rPr>
              <a:t> Учебной ситуацией может стать задание составить: таблицу, график или диаграмму по содержанию прочитанного текста, алгоритм по определенному правилу или выполнение задания: объяснить содержание прочитанного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22555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4800" b="1" smtClean="0">
                <a:solidFill>
                  <a:srgbClr val="C00000"/>
                </a:solidFill>
              </a:rPr>
              <a:t>Создание учебной ситуации должно строиться с учетом: 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42875" y="1571625"/>
            <a:ext cx="8786813" cy="5000625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4800" smtClean="0"/>
              <a:t>   </a:t>
            </a:r>
            <a:r>
              <a:rPr lang="ru-RU" sz="4800" b="1" smtClean="0"/>
              <a:t>• возраста ребенка;</a:t>
            </a:r>
            <a:br>
              <a:rPr lang="ru-RU" sz="4800" b="1" smtClean="0"/>
            </a:br>
            <a:r>
              <a:rPr lang="ru-RU" sz="4800" b="1" smtClean="0"/>
              <a:t>• специфики учебного предмета;</a:t>
            </a:r>
            <a:br>
              <a:rPr lang="ru-RU" sz="4800" b="1" smtClean="0"/>
            </a:br>
            <a:r>
              <a:rPr lang="ru-RU" sz="4800" b="1" smtClean="0"/>
              <a:t>• меры сформированности    УУД учащихся. </a:t>
            </a:r>
            <a:r>
              <a:rPr lang="ru-RU" sz="5400" b="1" smtClean="0"/>
              <a:t/>
            </a:r>
            <a:br>
              <a:rPr lang="ru-RU" sz="5400" b="1" smtClean="0"/>
            </a:br>
            <a:endParaRPr lang="ru-RU" sz="5400" b="1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ЦЕЛИ ЗАНЯТИЯ</a:t>
            </a:r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smtClean="0"/>
              <a:t> </a:t>
            </a:r>
            <a:r>
              <a:rPr lang="ru-RU" b="1" smtClean="0"/>
              <a:t>Рассмотреть, какие типы уроков по ФГОС предложены в методике, какова их структура, в чем их предназначение и какие виды и формы предлагают нам новые требования. </a:t>
            </a:r>
          </a:p>
          <a:p>
            <a:endParaRPr lang="ru-RU" b="1" smtClean="0"/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Для создания учебной ситуации могут использоваться приемы: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9001125" cy="56435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/>
              <a:t>    •    предъявить противоречивые факты, теории;</a:t>
            </a:r>
            <a:br>
              <a:rPr lang="ru-RU" sz="2800" b="1" smtClean="0"/>
            </a:br>
            <a:r>
              <a:rPr lang="ru-RU" sz="2800" b="1" smtClean="0"/>
              <a:t>•    обнажить житейское представление и предъявить научный факт;</a:t>
            </a:r>
            <a:br>
              <a:rPr lang="ru-RU" sz="2800" b="1" smtClean="0"/>
            </a:br>
            <a:r>
              <a:rPr lang="ru-RU" sz="2800" b="1" smtClean="0"/>
              <a:t>•    использовать приемы «яркое пятно», «актуальность».</a:t>
            </a:r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 smtClean="0"/>
              <a:t>    Изучаемый учебный материал выступает как материал для создания учебной ситуации, в которой ребенок совершает некоторые действия (работает со справочной литературой, анализирует текст, находит орфограммы, группируя их или выделяя среди них группы). Осваивает характерные для предмета способы действия, т.е. приобретает наряду с предметными познавательные и коммуникативные компетенции.</a:t>
            </a:r>
            <a:br>
              <a:rPr lang="ru-RU" sz="2400" b="1" smtClean="0"/>
            </a:br>
            <a:endParaRPr lang="ru-RU" sz="240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572250"/>
            <a:ext cx="2133600" cy="1492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Что </a:t>
            </a:r>
            <a:r>
              <a:rPr lang="ru-RU" sz="1600" b="1" smtClean="0">
                <a:solidFill>
                  <a:srgbClr val="C00000"/>
                </a:solidFill>
              </a:rPr>
              <a:t>нового</a:t>
            </a:r>
            <a:r>
              <a:rPr lang="ru-RU" sz="3200" b="1" smtClean="0">
                <a:solidFill>
                  <a:srgbClr val="C00000"/>
                </a:solidFill>
              </a:rPr>
              <a:t> появляется в уроке при реализации ФГОС второго поколения?  В чем плюсы? </a:t>
            </a:r>
            <a:r>
              <a:rPr lang="ru-RU" sz="3600" b="1" smtClean="0">
                <a:solidFill>
                  <a:srgbClr val="C00000"/>
                </a:solidFill>
              </a:rPr>
              <a:t/>
            </a:r>
            <a:br>
              <a:rPr lang="ru-RU" sz="3600" b="1" smtClean="0">
                <a:solidFill>
                  <a:srgbClr val="C00000"/>
                </a:solidFill>
              </a:rPr>
            </a:br>
            <a:endParaRPr lang="ru-RU" sz="3600" smtClean="0"/>
          </a:p>
        </p:txBody>
      </p:sp>
      <p:sp>
        <p:nvSpPr>
          <p:cNvPr id="3379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42875" y="1143000"/>
            <a:ext cx="9001125" cy="5072063"/>
          </a:xfrm>
        </p:spPr>
        <p:txBody>
          <a:bodyPr/>
          <a:lstStyle/>
          <a:p>
            <a:pPr eaLnBrk="1" hangingPunct="1"/>
            <a:r>
              <a:rPr lang="ru-RU" b="1" smtClean="0"/>
              <a:t>1. Стремление учителя самостоятельно планировать уроки.</a:t>
            </a:r>
            <a:endParaRPr lang="ru-RU" smtClean="0"/>
          </a:p>
          <a:p>
            <a:pPr eaLnBrk="1" hangingPunct="1"/>
            <a:r>
              <a:rPr lang="ru-RU" b="1" smtClean="0"/>
              <a:t>2. Знание принципов дидактики, их иерархии, взаимосвязей и отношений.</a:t>
            </a:r>
            <a:endParaRPr lang="ru-RU" smtClean="0"/>
          </a:p>
          <a:p>
            <a:pPr eaLnBrk="1" hangingPunct="1"/>
            <a:r>
              <a:rPr lang="ru-RU" b="1" smtClean="0"/>
              <a:t>3. Точное и одновременно творческое выполнение программно-методических требований к уроку.</a:t>
            </a:r>
            <a:endParaRPr lang="ru-RU" smtClean="0"/>
          </a:p>
          <a:p>
            <a:pPr eaLnBrk="1" hangingPunct="1"/>
            <a:r>
              <a:rPr lang="ru-RU" b="1" smtClean="0"/>
              <a:t>4. Знание типологии урока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929687" cy="2968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715000"/>
          </a:xfrm>
        </p:spPr>
        <p:txBody>
          <a:bodyPr/>
          <a:lstStyle/>
          <a:p>
            <a:pPr eaLnBrk="1" hangingPunct="1"/>
            <a:r>
              <a:rPr lang="ru-RU" b="1" smtClean="0"/>
              <a:t>5. Использование игровой формы, </a:t>
            </a:r>
            <a:r>
              <a:rPr lang="ru-RU" b="1" i="1" u="sng" smtClean="0"/>
              <a:t>когда это служит лучшему </a:t>
            </a:r>
            <a:r>
              <a:rPr lang="ru-RU" b="1" smtClean="0"/>
              <a:t>выполнению образовательных целей урока.</a:t>
            </a:r>
            <a:endParaRPr lang="ru-RU" smtClean="0"/>
          </a:p>
          <a:p>
            <a:pPr eaLnBrk="1" hangingPunct="1"/>
            <a:r>
              <a:rPr lang="ru-RU" b="1" smtClean="0"/>
              <a:t>6. Учет обученности, обучаемости, учебных и воспитательных возможностей учащихся</a:t>
            </a:r>
            <a:r>
              <a:rPr lang="ru-RU" smtClean="0"/>
              <a:t>.</a:t>
            </a:r>
          </a:p>
          <a:p>
            <a:pPr eaLnBrk="1" hangingPunct="1"/>
            <a:r>
              <a:rPr lang="ru-RU" b="1" smtClean="0"/>
              <a:t>7. Формулировка, кроме темы урока так называемого «имени урока».</a:t>
            </a:r>
            <a:endParaRPr lang="ru-RU" smtClean="0"/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428625" y="6572250"/>
            <a:ext cx="2162175" cy="1492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857875"/>
          </a:xfrm>
        </p:spPr>
        <p:txBody>
          <a:bodyPr/>
          <a:lstStyle/>
          <a:p>
            <a:pPr eaLnBrk="1" hangingPunct="1"/>
            <a:r>
              <a:rPr lang="ru-RU" b="1" smtClean="0"/>
              <a:t>8. Планирование воспитательной функции урока.</a:t>
            </a:r>
            <a:endParaRPr lang="ru-RU" smtClean="0"/>
          </a:p>
          <a:p>
            <a:pPr eaLnBrk="1" hangingPunct="1"/>
            <a:r>
              <a:rPr lang="ru-RU" b="1" smtClean="0"/>
              <a:t>9. Комплексное планирование задач урока</a:t>
            </a:r>
            <a:endParaRPr lang="ru-RU" smtClean="0"/>
          </a:p>
          <a:p>
            <a:pPr eaLnBrk="1" hangingPunct="1"/>
            <a:r>
              <a:rPr lang="ru-RU" b="1" smtClean="0"/>
              <a:t>10.Выделение в содержание материала объекта прочного усвоения и отработка на уроке именно этого.</a:t>
            </a:r>
            <a:endParaRPr lang="ru-RU" smtClean="0"/>
          </a:p>
          <a:p>
            <a:pPr eaLnBrk="1" hangingPunct="1"/>
            <a:r>
              <a:rPr lang="ru-RU" b="1" smtClean="0"/>
              <a:t>11.Продумывание хотя бы для себя ценностных оснований выбора содержания и трактовки учебного материала на уроке.</a:t>
            </a:r>
            <a:endParaRPr lang="ru-RU" smtClean="0"/>
          </a:p>
          <a:p>
            <a:pPr eaLnBrk="1" hangingPunct="1"/>
            <a:r>
              <a:rPr lang="ru-RU" b="1" smtClean="0"/>
              <a:t>12.Помощь детям в раскрытии личностного смысла изучаемого материала.</a:t>
            </a:r>
            <a:endParaRPr lang="ru-RU" smtClean="0"/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eaLnBrk="1" hangingPunct="1"/>
            <a:r>
              <a:rPr lang="ru-RU" b="1" smtClean="0"/>
              <a:t>13.Опора на межпредметные связи с целью их использования для формирования у учащихся целостного представления о системе знаний.</a:t>
            </a:r>
            <a:endParaRPr lang="ru-RU" smtClean="0"/>
          </a:p>
          <a:p>
            <a:pPr eaLnBrk="1" hangingPunct="1"/>
            <a:r>
              <a:rPr lang="ru-RU" b="1" smtClean="0"/>
              <a:t>14.Практическая направленность учебного процесса.</a:t>
            </a:r>
            <a:endParaRPr lang="ru-RU" smtClean="0"/>
          </a:p>
          <a:p>
            <a:pPr eaLnBrk="1" hangingPunct="1"/>
            <a:r>
              <a:rPr lang="ru-RU" b="1" smtClean="0"/>
              <a:t>15.Включение в содержание урока упражнений творческого характера.</a:t>
            </a:r>
            <a:endParaRPr lang="ru-RU" smtClean="0"/>
          </a:p>
          <a:p>
            <a:pPr eaLnBrk="1" hangingPunct="1"/>
            <a:r>
              <a:rPr lang="ru-RU" b="1" smtClean="0"/>
              <a:t>16.Выбор оптимального сочетания и соотношения методов обучения.</a:t>
            </a:r>
            <a:endParaRPr lang="ru-RU" smtClean="0"/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9144000" cy="6286500"/>
          </a:xfrm>
        </p:spPr>
        <p:txBody>
          <a:bodyPr/>
          <a:lstStyle/>
          <a:p>
            <a:pPr eaLnBrk="1" hangingPunct="1"/>
            <a:r>
              <a:rPr lang="ru-RU" b="1" smtClean="0"/>
              <a:t>17.Знание разных технологий развивающего обучения и их только дифференцированное применение.</a:t>
            </a:r>
            <a:endParaRPr lang="ru-RU" smtClean="0"/>
          </a:p>
          <a:p>
            <a:pPr eaLnBrk="1" hangingPunct="1"/>
            <a:r>
              <a:rPr lang="ru-RU" b="1" smtClean="0"/>
              <a:t>18.Сочетание общеклассных форм работы с групповыми и индивидуальными</a:t>
            </a:r>
            <a:r>
              <a:rPr lang="ru-RU" smtClean="0"/>
              <a:t>.</a:t>
            </a:r>
          </a:p>
          <a:p>
            <a:pPr eaLnBrk="1" hangingPunct="1"/>
            <a:r>
              <a:rPr lang="ru-RU" b="1" smtClean="0"/>
              <a:t>19.Осуществление дифференцированного подхода к учащимся только на основе диагностики их реальных учебных достижений.</a:t>
            </a:r>
            <a:endParaRPr lang="ru-RU" smtClean="0"/>
          </a:p>
          <a:p>
            <a:pPr eaLnBrk="1" hangingPunct="1"/>
            <a:r>
              <a:rPr lang="ru-RU" b="1" smtClean="0"/>
              <a:t>20.Формирование надпредметных способов учебной деятельности (например анализирование от предмета к явлению, процессу, понятию).</a:t>
            </a:r>
            <a:endParaRPr lang="ru-RU" smtClean="0"/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eaLnBrk="1" hangingPunct="1"/>
            <a:r>
              <a:rPr lang="ru-RU" b="1" smtClean="0"/>
              <a:t>21.Работа по мотивации учебной деятельности  - формирование мотивации познания.</a:t>
            </a:r>
            <a:endParaRPr lang="ru-RU" smtClean="0"/>
          </a:p>
          <a:p>
            <a:pPr eaLnBrk="1" hangingPunct="1"/>
            <a:r>
              <a:rPr lang="ru-RU" b="1" smtClean="0"/>
              <a:t>22.Создание условий для проявления самостоятельности учащихся</a:t>
            </a:r>
            <a:endParaRPr lang="ru-RU" smtClean="0"/>
          </a:p>
          <a:p>
            <a:pPr eaLnBrk="1" hangingPunct="1"/>
            <a:r>
              <a:rPr lang="ru-RU" b="1" smtClean="0"/>
              <a:t>23. Рациональное использование средств обучения (учебников, пособий, технических средств.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472488" cy="5483225"/>
          </a:xfrm>
        </p:spPr>
        <p:txBody>
          <a:bodyPr/>
          <a:lstStyle/>
          <a:p>
            <a:pPr eaLnBrk="1" hangingPunct="1"/>
            <a:r>
              <a:rPr lang="ru-RU" b="1" smtClean="0"/>
              <a:t>24.Включение компьютеров в педагогические технологии.</a:t>
            </a:r>
            <a:endParaRPr lang="ru-RU" smtClean="0"/>
          </a:p>
          <a:p>
            <a:pPr eaLnBrk="1" hangingPunct="1"/>
            <a:r>
              <a:rPr lang="ru-RU" b="1" smtClean="0"/>
              <a:t>25.Дифференциация домашних заданий.</a:t>
            </a:r>
            <a:endParaRPr lang="ru-RU" smtClean="0"/>
          </a:p>
          <a:p>
            <a:pPr eaLnBrk="1" hangingPunct="1"/>
            <a:r>
              <a:rPr lang="ru-RU" b="1" smtClean="0"/>
              <a:t>26.Знание и применение психосберегающих, здоровьесберегающих и здоровьеразвивающих технологий.</a:t>
            </a:r>
            <a:endParaRPr lang="ru-RU" smtClean="0"/>
          </a:p>
          <a:p>
            <a:pPr eaLnBrk="1" hangingPunct="1"/>
            <a:r>
              <a:rPr lang="ru-RU" b="1" smtClean="0"/>
              <a:t>27.Обеспечение благоприятных гигиенических условий.</a:t>
            </a:r>
            <a:endParaRPr lang="ru-RU" smtClean="0"/>
          </a:p>
          <a:p>
            <a:pPr eaLnBrk="1" hangingPunct="1"/>
            <a:r>
              <a:rPr lang="ru-RU" b="1" smtClean="0"/>
              <a:t>28.Обеспечение эстетических условий</a:t>
            </a:r>
            <a:endParaRPr lang="ru-RU" smtClean="0"/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2"/>
          </a:xfrm>
        </p:spPr>
        <p:txBody>
          <a:bodyPr/>
          <a:lstStyle/>
          <a:p>
            <a:r>
              <a:rPr lang="ru-RU" sz="9600" b="1" smtClean="0">
                <a:solidFill>
                  <a:srgbClr val="C00000"/>
                </a:solidFill>
              </a:rPr>
              <a:t>ПРИЛОЖЕНИЯ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57200" y="4214813"/>
            <a:ext cx="8229600" cy="19113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1988" name="Picture 2" descr="C:\Users\1\Downloads\img1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2225"/>
            <a:ext cx="9144000" cy="6880225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Критерии эффективности современного урока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smtClean="0"/>
              <a:t>Обучение через </a:t>
            </a:r>
            <a:r>
              <a:rPr lang="ru-RU" b="1" smtClean="0">
                <a:solidFill>
                  <a:srgbClr val="C00000"/>
                </a:solidFill>
              </a:rPr>
              <a:t>открытие</a:t>
            </a:r>
            <a:r>
              <a:rPr lang="ru-RU" b="1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rgbClr val="C00000"/>
                </a:solidFill>
              </a:rPr>
              <a:t>Самоопределение</a:t>
            </a:r>
            <a:r>
              <a:rPr lang="ru-RU" b="1" smtClean="0"/>
              <a:t> обучаемого </a:t>
            </a:r>
            <a:r>
              <a:rPr lang="ru-RU" b="1" smtClean="0">
                <a:solidFill>
                  <a:srgbClr val="C00000"/>
                </a:solidFill>
              </a:rPr>
              <a:t>к</a:t>
            </a:r>
            <a:r>
              <a:rPr lang="ru-RU" b="1" smtClean="0"/>
              <a:t> выполнению той или иной образовательной </a:t>
            </a:r>
            <a:r>
              <a:rPr lang="ru-RU" b="1" smtClean="0">
                <a:solidFill>
                  <a:srgbClr val="C00000"/>
                </a:solidFill>
              </a:rPr>
              <a:t>деятельности</a:t>
            </a:r>
            <a:r>
              <a:rPr lang="ru-RU" b="1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rgbClr val="C00000"/>
                </a:solidFill>
              </a:rPr>
              <a:t>Наличие дискуссий,</a:t>
            </a:r>
            <a:r>
              <a:rPr lang="ru-RU" b="1" smtClean="0"/>
              <a:t> характеризующихся </a:t>
            </a:r>
            <a:r>
              <a:rPr lang="ru-RU" b="1" smtClean="0">
                <a:solidFill>
                  <a:srgbClr val="C00000"/>
                </a:solidFill>
              </a:rPr>
              <a:t>различными  точками зрения </a:t>
            </a:r>
            <a:r>
              <a:rPr lang="ru-RU" b="1" smtClean="0"/>
              <a:t>по изучаемым вопросам, сопоставлением их, поиском за счет обсуждения истинной точки зрения.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rgbClr val="C00000"/>
                </a:solidFill>
              </a:rPr>
              <a:t>Развитие личности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eaLnBrk="1" hangingPunct="1"/>
            <a:r>
              <a:rPr lang="ru-RU" b="1" smtClean="0"/>
              <a:t>24.Включение компьютеров в педагогические технологии.</a:t>
            </a:r>
            <a:endParaRPr lang="ru-RU" smtClean="0"/>
          </a:p>
          <a:p>
            <a:pPr eaLnBrk="1" hangingPunct="1"/>
            <a:r>
              <a:rPr lang="ru-RU" b="1" smtClean="0"/>
              <a:t>25.Дифференциация домашних заданий.</a:t>
            </a:r>
            <a:endParaRPr lang="ru-RU" smtClean="0"/>
          </a:p>
          <a:p>
            <a:pPr eaLnBrk="1" hangingPunct="1"/>
            <a:r>
              <a:rPr lang="ru-RU" b="1" smtClean="0"/>
              <a:t>26.Знание и применение психосберегающих, здоровьесберегающих и здоровьеразвивающих технологий.</a:t>
            </a:r>
            <a:endParaRPr lang="ru-RU" smtClean="0"/>
          </a:p>
          <a:p>
            <a:pPr eaLnBrk="1" hangingPunct="1"/>
            <a:r>
              <a:rPr lang="ru-RU" b="1" smtClean="0"/>
              <a:t>27.Обеспечение благоприятных гигиенических условий.</a:t>
            </a:r>
            <a:endParaRPr lang="ru-RU" smtClean="0"/>
          </a:p>
          <a:p>
            <a:pPr eaLnBrk="1" hangingPunct="1"/>
            <a:r>
              <a:rPr lang="ru-RU" b="1" smtClean="0"/>
              <a:t>28.Обеспечение эстетических условий</a:t>
            </a:r>
            <a:endParaRPr lang="ru-RU" smtClean="0"/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457200" y="6286500"/>
            <a:ext cx="2133600" cy="43497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3013" name="Picture 5" descr="C:\Users\1\Downloads\img_user_file_56eb7426909d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20.01.2009 г.</a:t>
            </a:r>
            <a:endParaRPr lang="ru-RU"/>
          </a:p>
        </p:txBody>
      </p:sp>
      <p:pic>
        <p:nvPicPr>
          <p:cNvPr id="44036" name="Picture 2" descr="C:\Users\1\Downloads\img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5060" name="Picture 2" descr="C:\Users\1\Downloads\img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6084" name="Picture 2" descr="C:\Users\1\Downloads\img8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7108" name="Picture 2" descr="C:\Users\1\Downloads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1">
              <a:alpha val="78822"/>
            </a:schemeClr>
          </a:solidFill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8132" name="Picture 2" descr="C:\Users\1\Downloads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9156" name="Picture 2" descr="C:\Users\1\Download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Алгоритм анализа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0180" name="Picture 2" descr="C:\Users\1\Downloads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4438"/>
            <a:ext cx="9144000" cy="5643562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1204" name="Picture 2" descr="C:\Users\1\Downloads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2228" name="Picture 2" descr="C:\Users\1\Downloads\img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Критерии эффективности современного урока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C00000"/>
                </a:solidFill>
              </a:rPr>
              <a:t>Способность </a:t>
            </a:r>
            <a:r>
              <a:rPr lang="ru-RU" sz="2800" b="1" smtClean="0"/>
              <a:t>ученика </a:t>
            </a:r>
            <a:r>
              <a:rPr lang="ru-RU" sz="2800" b="1" smtClean="0">
                <a:solidFill>
                  <a:srgbClr val="C00000"/>
                </a:solidFill>
              </a:rPr>
              <a:t>проектировать</a:t>
            </a:r>
            <a:r>
              <a:rPr lang="ru-RU" sz="2800" b="1" smtClean="0"/>
              <a:t> предстоящую деятельность, быть ее </a:t>
            </a:r>
            <a:r>
              <a:rPr lang="ru-RU" sz="2800" b="1" smtClean="0">
                <a:solidFill>
                  <a:srgbClr val="C00000"/>
                </a:solidFill>
              </a:rPr>
              <a:t>субъектом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/>
              <a:t>Демократичность , открытость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C00000"/>
                </a:solidFill>
              </a:rPr>
              <a:t>Моделирование жизненно важных профессиональных затруднений </a:t>
            </a:r>
            <a:r>
              <a:rPr lang="ru-RU" sz="2800" b="1" smtClean="0"/>
              <a:t>в образовательном пространстве и поиск путей их решения.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C00000"/>
                </a:solidFill>
              </a:rPr>
              <a:t>Педагог ведет </a:t>
            </a:r>
            <a:r>
              <a:rPr lang="ru-RU" sz="2800" b="1" smtClean="0"/>
              <a:t>учащегося по пути </a:t>
            </a:r>
            <a:r>
              <a:rPr lang="ru-RU" sz="2800" b="1" smtClean="0">
                <a:solidFill>
                  <a:srgbClr val="C00000"/>
                </a:solidFill>
              </a:rPr>
              <a:t>субъективного открытия</a:t>
            </a:r>
            <a:r>
              <a:rPr lang="ru-RU" sz="2800" b="1" smtClean="0"/>
              <a:t>, он </a:t>
            </a:r>
            <a:r>
              <a:rPr lang="ru-RU" sz="2800" b="1" smtClean="0">
                <a:solidFill>
                  <a:srgbClr val="C00000"/>
                </a:solidFill>
              </a:rPr>
              <a:t>управляет</a:t>
            </a:r>
            <a:r>
              <a:rPr lang="ru-RU" sz="2800" b="1" smtClean="0"/>
              <a:t> проблемно – поисковой или исследовательской деятельностью учащегося на уроке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32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274638"/>
            <a:ext cx="892968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урока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8569325" cy="460851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это сравнение конкретного, проведенного учителем урока с теоретической моделью урока, составленной в соответствии с современными дидактическими и методическими требованиями, с передовым опытом и здравым смыслом [Львов М.Р. Словарь-справочник по методике русского языка. - М., 1988].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0388" y="274638"/>
            <a:ext cx="73136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урока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412875"/>
            <a:ext cx="8534400" cy="5111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это основной источник знаний о качестве образования в школе, о психолого-педагогических и методических возможностях учителя, это средство изучения и обобщения педагогического опыта, часть научно-методического исследования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ru-R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Гац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И.Ю. Методический блокнот учителя РЯ. – М., 2003].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85750" y="115888"/>
            <a:ext cx="8385175" cy="5267325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</a:t>
            </a:r>
            <a:r>
              <a:rPr lang="ru-RU" b="1" i="1" dirty="0" smtClean="0">
                <a:solidFill>
                  <a:srgbClr val="C00000"/>
                </a:solidFill>
              </a:rPr>
              <a:t>Каким должен быть современный урок? Как в сегодняшнем уроке соседствуют традиционное и новое? 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i="1" dirty="0" smtClean="0"/>
              <a:t>         </a:t>
            </a:r>
            <a:r>
              <a:rPr lang="ru-RU" b="1" i="1" dirty="0" smtClean="0"/>
              <a:t>Урок нельзя анализировать абстрактно, исходя из каких-то незыблемых критериев. Прежде всего, </a:t>
            </a:r>
            <a:r>
              <a:rPr lang="ru-RU" b="1" i="1" u="sng" dirty="0" smtClean="0">
                <a:solidFill>
                  <a:srgbClr val="C00000"/>
                </a:solidFill>
              </a:rPr>
              <a:t>не следует искать па каждом уроке применения всех без исключения средств и методов работы</a:t>
            </a:r>
            <a:r>
              <a:rPr lang="ru-RU" b="1" i="1" dirty="0" smtClean="0"/>
              <a:t>: это значит схематизировать учебный процесс, упростить его.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56323" name="Picture 4" descr="j0408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4500563"/>
            <a:ext cx="145097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r>
              <a:rPr lang="en-US" smtClean="0">
                <a:hlinkClick r:id="rId2"/>
              </a:rPr>
              <a:t>https://</a:t>
            </a:r>
            <a:r>
              <a:rPr lang="ru-RU" smtClean="0">
                <a:hlinkClick r:id="rId2"/>
              </a:rPr>
              <a:t>урок.рф/</a:t>
            </a:r>
            <a:r>
              <a:rPr lang="en-US" smtClean="0">
                <a:hlinkClick r:id="rId2"/>
              </a:rPr>
              <a:t>blogs/trebovaniya_k_sovremennomu_uroku_v_usloviyah_fgos_192151.html</a:t>
            </a:r>
            <a:endParaRPr lang="ru-RU" smtClean="0"/>
          </a:p>
          <a:p>
            <a:r>
              <a:rPr lang="en-US" smtClean="0">
                <a:hlinkClick r:id="rId3"/>
              </a:rPr>
              <a:t>https://nsportal.ru/user/29672/page/trebovaniya-k-sovremennomu-uroku-po-fgos</a:t>
            </a:r>
            <a:endParaRPr lang="ru-RU" smtClean="0"/>
          </a:p>
          <a:p>
            <a:r>
              <a:rPr lang="en-US" smtClean="0">
                <a:hlinkClick r:id="rId4"/>
              </a:rPr>
              <a:t>https://studfiles.net/preview/5576109/</a:t>
            </a:r>
            <a:endParaRPr lang="ru-RU" smtClean="0"/>
          </a:p>
          <a:p>
            <a:r>
              <a:rPr lang="en-US" smtClean="0">
                <a:hlinkClick r:id="rId5"/>
              </a:rPr>
              <a:t>https://nsportal.ru/shkola/materialy-metodicheskikh-obedinenii/library/2014/06/09/tselepolaganie-uroka-v-sootvetstvii-s</a:t>
            </a:r>
            <a:endParaRPr lang="ru-RU" smtClean="0"/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r>
              <a:rPr lang="en-US" smtClean="0">
                <a:hlinkClick r:id="rId2"/>
              </a:rPr>
              <a:t>https://ds04.infourok.ru/uploads/ex/07a6/0001dc65-5e980712/img0.jpg</a:t>
            </a:r>
            <a:r>
              <a:rPr lang="ru-RU" smtClean="0"/>
              <a:t> -презентация « приемы целеполагания на уроках английского языка»</a:t>
            </a:r>
          </a:p>
          <a:p>
            <a:r>
              <a:rPr lang="en-US" smtClean="0">
                <a:hlinkClick r:id="rId3"/>
              </a:rPr>
              <a:t>http://fb.ru/article/238111/refleksiya-v-kontse-uroka-primeryi-po-fgos-refleksiya-kak-etap-sovremennogo-uroka-v-usloviyah-fgos</a:t>
            </a:r>
            <a:endParaRPr lang="ru-RU" smtClean="0"/>
          </a:p>
          <a:p>
            <a:r>
              <a:rPr lang="en-US" smtClean="0">
                <a:hlinkClick r:id="rId4"/>
              </a:rPr>
              <a:t>https://kopilkaurokov.ru/nemeckiy/prochee/rieflieksiia_kak_etap_sovriemiennogho_uroka_v_usloviiakh_fgos</a:t>
            </a:r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71500" y="6215063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25" cy="1439862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Требования к современному уроку по ФГОС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smtClean="0"/>
              <a:t>Урок обязан иметь личностно-ориентированный, индивидуальный характер.</a:t>
            </a:r>
          </a:p>
          <a:p>
            <a:r>
              <a:rPr lang="ru-RU" sz="2400" b="1" smtClean="0"/>
              <a:t>В приоритете самостоятельная работа учеников, а не учителя.</a:t>
            </a:r>
          </a:p>
          <a:p>
            <a:r>
              <a:rPr lang="ru-RU" sz="2400" b="1" smtClean="0"/>
              <a:t>Осуществляется практический, деятельностный подход.</a:t>
            </a:r>
          </a:p>
          <a:p>
            <a:r>
              <a:rPr lang="ru-RU" sz="2400" b="1" smtClean="0"/>
              <a:t>Каждый урок направлен на развитие универсальных учебных действий (УУД): личностных, коммуникативных, регулятивных и познавательных.</a:t>
            </a:r>
          </a:p>
          <a:p>
            <a:r>
              <a:rPr lang="ru-RU" sz="2400" b="1" smtClean="0"/>
              <a:t>Авторитарный стиль общения между учеником и учителем уходит в прошлое. Теперь задача учителя — помогать в освоении новых знаний и направлять учебный процесс.</a:t>
            </a:r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Как формулировать цели урока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Самое трудное для начинающего педагога – формулировка целей урока. Далее мы предлагаем некоторые клише, которые, на наш взгляд, помогут на первоначальном этапе.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Цель урока трансформируется в педагогические задачи: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1. Информационная: Что и чему будем учиться? 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2. Операционная: Как и каким образом будем учиться? 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3. Мотивационная: Зачем нам это надо?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smtClean="0"/>
              <a:t>4. Коммуникативная: С кем и где?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786813" cy="2214563"/>
          </a:xfrm>
        </p:spPr>
        <p:txBody>
          <a:bodyPr/>
          <a:lstStyle/>
          <a:p>
            <a:r>
              <a:rPr lang="ru-RU" sz="3600" b="1" i="1" smtClean="0">
                <a:solidFill>
                  <a:srgbClr val="C00000"/>
                </a:solidFill>
              </a:rPr>
              <a:t>Согласно требованиям к современному уроку деятельность учителя по целеполаганию соответствует следующему:</a:t>
            </a:r>
            <a:r>
              <a:rPr lang="ru-RU" b="1" smtClean="0"/>
              <a:t/>
            </a:r>
            <a:br>
              <a:rPr lang="ru-RU" b="1" smtClean="0"/>
            </a:b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14313" y="2357438"/>
            <a:ext cx="8715375" cy="4143375"/>
          </a:xfrm>
        </p:spPr>
        <p:txBody>
          <a:bodyPr/>
          <a:lstStyle/>
          <a:p>
            <a:r>
              <a:rPr lang="ru-RU" b="1" smtClean="0"/>
              <a:t>направленность цели на ожидаемый и диагностический результат обучения;</a:t>
            </a:r>
          </a:p>
          <a:p>
            <a:r>
              <a:rPr lang="ru-RU" b="1" smtClean="0"/>
              <a:t>представление задач урока как системы действий учителя по достижению цели;</a:t>
            </a:r>
          </a:p>
          <a:p>
            <a:r>
              <a:rPr lang="ru-RU" b="1" smtClean="0"/>
              <a:t>реальность выполнения поставленной цели в течение урока;</a:t>
            </a:r>
          </a:p>
          <a:p>
            <a:r>
              <a:rPr lang="ru-RU" b="1" smtClean="0"/>
              <a:t>соответствие цели урока возможностям, способностям, потребностям учащихся.</a:t>
            </a:r>
          </a:p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2938" y="6572250"/>
            <a:ext cx="1947862" cy="1492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Надпись крупным планом'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'Надпись крупным планом'</Template>
  <TotalTime>1445</TotalTime>
  <Words>1664</Words>
  <Application>Microsoft Office PowerPoint</Application>
  <PresentationFormat>Экран (4:3)</PresentationFormat>
  <Paragraphs>253</Paragraphs>
  <Slides>55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4" baseType="lpstr">
      <vt:lpstr>Arial</vt:lpstr>
      <vt:lpstr>Calibri</vt:lpstr>
      <vt:lpstr>Constantia</vt:lpstr>
      <vt:lpstr>Georgia</vt:lpstr>
      <vt:lpstr>Times New Roman</vt:lpstr>
      <vt:lpstr>Trebuchet MS</vt:lpstr>
      <vt:lpstr>Wingdings</vt:lpstr>
      <vt:lpstr>Шаблон оформления 'Надпись крупным планом'</vt:lpstr>
      <vt:lpstr>Тема Office</vt:lpstr>
      <vt:lpstr>Требования к современному уроку. Критерии эффективности урока  </vt:lpstr>
      <vt:lpstr>ЦЕЛИ ЗАНЯТИЯ</vt:lpstr>
      <vt:lpstr>ЦЕЛИ ЗАНЯТИЯ</vt:lpstr>
      <vt:lpstr>Критерии эффективности современного урока</vt:lpstr>
      <vt:lpstr>Критерии эффективности современного урока</vt:lpstr>
      <vt:lpstr>Требования к современному уроку по ФГОС </vt:lpstr>
      <vt:lpstr>Как формулировать цели урока</vt:lpstr>
      <vt:lpstr>Цель урока трансформируется в педагогические задачи:</vt:lpstr>
      <vt:lpstr>Согласно требованиям к современному уроку деятельность учителя по целеполаганию соответствует следующему: </vt:lpstr>
      <vt:lpstr>Цели должны быть </vt:lpstr>
      <vt:lpstr>Цели современного учебного занятия </vt:lpstr>
      <vt:lpstr>Цели современного учебного занятия  </vt:lpstr>
      <vt:lpstr>Цели современного учебного занятия </vt:lpstr>
      <vt:lpstr>Цели современного учебного занятия</vt:lpstr>
      <vt:lpstr>Цели современного учебного занятия</vt:lpstr>
      <vt:lpstr>Педсовет от 26.03.2013г.рассмотрел 3 уровня работы с текстом: </vt:lpstr>
      <vt:lpstr>Цели современного учебного занятия</vt:lpstr>
      <vt:lpstr>Цели современного учебного занятия</vt:lpstr>
      <vt:lpstr>Пять правил постановки цели, осознание которых учащимися и должен формировать учитель.</vt:lpstr>
      <vt:lpstr>Слайд 20</vt:lpstr>
      <vt:lpstr>Типы уроков</vt:lpstr>
      <vt:lpstr>  Характеристика изменений в       деятельности       педагога в соответствии  с ФГОС </vt:lpstr>
      <vt:lpstr>     </vt:lpstr>
      <vt:lpstr>     </vt:lpstr>
      <vt:lpstr>     </vt:lpstr>
      <vt:lpstr>Некоторые приёмы, которые могут способствовать формированию способности к целеполаганию</vt:lpstr>
      <vt:lpstr>Слайд 27</vt:lpstr>
      <vt:lpstr>ФГОС  вводят новое понятие – учебная ситуация</vt:lpstr>
      <vt:lpstr> Создание учебной ситуации должно строиться с учетом: </vt:lpstr>
      <vt:lpstr>Для создания учебной ситуации могут использоваться приемы:</vt:lpstr>
      <vt:lpstr>Что нового появляется в уроке при реализации ФГОС второго поколения?  В чем плюсы?  </vt:lpstr>
      <vt:lpstr>Слайд 32</vt:lpstr>
      <vt:lpstr>Слайд 33</vt:lpstr>
      <vt:lpstr>Слайд 34</vt:lpstr>
      <vt:lpstr>Слайд 35</vt:lpstr>
      <vt:lpstr>Слайд 36</vt:lpstr>
      <vt:lpstr>Слайд 37</vt:lpstr>
      <vt:lpstr>ПРИЛОЖЕНИЯ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Алгоритм анализа текста</vt:lpstr>
      <vt:lpstr>Слайд 48</vt:lpstr>
      <vt:lpstr>Слайд 49</vt:lpstr>
      <vt:lpstr>Слайд 50</vt:lpstr>
      <vt:lpstr>Анализ урока</vt:lpstr>
      <vt:lpstr>Анализ урока</vt:lpstr>
      <vt:lpstr>Слайд 53</vt:lpstr>
      <vt:lpstr>Слайд 54</vt:lpstr>
      <vt:lpstr>Слайд 55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требования к анализу урока ( в соответствии с ФГОС)</dc:title>
  <dc:creator>Diana</dc:creator>
  <cp:lastModifiedBy>user</cp:lastModifiedBy>
  <cp:revision>124</cp:revision>
  <dcterms:created xsi:type="dcterms:W3CDTF">2007-04-17T14:01:13Z</dcterms:created>
  <dcterms:modified xsi:type="dcterms:W3CDTF">2018-02-26T15:10:54Z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