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73" r:id="rId8"/>
    <p:sldId id="274" r:id="rId9"/>
    <p:sldId id="263" r:id="rId10"/>
    <p:sldId id="266" r:id="rId11"/>
    <p:sldId id="269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1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98307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8308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98309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0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1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2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3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4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5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6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7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8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9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0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1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2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3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4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5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6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7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8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9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0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1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2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3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8334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9833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3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3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3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3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4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4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4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4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4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4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4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4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4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4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8350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9835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5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8353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9835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5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5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5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5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5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6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6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6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8363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64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65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66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67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68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69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70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837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837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8373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8374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8375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FEDCA0-9D41-4F4E-BD74-CCC408ED13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71" grpId="0"/>
      <p:bldP spid="9837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83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5009B-D5E4-4C08-B8B2-ABDF12A52E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F2214-155E-42C2-A1F0-ADEF7A6F1B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FF958-DD62-4112-AA87-8E455FBCD1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7F925-1B50-469B-AACB-9EB61B4F9E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3A5FF-CEEE-4352-BC87-920B9DB109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2DC5E-30A9-4D17-9BE6-44C67580D7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1CD4D-5BC5-4FC5-BA86-5244EFCF64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C6C48-810F-4740-A469-E75E63321A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FC142-670F-4EFF-BE42-8F5A44BD48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21A21-09FD-4FB2-BF40-1418263F6D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9728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28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9728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8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8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8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8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310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9731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1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1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1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1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1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1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1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1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2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2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2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2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2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2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326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9732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2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329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9733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3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3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3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3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3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3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3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3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3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40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41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42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4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44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45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46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73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34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734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735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2B3F7DE-183D-4171-8C16-827FDA38E00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735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47" grpId="0"/>
      <p:bldP spid="9735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3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73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yourlib.net/img/816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96975"/>
            <a:ext cx="7773987" cy="1443038"/>
          </a:xfrm>
        </p:spPr>
        <p:txBody>
          <a:bodyPr/>
          <a:lstStyle/>
          <a:p>
            <a:r>
              <a:rPr lang="ru-RU">
                <a:latin typeface="Times New Roman" pitchFamily="18" charset="0"/>
              </a:rPr>
              <a:t>Анализ КИМов ГИА-9.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91100" y="4022725"/>
            <a:ext cx="2489200" cy="106045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ru-RU" sz="2000"/>
              <a:t>Выполнили </a:t>
            </a:r>
          </a:p>
          <a:p>
            <a:pPr algn="r">
              <a:lnSpc>
                <a:spcPct val="90000"/>
              </a:lnSpc>
            </a:pPr>
            <a:r>
              <a:rPr lang="ru-RU" sz="2000"/>
              <a:t>Панова В.В.</a:t>
            </a:r>
          </a:p>
          <a:p>
            <a:pPr algn="r">
              <a:lnSpc>
                <a:spcPct val="90000"/>
              </a:lnSpc>
            </a:pPr>
            <a:r>
              <a:rPr lang="ru-RU" sz="2000"/>
              <a:t>Шувалова С.А.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80400" cy="1300163"/>
          </a:xfrm>
        </p:spPr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50825" y="495300"/>
            <a:ext cx="80660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ea typeface="Times New Roman" pitchFamily="18" charset="0"/>
                <a:cs typeface="Arial" charset="0"/>
              </a:rPr>
              <a:t>На графике показаны данные о количестве заготовленных шкурок зайцев и рысей в Канаде. </a:t>
            </a:r>
            <a:br>
              <a:rPr lang="ru-RU" sz="2800">
                <a:ea typeface="Times New Roman" pitchFamily="18" charset="0"/>
                <a:cs typeface="Arial" charset="0"/>
              </a:rPr>
            </a:br>
            <a:r>
              <a:rPr lang="ru-RU" sz="900">
                <a:ea typeface="Times New Roman" pitchFamily="18" charset="0"/>
                <a:cs typeface="Arial" charset="0"/>
              </a:rPr>
              <a:t/>
            </a:r>
            <a:br>
              <a:rPr lang="ru-RU" sz="900">
                <a:ea typeface="Times New Roman" pitchFamily="18" charset="0"/>
                <a:cs typeface="Arial" charset="0"/>
              </a:rPr>
            </a:b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17412" name="Picture 4" descr="http://yourlib.net/img/816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71550" y="2840038"/>
            <a:ext cx="7129463" cy="299243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404813"/>
            <a:ext cx="8229600" cy="46799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b="1">
                <a:latin typeface="Times New Roman" pitchFamily="18" charset="0"/>
              </a:rPr>
              <a:t>Выберите правильный ответ:</a:t>
            </a:r>
            <a:r>
              <a:rPr lang="ru-RU" sz="3600">
                <a:latin typeface="Times New Roman" pitchFamily="18" charset="0"/>
              </a:rPr>
              <a:t/>
            </a:r>
            <a:br>
              <a:rPr lang="ru-RU" sz="3600">
                <a:latin typeface="Times New Roman" pitchFamily="18" charset="0"/>
              </a:rPr>
            </a:br>
            <a:endParaRPr lang="ru-RU" sz="360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>
                <a:latin typeface="Times New Roman" pitchFamily="18" charset="0"/>
              </a:rPr>
              <a:t>График был построен на основе: </a:t>
            </a:r>
          </a:p>
          <a:p>
            <a:r>
              <a:rPr lang="ru-RU" sz="2800" b="1">
                <a:latin typeface="Times New Roman" pitchFamily="18" charset="0"/>
              </a:rPr>
              <a:t>1 экологической теории </a:t>
            </a:r>
          </a:p>
          <a:p>
            <a:r>
              <a:rPr lang="ru-RU" sz="2800" b="1">
                <a:latin typeface="Times New Roman" pitchFamily="18" charset="0"/>
              </a:rPr>
              <a:t>2 гипотезы о динамике численности в системе хищник-жертва </a:t>
            </a:r>
          </a:p>
          <a:p>
            <a:r>
              <a:rPr lang="ru-RU" sz="2800" b="1">
                <a:latin typeface="Times New Roman" pitchFamily="18" charset="0"/>
              </a:rPr>
              <a:t>3 математического моделирования </a:t>
            </a:r>
          </a:p>
          <a:p>
            <a:r>
              <a:rPr lang="ru-RU" sz="2800" b="1">
                <a:latin typeface="Times New Roman" pitchFamily="18" charset="0"/>
              </a:rPr>
              <a:t>4 наблюдений и подсчетов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latin typeface="Times New Roman" pitchFamily="18" charset="0"/>
              </a:rPr>
              <a:t>Особенности работы с текстом по физике: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002587" cy="2665413"/>
          </a:xfrm>
        </p:spPr>
        <p:txBody>
          <a:bodyPr/>
          <a:lstStyle/>
          <a:p>
            <a:r>
              <a:rPr lang="ru-RU" b="1">
                <a:latin typeface="Times New Roman" pitchFamily="18" charset="0"/>
              </a:rPr>
              <a:t>Применение знаний в измененной ситуации;</a:t>
            </a:r>
          </a:p>
          <a:p>
            <a:r>
              <a:rPr lang="ru-RU" b="1">
                <a:latin typeface="Times New Roman" pitchFamily="18" charset="0"/>
              </a:rPr>
              <a:t>Работа с графиком, диаграммой, таблицей, рисунком;</a:t>
            </a:r>
          </a:p>
          <a:p>
            <a:r>
              <a:rPr lang="ru-RU" b="1">
                <a:latin typeface="Times New Roman" pitchFamily="18" charset="0"/>
              </a:rPr>
              <a:t>Решение качественных задач.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физика та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7704137" cy="61198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ru-RU"/>
          </a:p>
        </p:txBody>
      </p:sp>
      <p:pic>
        <p:nvPicPr>
          <p:cNvPr id="28676" name="Picture 4" descr="г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92150"/>
            <a:ext cx="8208962" cy="54006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latin typeface="Times New Roman" pitchFamily="18" charset="0"/>
              </a:rPr>
              <a:t>Используя данные графика, выберите из предложенного перечня два верных утверждения. Укажите их номера</a:t>
            </a:r>
            <a:r>
              <a:rPr lang="ru-RU" sz="3200" b="1"/>
              <a:t>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918450" cy="5041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/>
              <a:t>1</a:t>
            </a:r>
            <a:r>
              <a:rPr lang="ru-RU" sz="2400" b="1">
                <a:latin typeface="Times New Roman" pitchFamily="18" charset="0"/>
              </a:rPr>
              <a:t>. </a:t>
            </a:r>
            <a:r>
              <a:rPr lang="ru-RU" sz="2800" b="1">
                <a:latin typeface="Times New Roman" pitchFamily="18" charset="0"/>
              </a:rPr>
              <a:t>Удельная теплоемкость вещества в твердом состоянии больше удельной теплоемкости вещества в жидком состоянии.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2. Температура плавления вещества равна </a:t>
            </a:r>
            <a:r>
              <a:rPr lang="en-US" sz="2800" b="1">
                <a:latin typeface="Times New Roman" pitchFamily="18" charset="0"/>
                <a:cs typeface="Arial" charset="0"/>
              </a:rPr>
              <a:t>t</a:t>
            </a:r>
            <a:r>
              <a:rPr lang="ru-RU" sz="2800" b="1" baseline="-25000">
                <a:latin typeface="Times New Roman" pitchFamily="18" charset="0"/>
                <a:cs typeface="Arial" charset="0"/>
              </a:rPr>
              <a:t>2.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  <a:cs typeface="Arial" charset="0"/>
              </a:rPr>
              <a:t>3. В точке В вещество находится в жидком состоянии.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  <a:cs typeface="Arial" charset="0"/>
              </a:rPr>
              <a:t>4. В процессе перехода из состояния Б в состояние В внутренняя энергия вещества увеличивается.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  <a:cs typeface="Arial" charset="0"/>
              </a:rPr>
              <a:t>5. Участок графика БВ соответствует процессу кипения вещества.</a:t>
            </a:r>
            <a:r>
              <a:rPr lang="ru-RU" sz="2800"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ди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92150"/>
            <a:ext cx="8280400" cy="5232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39975" y="404813"/>
            <a:ext cx="5338763" cy="5616575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31750" name="Picture 6" descr="кон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76250"/>
            <a:ext cx="7200900" cy="63309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51050" y="1125538"/>
            <a:ext cx="5834063" cy="5000625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32773" name="Picture 5" descr="вопр к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642350" cy="65246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latin typeface="Times New Roman" pitchFamily="18" charset="0"/>
              </a:rPr>
              <a:t>Вывод: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>
                <a:latin typeface="Times New Roman" pitchFamily="18" charset="0"/>
              </a:rPr>
              <a:t>При работе с текстом необходимо больше внимания уделять:</a:t>
            </a:r>
          </a:p>
          <a:p>
            <a:r>
              <a:rPr lang="ru-RU" b="1">
                <a:latin typeface="Times New Roman" pitchFamily="18" charset="0"/>
              </a:rPr>
              <a:t>Разнообразным формам представления информации.</a:t>
            </a:r>
          </a:p>
          <a:p>
            <a:r>
              <a:rPr lang="ru-RU" b="1">
                <a:latin typeface="Times New Roman" pitchFamily="18" charset="0"/>
              </a:rPr>
              <a:t>Метапредметным умениям.</a:t>
            </a:r>
          </a:p>
          <a:p>
            <a:r>
              <a:rPr lang="ru-RU" b="1">
                <a:latin typeface="Times New Roman" pitchFamily="18" charset="0"/>
              </a:rPr>
              <a:t>Примение знаний в повседневной жизни</a:t>
            </a:r>
            <a:r>
              <a:rPr lang="ru-RU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002587" cy="309721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    </a:t>
            </a:r>
            <a:r>
              <a:rPr lang="ru-RU" sz="4000" b="1">
                <a:latin typeface="Times New Roman" pitchFamily="18" charset="0"/>
              </a:rPr>
              <a:t>Для современных учеников нет сложности в поиске информации, трудности заключаются в умении, вернее, неумении с ней работать.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7575" y="1484313"/>
            <a:ext cx="8226425" cy="1736725"/>
          </a:xfrm>
        </p:spPr>
        <p:txBody>
          <a:bodyPr/>
          <a:lstStyle/>
          <a:p>
            <a:r>
              <a:rPr lang="ru-RU"/>
              <a:t>Спасибо за внимание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latin typeface="Times New Roman" pitchFamily="18" charset="0"/>
              </a:rPr>
              <a:t>Навыки работы с текстом: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35975" cy="35560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Symbol" pitchFamily="18" charset="2"/>
              <a:buChar char=""/>
            </a:pPr>
            <a:r>
              <a:rPr lang="ru-RU" sz="2800" b="1">
                <a:latin typeface="Times New Roman" pitchFamily="18" charset="0"/>
              </a:rPr>
              <a:t>работа с ключевыми словами;</a:t>
            </a:r>
          </a:p>
          <a:p>
            <a:pPr algn="just">
              <a:lnSpc>
                <a:spcPct val="80000"/>
              </a:lnSpc>
              <a:buFont typeface="Symbol" pitchFamily="18" charset="2"/>
              <a:buChar char=""/>
            </a:pPr>
            <a:r>
              <a:rPr lang="ru-RU" sz="2800" b="1">
                <a:latin typeface="Times New Roman" pitchFamily="18" charset="0"/>
              </a:rPr>
              <a:t>оценивание высказывания;</a:t>
            </a:r>
          </a:p>
          <a:p>
            <a:pPr algn="just">
              <a:lnSpc>
                <a:spcPct val="80000"/>
              </a:lnSpc>
              <a:buFont typeface="Symbol" pitchFamily="18" charset="2"/>
              <a:buChar char=""/>
            </a:pPr>
            <a:r>
              <a:rPr lang="ru-RU" sz="2800" b="1">
                <a:latin typeface="Times New Roman" pitchFamily="18" charset="0"/>
              </a:rPr>
              <a:t>умение сравнивать два и более объекта;</a:t>
            </a:r>
          </a:p>
          <a:p>
            <a:pPr algn="just">
              <a:lnSpc>
                <a:spcPct val="80000"/>
              </a:lnSpc>
              <a:buFont typeface="Symbol" pitchFamily="18" charset="2"/>
              <a:buChar char=""/>
            </a:pPr>
            <a:r>
              <a:rPr lang="ru-RU" sz="2800" b="1">
                <a:latin typeface="Times New Roman" pitchFamily="18" charset="0"/>
              </a:rPr>
              <a:t>умение устанавливать причинно-следственные связи;</a:t>
            </a:r>
          </a:p>
          <a:p>
            <a:pPr algn="just">
              <a:lnSpc>
                <a:spcPct val="80000"/>
              </a:lnSpc>
              <a:buFont typeface="Symbol" pitchFamily="18" charset="2"/>
              <a:buChar char=""/>
            </a:pPr>
            <a:r>
              <a:rPr lang="ru-RU" sz="2800" b="1">
                <a:latin typeface="Times New Roman" pitchFamily="18" charset="0"/>
              </a:rPr>
              <a:t>умение обосновать собственное мнение;</a:t>
            </a:r>
          </a:p>
          <a:p>
            <a:pPr algn="just">
              <a:lnSpc>
                <a:spcPct val="80000"/>
              </a:lnSpc>
              <a:buFont typeface="Symbol" pitchFamily="18" charset="2"/>
              <a:buChar char=""/>
            </a:pPr>
            <a:r>
              <a:rPr lang="ru-RU" sz="2800" b="1">
                <a:latin typeface="Times New Roman" pitchFamily="18" charset="0"/>
              </a:rPr>
              <a:t>сопоставление оценок, мнений, характерных черт по одной теме или тексту;</a:t>
            </a:r>
          </a:p>
          <a:p>
            <a:pPr algn="just">
              <a:lnSpc>
                <a:spcPct val="80000"/>
              </a:lnSpc>
              <a:buFont typeface="Symbol" pitchFamily="18" charset="2"/>
              <a:buChar char=""/>
            </a:pPr>
            <a:r>
              <a:rPr lang="ru-RU" sz="2800" b="1">
                <a:latin typeface="Times New Roman" pitchFamily="18" charset="0"/>
              </a:rPr>
              <a:t>умение делать выводы.</a:t>
            </a:r>
          </a:p>
          <a:p>
            <a:pPr algn="just">
              <a:lnSpc>
                <a:spcPct val="80000"/>
              </a:lnSpc>
              <a:buFont typeface="Symbol" pitchFamily="18" charset="2"/>
              <a:buChar char=""/>
            </a:pPr>
            <a:endParaRPr lang="ru-RU" sz="2800" b="1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Symbol" pitchFamily="18" charset="2"/>
              <a:buChar char=""/>
            </a:pPr>
            <a:endParaRPr lang="ru-RU" sz="2800" b="1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Symbol" pitchFamily="18" charset="2"/>
              <a:buChar char=""/>
            </a:pPr>
            <a:endParaRPr lang="ru-RU" sz="1800"/>
          </a:p>
          <a:p>
            <a:pPr algn="just">
              <a:lnSpc>
                <a:spcPct val="80000"/>
              </a:lnSpc>
              <a:buFont typeface="Symbol" pitchFamily="18" charset="2"/>
              <a:buChar char=""/>
            </a:pPr>
            <a:endParaRPr lang="ru-RU" sz="1800"/>
          </a:p>
          <a:p>
            <a:pPr algn="just">
              <a:lnSpc>
                <a:spcPct val="80000"/>
              </a:lnSpc>
              <a:buFont typeface="Symbol" pitchFamily="18" charset="2"/>
              <a:buChar char=""/>
            </a:pPr>
            <a:endParaRPr lang="ru-RU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latin typeface="Times New Roman" pitchFamily="18" charset="0"/>
              </a:rPr>
              <a:t>Особенности работы с текстом по биологии: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38" y="1697038"/>
            <a:ext cx="7924800" cy="2706687"/>
          </a:xfrm>
        </p:spPr>
        <p:txBody>
          <a:bodyPr/>
          <a:lstStyle/>
          <a:p>
            <a:r>
              <a:rPr lang="ru-RU" b="1">
                <a:latin typeface="Times New Roman" pitchFamily="18" charset="0"/>
              </a:rPr>
              <a:t>Используя текст заполнить таблицу;</a:t>
            </a:r>
          </a:p>
          <a:p>
            <a:r>
              <a:rPr lang="ru-RU" b="1">
                <a:latin typeface="Times New Roman" pitchFamily="18" charset="0"/>
              </a:rPr>
              <a:t>Вставить в текст пропущенные термины;</a:t>
            </a:r>
          </a:p>
          <a:p>
            <a:r>
              <a:rPr lang="ru-RU" b="1">
                <a:latin typeface="Times New Roman" pitchFamily="18" charset="0"/>
              </a:rPr>
              <a:t>Получение данных из графика, рисунка.</a:t>
            </a:r>
          </a:p>
          <a:p>
            <a:pPr>
              <a:buFont typeface="Wingdings" pitchFamily="2" charset="2"/>
              <a:buNone/>
            </a:pPr>
            <a:endParaRPr lang="ru-RU" sz="28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63588"/>
            <a:ext cx="8226425" cy="144462"/>
          </a:xfrm>
        </p:spPr>
        <p:txBody>
          <a:bodyPr/>
          <a:lstStyle/>
          <a:p>
            <a:r>
              <a:rPr lang="ru-RU" sz="2800" b="1">
                <a:latin typeface="Times New Roman" pitchFamily="18" charset="0"/>
              </a:rPr>
              <a:t>РАЗВИТИЕ ИММУНОЛОГИИ</a:t>
            </a:r>
            <a:r>
              <a:rPr lang="ru-RU" sz="4000">
                <a:latin typeface="Times New Roman" pitchFamily="18" charset="0"/>
              </a:rPr>
              <a:t/>
            </a:r>
            <a:br>
              <a:rPr lang="ru-RU" sz="4000">
                <a:latin typeface="Times New Roman" pitchFamily="18" charset="0"/>
              </a:rPr>
            </a:br>
            <a:endParaRPr lang="ru-RU" sz="400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61658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900">
                <a:latin typeface="Times New Roman" pitchFamily="18" charset="0"/>
              </a:rPr>
              <a:t/>
            </a:r>
            <a:br>
              <a:rPr lang="ru-RU" sz="900">
                <a:latin typeface="Times New Roman" pitchFamily="18" charset="0"/>
              </a:rPr>
            </a:br>
            <a:r>
              <a:rPr lang="ru-RU" sz="1800">
                <a:latin typeface="Times New Roman" pitchFamily="18" charset="0"/>
              </a:rPr>
              <a:t>История иммунологии — науки об иммунитете — началась в Англии в 1796 г. В то время было известно, что человек, единожды переболевший и оставшийся в живых, больше оспой не заболевает, а также то, что коровы тоже подвержены похожей болезни.</a:t>
            </a:r>
            <a:br>
              <a:rPr lang="ru-RU" sz="18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</a:rPr>
            </a:br>
            <a:r>
              <a:rPr lang="ru-RU" sz="1800">
                <a:latin typeface="Times New Roman" pitchFamily="18" charset="0"/>
              </a:rPr>
              <a:t>Врач заметил, что доярки, как правило, не болели тяжелым инфекционным заболеванием — натуральной оспой, главным признаком которой являлись пузырьки на коже, заполненные бесцветной жидкостью. Врач понял, что коровья оспа — легкая форма натуральной. У больных коров на вымени также появлялись пузырьки с жидкостью. Они лопались во время дойки, так как доярки интенсивно массировали вымя. При этом жидкость из пузырьков попадала в трещины кожи на ладонях доярок. Женщины заболевали, но болезнь протекала у них в легкой форме. Э.Дженнер понял, что жидкость, выделявшаяся из оспенных пузырьков коровы, обладает лечебными свойствами и может быть использована в качестве вакцины.</a:t>
            </a:r>
            <a:br>
              <a:rPr lang="ru-RU" sz="1800">
                <a:latin typeface="Times New Roman" pitchFamily="18" charset="0"/>
              </a:rPr>
            </a:br>
            <a:r>
              <a:rPr lang="ru-RU" sz="1800">
                <a:latin typeface="Times New Roman" pitchFamily="18" charset="0"/>
              </a:rPr>
              <a:t/>
            </a:r>
            <a:br>
              <a:rPr lang="ru-RU" sz="1800">
                <a:latin typeface="Times New Roman" pitchFamily="18" charset="0"/>
              </a:rPr>
            </a:br>
            <a:r>
              <a:rPr lang="ru-RU" sz="1800">
                <a:latin typeface="Times New Roman" pitchFamily="18" charset="0"/>
              </a:rPr>
              <a:t>Открытие Дженнера основывалось не на знании причин возникновения оспы, а на наблюдательности. Лишь столетием позже было выяснено, что инфекционные заболевания вызывают болезнетворные микроорганизмы, которых исследователи научились выделять. В 1879 г. Л.Пастер, изучая куриную холеру, обнаружил, что после введения ослабленных бактерий куры не гибли, а, наоборот, становились совершенно невосприимчивыми к этой болезни. Открытие привело Л.Пастера к разработке методов предупредительных прививок и созданию вакцин. Ученый получил вакцины против сибирской язвы, бешенства и других инфекционных болезней.</a:t>
            </a:r>
            <a:br>
              <a:rPr lang="ru-RU" sz="1800">
                <a:latin typeface="Times New Roman" pitchFamily="18" charset="0"/>
              </a:rPr>
            </a:br>
            <a:r>
              <a:rPr lang="ru-RU" sz="1800">
                <a:latin typeface="Times New Roman" pitchFamily="18" charset="0"/>
              </a:rPr>
              <a:t/>
            </a:r>
            <a:br>
              <a:rPr lang="ru-RU" sz="1800">
                <a:latin typeface="Times New Roman" pitchFamily="18" charset="0"/>
              </a:rPr>
            </a:br>
            <a:endParaRPr lang="ru-RU" sz="18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33375"/>
            <a:ext cx="7715250" cy="13668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     </a:t>
            </a:r>
            <a:r>
              <a:rPr lang="ru-RU" sz="2400" b="1">
                <a:latin typeface="Times New Roman" pitchFamily="18" charset="0"/>
              </a:rPr>
              <a:t>Исследования ученых: Используя содержание текста «Развитие иммунологии», заполните в таблице «Исследования ученых» графы, обозначенные цифрами 1, 2, 3.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b="1">
              <a:latin typeface="Times New Roman" pitchFamily="18" charset="0"/>
            </a:endParaRPr>
          </a:p>
        </p:txBody>
      </p:sp>
      <p:graphicFrame>
        <p:nvGraphicFramePr>
          <p:cNvPr id="8264" name="Group 72"/>
          <p:cNvGraphicFramePr>
            <a:graphicFrameLocks noGrp="1"/>
          </p:cNvGraphicFramePr>
          <p:nvPr>
            <p:ph sz="half" idx="4294967295"/>
          </p:nvPr>
        </p:nvGraphicFramePr>
        <p:xfrm>
          <a:off x="611188" y="1916113"/>
          <a:ext cx="7561262" cy="4537077"/>
        </p:xfrm>
        <a:graphic>
          <a:graphicData uri="http://schemas.openxmlformats.org/drawingml/2006/table">
            <a:tbl>
              <a:tblPr/>
              <a:tblGrid>
                <a:gridCol w="2520950"/>
                <a:gridCol w="2519362"/>
                <a:gridCol w="2520950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Признаки для сравнения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Исследование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Э.Дженнера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Исследование Л.Пастера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Какой научный метод применялся исследователями?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Наблюдение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Что являлось объектом изучения?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Возбудитель холеры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Жидкость из пузырьков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Ослабленные возбуди­тели сибирской язвы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1363" y="1655763"/>
            <a:ext cx="5908675" cy="4433887"/>
          </a:xfrm>
        </p:spPr>
        <p:txBody>
          <a:bodyPr/>
          <a:lstStyle/>
          <a:p>
            <a:endParaRPr lang="ru-RU"/>
          </a:p>
        </p:txBody>
      </p:sp>
      <p:pic>
        <p:nvPicPr>
          <p:cNvPr id="24580" name="Picture 4" descr="биомас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8280400" cy="57943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Вопросы: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3033712"/>
          </a:xfrm>
        </p:spPr>
        <p:txBody>
          <a:bodyPr/>
          <a:lstStyle/>
          <a:p>
            <a:r>
              <a:rPr lang="ru-RU" b="1"/>
              <a:t>Где биомасса живого вещества больше: на суше или в океане?</a:t>
            </a:r>
          </a:p>
          <a:p>
            <a:r>
              <a:rPr lang="ru-RU" b="1"/>
              <a:t>Где биомасса животных и микроорганизмов больше, чем растений: на суше или в океане? </a:t>
            </a:r>
          </a:p>
          <a:p>
            <a:r>
              <a:rPr lang="ru-RU" b="1"/>
              <a:t>Где больше биомасса животных и микроорганизмов: на суше или в океане?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8229600" cy="4465638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ru-RU" sz="1400">
                <a:latin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ОБМЕН  ВЕЩЕСТВ</a:t>
            </a:r>
            <a:r>
              <a:rPr lang="ru-RU" sz="1800" b="1">
                <a:latin typeface="Times New Roman" pitchFamily="18" charset="0"/>
              </a:rPr>
              <a:t/>
            </a:r>
            <a:br>
              <a:rPr lang="ru-RU" sz="1800" b="1">
                <a:latin typeface="Times New Roman" pitchFamily="18" charset="0"/>
              </a:rPr>
            </a:br>
            <a:r>
              <a:rPr lang="ru-RU" sz="1800">
                <a:latin typeface="Times New Roman" pitchFamily="18" charset="0"/>
              </a:rPr>
              <a:t/>
            </a:r>
            <a:br>
              <a:rPr lang="ru-RU" sz="1800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Образование энергии и новых органических веществ в организме происходит в процессе метаболизма. В нем различают ______(А) и пластический обмены. Основой первого является процесс окисления органических веществ и выделение энергии. В результате образуются _____________(Б) и вода. Пластический обмен направлен на синтез новых веществ. Например, синтез белков происходит на __________(В) и протекает с затратой __________ (Г).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 ПЕРЕЧЕНЬ ТЕРМИНОВ: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</a:rPr>
              <a:t>1. Митохондрия;  2.РНК;  3. информационный;  4. энергетический;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</a:rPr>
              <a:t>5. рибосома;   6.  водород;  7. АТФ;  8. углекислый газ.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ru-RU" sz="2000" b="1">
              <a:latin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ru-RU" sz="2000" b="1">
              <a:latin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ru-RU" sz="18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380</TotalTime>
  <Words>363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Wingdings</vt:lpstr>
      <vt:lpstr>Symbol</vt:lpstr>
      <vt:lpstr>Сетка с тенью</vt:lpstr>
      <vt:lpstr>Анализ КИМов ГИА-9.</vt:lpstr>
      <vt:lpstr>Слайд 2</vt:lpstr>
      <vt:lpstr>Навыки работы с текстом:</vt:lpstr>
      <vt:lpstr>Особенности работы с текстом по биологии:</vt:lpstr>
      <vt:lpstr>РАЗВИТИЕ ИММУНОЛОГИИ </vt:lpstr>
      <vt:lpstr>Слайд 6</vt:lpstr>
      <vt:lpstr>Слайд 7</vt:lpstr>
      <vt:lpstr>Вопросы:</vt:lpstr>
      <vt:lpstr>Слайд 9</vt:lpstr>
      <vt:lpstr>Слайд 10</vt:lpstr>
      <vt:lpstr>Слайд 11</vt:lpstr>
      <vt:lpstr>Особенности работы с текстом по физике:</vt:lpstr>
      <vt:lpstr>Слайд 13</vt:lpstr>
      <vt:lpstr>Слайд 14</vt:lpstr>
      <vt:lpstr>Используя данные графика, выберите из предложенного перечня два верных утверждения. Укажите их номера.</vt:lpstr>
      <vt:lpstr>Слайд 16</vt:lpstr>
      <vt:lpstr>Слайд 17</vt:lpstr>
      <vt:lpstr>Слайд 18</vt:lpstr>
      <vt:lpstr>Вывод:</vt:lpstr>
      <vt:lpstr>Спасибо за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Кимов</dc:title>
  <dc:creator>Owner</dc:creator>
  <cp:lastModifiedBy>user</cp:lastModifiedBy>
  <cp:revision>11</cp:revision>
  <dcterms:created xsi:type="dcterms:W3CDTF">2013-03-24T08:52:58Z</dcterms:created>
  <dcterms:modified xsi:type="dcterms:W3CDTF">2018-02-26T15:12:55Z</dcterms:modified>
</cp:coreProperties>
</file>