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76" r:id="rId3"/>
    <p:sldId id="281" r:id="rId4"/>
    <p:sldId id="282" r:id="rId5"/>
    <p:sldId id="284" r:id="rId6"/>
    <p:sldId id="274" r:id="rId7"/>
    <p:sldId id="285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3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55D47-0738-4D31-8A27-1A293E91CFBE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96088F37-E21C-4BD8-B722-DA623201793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55D47-0738-4D31-8A27-1A293E91CFBE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8F37-E21C-4BD8-B722-DA62320179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55D47-0738-4D31-8A27-1A293E91CFBE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8F37-E21C-4BD8-B722-DA62320179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55D47-0738-4D31-8A27-1A293E91CFBE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8F37-E21C-4BD8-B722-DA623201793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55D47-0738-4D31-8A27-1A293E91CFBE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6088F37-E21C-4BD8-B722-DA62320179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55D47-0738-4D31-8A27-1A293E91CFBE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8F37-E21C-4BD8-B722-DA623201793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55D47-0738-4D31-8A27-1A293E91CFBE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8F37-E21C-4BD8-B722-DA623201793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55D47-0738-4D31-8A27-1A293E91CFBE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8F37-E21C-4BD8-B722-DA62320179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55D47-0738-4D31-8A27-1A293E91CFBE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8F37-E21C-4BD8-B722-DA62320179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55D47-0738-4D31-8A27-1A293E91CFBE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8F37-E21C-4BD8-B722-DA623201793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55D47-0738-4D31-8A27-1A293E91CFBE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6088F37-E21C-4BD8-B722-DA623201793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E55D47-0738-4D31-8A27-1A293E91CFBE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96088F37-E21C-4BD8-B722-DA623201793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76056" y="4581128"/>
            <a:ext cx="3763144" cy="1152128"/>
          </a:xfrm>
        </p:spPr>
        <p:txBody>
          <a:bodyPr>
            <a:noAutofit/>
          </a:bodyPr>
          <a:lstStyle/>
          <a:p>
            <a:pPr algn="r"/>
            <a:endParaRPr lang="ru-RU" sz="2000" dirty="0">
              <a:solidFill>
                <a:srgbClr val="002060"/>
              </a:solidFill>
            </a:endParaRPr>
          </a:p>
          <a:p>
            <a:pPr algn="r"/>
            <a:r>
              <a:rPr lang="ru-RU" sz="2000" i="1" dirty="0" err="1" smtClean="0">
                <a:solidFill>
                  <a:schemeClr val="tx1"/>
                </a:solidFill>
              </a:rPr>
              <a:t>Вайник</a:t>
            </a:r>
            <a:r>
              <a:rPr lang="ru-RU" sz="2000" i="1" dirty="0" smtClean="0">
                <a:solidFill>
                  <a:schemeClr val="tx1"/>
                </a:solidFill>
              </a:rPr>
              <a:t> Е.Ю., директор</a:t>
            </a:r>
            <a:endParaRPr lang="ru-RU" sz="2000" i="1" dirty="0">
              <a:solidFill>
                <a:schemeClr val="tx1"/>
              </a:solidFill>
            </a:endParaRPr>
          </a:p>
          <a:p>
            <a:pPr algn="r"/>
            <a:r>
              <a:rPr lang="ru-RU" sz="2000" i="1" dirty="0" smtClean="0">
                <a:solidFill>
                  <a:schemeClr val="tx1"/>
                </a:solidFill>
              </a:rPr>
              <a:t>МОУ «Средняя школа №36»</a:t>
            </a:r>
            <a:endParaRPr lang="ru-RU" sz="2000" i="1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1505931"/>
            <a:ext cx="8928992" cy="986965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/>
            </a:r>
            <a:br>
              <a:rPr lang="ru-RU" sz="2800" b="1" dirty="0">
                <a:solidFill>
                  <a:schemeClr val="bg1"/>
                </a:solidFill>
              </a:rPr>
            </a:br>
            <a:r>
              <a:rPr lang="ru-RU" sz="3200" b="1" dirty="0">
                <a:solidFill>
                  <a:schemeClr val="bg1"/>
                </a:solidFill>
              </a:rPr>
              <a:t>Нормативно-правовая </a:t>
            </a:r>
            <a:r>
              <a:rPr lang="ru-RU" sz="3200" b="1" dirty="0" smtClean="0">
                <a:solidFill>
                  <a:schemeClr val="bg1"/>
                </a:solidFill>
              </a:rPr>
              <a:t>база, регламентирующая создание и функционирование </a:t>
            </a:r>
            <a:br>
              <a:rPr lang="ru-RU" sz="3200" b="1" dirty="0" smtClean="0">
                <a:solidFill>
                  <a:schemeClr val="bg1"/>
                </a:solidFill>
              </a:rPr>
            </a:br>
            <a:r>
              <a:rPr lang="ru-RU" sz="3200" b="1" dirty="0" smtClean="0">
                <a:solidFill>
                  <a:schemeClr val="bg1"/>
                </a:solidFill>
              </a:rPr>
              <a:t>психолого-педагогических классов в школе  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9912" y="141199"/>
            <a:ext cx="1188410" cy="119956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95936" y="630932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29.09.2023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2654" y="260647"/>
            <a:ext cx="5617658" cy="1199421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Концепция психолого-педагогических классов    </a:t>
            </a:r>
            <a:r>
              <a:rPr lang="ru-RU" sz="1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РФ; </a:t>
            </a:r>
            <a:b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Учебно-методическое 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пособие</a:t>
            </a:r>
            <a:b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Академии </a:t>
            </a:r>
            <a:r>
              <a:rPr lang="ru-RU" sz="1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18267"/>
            <a:ext cx="3960439" cy="4247317"/>
          </a:xfrm>
          <a:ln>
            <a:solidFill>
              <a:schemeClr val="accent1"/>
            </a:solidFill>
          </a:ln>
        </p:spPr>
        <p:txBody>
          <a:bodyPr>
            <a:normAutofit fontScale="92500" lnSpcReduction="20000"/>
          </a:bodyPr>
          <a:lstStyle/>
          <a:p>
            <a:pPr>
              <a:spcAft>
                <a:spcPts val="600"/>
              </a:spcAft>
              <a:buFont typeface="Arial" pitchFamily="34" charset="0"/>
              <a:buChar char="•"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профильном психолого-педагогическом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классе;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  <a:buFont typeface="Arial" pitchFamily="34" charset="0"/>
              <a:buChar char="•"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сетевой форме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образовательной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психолого-педагогического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класса;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  <a:buFont typeface="Arial" pitchFamily="34" charset="0"/>
              <a:buChar char="•"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 об индивидуальном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отборе в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профильные психолого-педагогические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классы; 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  <a:buFont typeface="Arial" pitchFamily="34" charset="0"/>
              <a:buChar char="•"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порядке зачета результатов освоения обучающимися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сетевой образовательной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внеурочной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в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профильном психолого-педагогическом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классе. 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55DFEFC-E247-447D-8252-7118592118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259218"/>
            <a:ext cx="1367118" cy="125898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2320" y="113560"/>
            <a:ext cx="1332839" cy="134650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355976" y="1614892"/>
            <a:ext cx="4608512" cy="433965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16000" lvl="0" indent="-274320">
              <a:spcAft>
                <a:spcPts val="600"/>
              </a:spcAft>
              <a:buClr>
                <a:srgbClr val="D34817"/>
              </a:buClr>
              <a:buSzPct val="85000"/>
              <a:buFont typeface="Arial" pitchFamily="34" charset="0"/>
              <a:buChar char="•"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функционировании психолого-педагогического класса;</a:t>
            </a:r>
          </a:p>
          <a:p>
            <a:pPr marL="274320" lvl="0" indent="-274320">
              <a:spcAft>
                <a:spcPts val="600"/>
              </a:spcAft>
              <a:buClr>
                <a:srgbClr val="D34817"/>
              </a:buClr>
              <a:buSzPct val="85000"/>
              <a:buFont typeface="Arial" pitchFamily="34" charset="0"/>
              <a:buChar char="•"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сетевой форме реализации 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программ;</a:t>
            </a:r>
          </a:p>
          <a:p>
            <a:pPr marL="274320" lvl="0" indent="-274320">
              <a:spcAft>
                <a:spcPts val="600"/>
              </a:spcAft>
              <a:buClr>
                <a:srgbClr val="D34817"/>
              </a:buClr>
              <a:buSzPct val="85000"/>
              <a:buFont typeface="Arial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индивидуальном отборе 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приеме обучающихся для получения среднего общего образования с углубленным изучением отдельных предметов или профильного обучения; </a:t>
            </a: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lvl="0" indent="-274320">
              <a:spcAft>
                <a:spcPts val="600"/>
              </a:spcAft>
              <a:buClr>
                <a:srgbClr val="D34817"/>
              </a:buClr>
              <a:buSzPct val="85000"/>
              <a:buFont typeface="Arial" pitchFamily="34" charset="0"/>
              <a:buChar char="•"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порядке зачета результатов освоения обучающимися сетевой образовательной программы внеурочной деятельности в профильном психолого-педагогическом 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классе;</a:t>
            </a:r>
          </a:p>
          <a:p>
            <a:pPr marL="274320" lvl="0" indent="-274320">
              <a:spcAft>
                <a:spcPts val="600"/>
              </a:spcAft>
              <a:buClr>
                <a:srgbClr val="D34817"/>
              </a:buClr>
              <a:buSzPct val="85000"/>
              <a:buFont typeface="Arial" pitchFamily="34" charset="0"/>
              <a:buChar char="•"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портфолио индивидуальных достижений учащегося. </a:t>
            </a: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098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2654" y="260648"/>
            <a:ext cx="7056784" cy="125755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об индивидуальном отборе в </a:t>
            </a:r>
            <a:r>
              <a:rPr lang="ru-RU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профильные психолого-педагогические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526016"/>
            <a:ext cx="8351894" cy="4863126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Внесены изменения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индивидуального отбора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10-е классы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МОУ «Средняя школа №36»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открытия классов: наличие квалифицированных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кадров (с учетом социального партнёрства),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МТБ, программно-методического обеспечения,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социального заказа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соответствующий профиль обучения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комиссии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директор, заместитель директора по УВР, педагоги, ведущие профильные предметы, педагог-психолог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Допуск к отбору: средний балл по профильным предметам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ниже 4,2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Основания для зачисления: результаты участия в олимпиадах и конкурсах, балл по учебным предметам, изучаемым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ППК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углублённом уровне,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результатам предварительной диагностики - </a:t>
            </a:r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средний/высокий 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педагогического интереса, педагогической одарённости, развития педагогической склонности в структуре педагогической одарённости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аттестат об основном общем образовании, портфолио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Рейтингование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претендентов на зачисление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260648"/>
            <a:ext cx="1109568" cy="11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449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49684"/>
            <a:ext cx="7488832" cy="90305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 документов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МОУ «Средняя школа №36», </a:t>
            </a: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регламентирующих открытие и функционирование ППК:</a:t>
            </a:r>
            <a:endParaRPr lang="ru-RU" sz="1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301812"/>
            <a:ext cx="8712968" cy="555618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Неспецифические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локальные акты: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индивидуальном отборе при приеме обучающихся для получения среднего общего образования с углубленным изучением отдельных предметов или профильного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порядке обучения по индивидуальному учебному плану;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об индивидуальном итоговом проекте;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портфолио индивидуальных достижений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учащегося;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сетевой форме реализации образовательных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сетевой форме реализации образовательных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 (в процессе заключения).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Специфические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локальные акты: </a:t>
            </a:r>
          </a:p>
          <a:p>
            <a:pPr>
              <a:buFont typeface="Arial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функционировании психолого-педагогического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класса;</a:t>
            </a:r>
          </a:p>
          <a:p>
            <a:pPr lvl="0">
              <a:buClr>
                <a:srgbClr val="D34817"/>
              </a:buClr>
              <a:buFont typeface="Arial" panose="020B0604020202020204" pitchFamily="34" charset="0"/>
              <a:buChar char="•"/>
            </a:pPr>
            <a:r>
              <a:rPr lang="ru-RU" sz="2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порядке зачета результатов освоения обучающимися сетевой образовательной программы внеурочной деятельности в профильном психолого-педагогическом классе</a:t>
            </a:r>
            <a:r>
              <a:rPr lang="ru-RU" sz="25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Договоры о сотрудничестве с социальными партнерами в рамках психолого-педагогического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Распорядительные документы:</a:t>
            </a:r>
          </a:p>
          <a:p>
            <a:pPr marL="0" indent="0">
              <a:buFont typeface="Arial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приказы об открытии классов/групп психолого-педагогической направленности; </a:t>
            </a:r>
          </a:p>
          <a:p>
            <a:pPr marL="0" indent="0">
              <a:buFont typeface="Arial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приказы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переводе обучающихся на обучение по индивидуальному учебному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плану;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приказы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зачёте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результатов, полученных при реализации сетевых образовательных программ.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____________________________________________________________________________________________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Программно-методические документы: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мероприятий (дорожная карта») по реализации проекта «Психолого-педагогический класс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5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Концептуальная </a:t>
            </a:r>
            <a:r>
              <a:rPr lang="ru-RU" sz="2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организации деятельности психолого-педагогического класса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49684"/>
            <a:ext cx="1141702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6538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684532DB-4E68-42BD-8C89-10F1121C7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6134" y="355558"/>
            <a:ext cx="6131024" cy="85169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Сетевая форма </a:t>
            </a:r>
            <a:r>
              <a:rPr lang="ru-RU" sz="3200" b="1" dirty="0">
                <a:solidFill>
                  <a:srgbClr val="C00000"/>
                </a:solidFill>
              </a:rPr>
              <a:t>реализации образовательных программ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BDB91A95-AA83-4782-BA86-3C963E4E73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0646" y="1621611"/>
            <a:ext cx="4191000" cy="1087309"/>
          </a:xfrm>
        </p:spPr>
        <p:txBody>
          <a:bodyPr/>
          <a:lstStyle/>
          <a:p>
            <a:pPr algn="ctr"/>
            <a:endParaRPr lang="ru-RU" dirty="0">
              <a:solidFill>
                <a:srgbClr val="002060"/>
              </a:solidFill>
            </a:endParaRPr>
          </a:p>
          <a:p>
            <a:pPr algn="ctr"/>
            <a:endParaRPr lang="ru-RU" dirty="0">
              <a:solidFill>
                <a:srgbClr val="002060"/>
              </a:solidFill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В методических рекомендациях Федерального уровня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931E7FF1-D5EF-4204-9FEF-65EFD8D0DE39}"/>
              </a:ext>
            </a:extLst>
          </p:cNvPr>
          <p:cNvSpPr>
            <a:spLocks noGrp="1"/>
          </p:cNvSpPr>
          <p:nvPr>
            <p:ph type="body" sz="half" idx="3"/>
          </p:nvPr>
        </p:nvSpPr>
        <p:spPr>
          <a:xfrm>
            <a:off x="4481646" y="1906244"/>
            <a:ext cx="4205154" cy="58948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В МОУ «Средняя школа №36»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" name="Объект 8">
            <a:extLst>
              <a:ext uri="{FF2B5EF4-FFF2-40B4-BE49-F238E27FC236}">
                <a16:creationId xmlns:a16="http://schemas.microsoft.com/office/drawing/2014/main" id="{358DBB80-8662-417D-8233-CF807D15F7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8854" y="2924944"/>
            <a:ext cx="4042792" cy="3600400"/>
          </a:xfrm>
        </p:spPr>
        <p:txBody>
          <a:bodyPr>
            <a:noAutofit/>
          </a:bodyPr>
          <a:lstStyle/>
          <a:p>
            <a:r>
              <a:rPr lang="ru-RU" sz="2000" dirty="0"/>
              <a:t>Сетевая форма реализации основной образовательной программы </a:t>
            </a:r>
            <a:r>
              <a:rPr lang="ru-RU" sz="2000" dirty="0" smtClean="0"/>
              <a:t>школы допускается.</a:t>
            </a:r>
            <a:endParaRPr lang="ru-RU" sz="2000" dirty="0"/>
          </a:p>
          <a:p>
            <a:endParaRPr lang="ru-RU" sz="2000" dirty="0"/>
          </a:p>
          <a:p>
            <a:r>
              <a:rPr lang="ru-RU" sz="2000" dirty="0"/>
              <a:t>Участники сети: организации общего, дополнительного, профессионального образования, организации науки, культуры, спорта и т.д.</a:t>
            </a: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E9E14DD9-E092-4304-9C68-44B832882D5D}"/>
              </a:ext>
            </a:extLst>
          </p:cNvPr>
          <p:cNvSpPr>
            <a:spLocks noGrp="1"/>
          </p:cNvSpPr>
          <p:nvPr>
            <p:ph sz="half" idx="4"/>
          </p:nvPr>
        </p:nvSpPr>
        <p:spPr>
          <a:xfrm>
            <a:off x="4644008" y="2924944"/>
            <a:ext cx="4247165" cy="4073252"/>
          </a:xfrm>
        </p:spPr>
        <p:txBody>
          <a:bodyPr>
            <a:normAutofit/>
          </a:bodyPr>
          <a:lstStyle/>
          <a:p>
            <a:r>
              <a:rPr lang="ru-RU" sz="2200" dirty="0"/>
              <a:t>Сетевая </a:t>
            </a:r>
            <a:r>
              <a:rPr lang="ru-RU" sz="2200" dirty="0" smtClean="0"/>
              <a:t>форма реализуется через внеурочную деятельность с участием социальных партнеров.</a:t>
            </a:r>
          </a:p>
          <a:p>
            <a:pPr marL="0" indent="0">
              <a:buNone/>
            </a:pPr>
            <a:endParaRPr lang="ru-RU" sz="1000" dirty="0"/>
          </a:p>
          <a:p>
            <a:r>
              <a:rPr lang="ru-RU" sz="2200" dirty="0"/>
              <a:t>Организации, осуществляющие образовательную деятельность по программам одного </a:t>
            </a:r>
            <a:r>
              <a:rPr lang="ru-RU" sz="2200" dirty="0" smtClean="0"/>
              <a:t>типа.</a:t>
            </a:r>
            <a:endParaRPr lang="ru-RU" sz="2200" dirty="0"/>
          </a:p>
          <a:p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4ADE1EA-CA15-4C43-994C-B8523D29CF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705" y="531169"/>
            <a:ext cx="1079086" cy="99373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5479" y="467301"/>
            <a:ext cx="1111321" cy="1121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236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536286" y="620688"/>
            <a:ext cx="7150514" cy="50405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/>
            </a:r>
            <a:br>
              <a:rPr lang="ru-RU" sz="2800" b="1" dirty="0">
                <a:solidFill>
                  <a:srgbClr val="C00000"/>
                </a:solidFill>
              </a:rPr>
            </a:br>
            <a:r>
              <a:rPr lang="ru-RU" sz="2800" b="1" dirty="0">
                <a:solidFill>
                  <a:srgbClr val="C00000"/>
                </a:solidFill>
              </a:rPr>
              <a:t/>
            </a:r>
            <a:br>
              <a:rPr lang="ru-RU" sz="2800" b="1" dirty="0">
                <a:solidFill>
                  <a:srgbClr val="C00000"/>
                </a:solidFill>
              </a:rPr>
            </a:br>
            <a:r>
              <a:rPr lang="ru-RU" sz="2400" b="1" dirty="0">
                <a:solidFill>
                  <a:srgbClr val="C00000"/>
                </a:solidFill>
              </a:rPr>
              <a:t>Реализация дополнительных общеобразовательных программ в сетевой форме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69967" y="1705930"/>
            <a:ext cx="7283152" cy="864096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1800" dirty="0"/>
              <a:t>Программы краткосрочные, реализуются как на регулярной основе, так и в формате </a:t>
            </a:r>
            <a:r>
              <a:rPr lang="ru-RU" sz="1800" b="1" dirty="0">
                <a:solidFill>
                  <a:srgbClr val="002060"/>
                </a:solidFill>
              </a:rPr>
              <a:t>интенсивных модулей</a:t>
            </a:r>
            <a:r>
              <a:rPr lang="ru-RU" sz="1800" dirty="0"/>
              <a:t> (сезонных школ)</a:t>
            </a:r>
          </a:p>
          <a:p>
            <a:pPr>
              <a:buFont typeface="Wingdings" pitchFamily="2" charset="2"/>
              <a:buChar char="§"/>
            </a:pPr>
            <a:endParaRPr lang="ru-RU" sz="2400" dirty="0"/>
          </a:p>
          <a:p>
            <a:pPr>
              <a:buFont typeface="Wingdings" pitchFamily="2" charset="2"/>
              <a:buChar char="§"/>
            </a:pPr>
            <a:endParaRPr lang="ru-RU" sz="2400" dirty="0"/>
          </a:p>
          <a:p>
            <a:pPr>
              <a:buFont typeface="Wingdings" pitchFamily="2" charset="2"/>
              <a:buChar char="§"/>
            </a:pPr>
            <a:endParaRPr lang="ru-RU" sz="2400" dirty="0"/>
          </a:p>
          <a:p>
            <a:pPr>
              <a:buNone/>
            </a:pPr>
            <a:endParaRPr lang="ru-RU" sz="2400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DFC0B73-4425-45BF-9B36-5DA67F2C2E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700808"/>
            <a:ext cx="1079086" cy="99373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3933056"/>
            <a:ext cx="1109568" cy="112176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36286" y="3933056"/>
            <a:ext cx="7150514" cy="203132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Программа каникулярной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школы Петрозаводского государственного университета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«Хочу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учиться в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ПетрГУ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П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рограмма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«Сетевой педагогический класс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ПетрГУ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</a:rPr>
              <a:t>Сетевая образовательная программа внеурочной деятельности психолого-педагогического класса </a:t>
            </a:r>
            <a:r>
              <a:rPr lang="ru-RU" dirty="0" smtClean="0">
                <a:latin typeface="Times New Roman" panose="02020603050405020304" pitchFamily="18" charset="0"/>
              </a:rPr>
              <a:t>«Прикосновение к основам педагогики» (Петрозаводский </a:t>
            </a:r>
            <a:r>
              <a:rPr lang="ru-RU" dirty="0" smtClean="0">
                <a:latin typeface="Times New Roman" panose="02020603050405020304" pitchFamily="18" charset="0"/>
              </a:rPr>
              <a:t>педагогический колледж)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004" y="836712"/>
            <a:ext cx="8704967" cy="518457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4496" y="404664"/>
            <a:ext cx="2081999" cy="2104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0189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1011</TotalTime>
  <Words>498</Words>
  <Application>Microsoft Office PowerPoint</Application>
  <PresentationFormat>Экран (4:3)</PresentationFormat>
  <Paragraphs>62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6" baseType="lpstr">
      <vt:lpstr>Arial</vt:lpstr>
      <vt:lpstr>Calibri</vt:lpstr>
      <vt:lpstr>Cambria</vt:lpstr>
      <vt:lpstr>Franklin Gothic Book</vt:lpstr>
      <vt:lpstr>Perpetua</vt:lpstr>
      <vt:lpstr>Times New Roman</vt:lpstr>
      <vt:lpstr>Wingdings</vt:lpstr>
      <vt:lpstr>Wingdings 2</vt:lpstr>
      <vt:lpstr>Справедливость</vt:lpstr>
      <vt:lpstr> Нормативно-правовая база, регламентирующая создание и функционирование  психолого-педагогических классов в школе  </vt:lpstr>
      <vt:lpstr>- Концепция психолого-педагогических классов    Минпросвещения РФ;  - Учебно-методическое пособие  Академии Минпросвещения России </vt:lpstr>
      <vt:lpstr>Положение об индивидуальном отборе в профильные психолого-педагогические классы</vt:lpstr>
      <vt:lpstr>Комплект документов МОУ «Средняя школа №36», регламентирующих открытие и функционирование ППК:</vt:lpstr>
      <vt:lpstr>Сетевая форма реализации образовательных программ</vt:lpstr>
      <vt:lpstr>  Реализация дополнительных общеобразовательных программ в сетевой форме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Александра</dc:creator>
  <cp:lastModifiedBy>Hewlett-Packard Company</cp:lastModifiedBy>
  <cp:revision>81</cp:revision>
  <dcterms:created xsi:type="dcterms:W3CDTF">2018-11-17T16:57:03Z</dcterms:created>
  <dcterms:modified xsi:type="dcterms:W3CDTF">2023-11-20T13:44:11Z</dcterms:modified>
</cp:coreProperties>
</file>