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79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6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853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57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38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14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1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11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5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46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4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91079-2532-4FDB-9973-98227394FDA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ACF87-B4A0-41ED-9B24-0369D7B28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4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pet.ru/1233-adaptaciya-sobaki-iz-priyuta-k-novoy-seme.html" TargetMode="External"/><Relationship Id="rId2" Type="http://schemas.openxmlformats.org/officeDocument/2006/relationships/hyperlink" Target="https://hvost.news/animals/dogs-raising/adaptatsiya-sobaki-iz-priyuta-s-kakimi-slozhnostyami-mozhno-stolknutsy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w.com/ru/prijuty-dlja-domashnih-zhivotnyh-v-germann-treschat-po-shvam-pochemu/a-59620740" TargetMode="External"/><Relationship Id="rId5" Type="http://schemas.openxmlformats.org/officeDocument/2006/relationships/hyperlink" Target="https://tass.ru/plus-one/5336830" TargetMode="External"/><Relationship Id="rId4" Type="http://schemas.openxmlformats.org/officeDocument/2006/relationships/hyperlink" Target="https://www.timeout.ru/msk/feature/49037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75439" y="2002551"/>
            <a:ext cx="7282248" cy="25423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5"/>
                </a:solidFill>
                <a:latin typeface="+mn-lt"/>
              </a:rPr>
              <a:t>Протяни </a:t>
            </a:r>
            <a:r>
              <a:rPr lang="ru-RU" sz="4000" b="1" dirty="0" smtClean="0">
                <a:solidFill>
                  <a:schemeClr val="accent5"/>
                </a:solidFill>
                <a:latin typeface="+mn-lt"/>
              </a:rPr>
              <a:t>руку лапам</a:t>
            </a:r>
            <a:endParaRPr lang="ru-RU" sz="4000" b="1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58" y="172746"/>
            <a:ext cx="3483979" cy="65671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89342" y="369694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Петрозаводского городского округа «Средняя общеобразовательная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школа № 36 с углубленным изучением иностранных языков»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(МОУ «Средняя школа 36»)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 Карелия,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Петрозаводск</a:t>
            </a:r>
          </a:p>
          <a:p>
            <a:pPr algn="ctr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Городской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Фестиваль учебно-исследовательских работ младших школьников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«Мои первые открытия» («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Эврикоша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</a:t>
            </a:r>
          </a:p>
          <a:p>
            <a:pPr algn="ctr"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25737" y="513278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Макарова Варвара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лет /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 «Б»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МОУ «Средняя школа № 36»,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Петрозаводск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Руководитель: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Лукина Ольга Васильевна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начальных классов МОУ «Средняя школа № 36»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8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55848" y="53292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Использованная литература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741" y="1731877"/>
            <a:ext cx="92510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1"/>
                </a:solidFill>
                <a:hlinkClick r:id="rId2"/>
              </a:rPr>
              <a:t>https</a:t>
            </a:r>
            <a:r>
              <a:rPr lang="en-US" sz="2400" b="1" dirty="0">
                <a:solidFill>
                  <a:schemeClr val="accent1"/>
                </a:solidFill>
                <a:hlinkClick r:id="rId2"/>
              </a:rPr>
              <a:t>://hvost.news/animals/dogs-raising/adaptatsiya-sobaki-iz-priyuta-s-kakimi-slozhnostyami-mozhno-stolknutsya</a:t>
            </a:r>
            <a:r>
              <a:rPr lang="en-US" sz="2400" b="1" dirty="0" smtClean="0">
                <a:solidFill>
                  <a:schemeClr val="accent1"/>
                </a:solidFill>
                <a:hlinkClick r:id="rId2"/>
              </a:rPr>
              <a:t>/</a:t>
            </a:r>
            <a:endParaRPr lang="ru-RU" sz="24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ru-RU" sz="2400" b="1" dirty="0" smtClean="0">
              <a:solidFill>
                <a:schemeClr val="accent1"/>
              </a:solidFill>
              <a:hlinkClick r:id="rId3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1"/>
                </a:solidFill>
                <a:hlinkClick r:id="rId3"/>
              </a:rPr>
              <a:t>https</a:t>
            </a:r>
            <a:r>
              <a:rPr lang="en-US" sz="2400" b="1" dirty="0">
                <a:solidFill>
                  <a:schemeClr val="accent1"/>
                </a:solidFill>
                <a:hlinkClick r:id="rId3"/>
              </a:rPr>
              <a:t>://</a:t>
            </a:r>
            <a:r>
              <a:rPr lang="en-US" sz="2400" b="1" dirty="0" smtClean="0">
                <a:solidFill>
                  <a:schemeClr val="accent1"/>
                </a:solidFill>
                <a:hlinkClick r:id="rId3"/>
              </a:rPr>
              <a:t>wikipet.ru/1233-adaptaciya-sobaki-iz-priyuta-k-novoy-seme.html</a:t>
            </a:r>
            <a:endParaRPr lang="ru-RU" sz="24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ru-RU" sz="2400" b="1" dirty="0" smtClean="0">
              <a:solidFill>
                <a:schemeClr val="accent1"/>
              </a:solidFill>
              <a:hlinkClick r:id="rId4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1"/>
                </a:solidFill>
                <a:hlinkClick r:id="rId4"/>
              </a:rPr>
              <a:t>https</a:t>
            </a:r>
            <a:r>
              <a:rPr lang="en-US" sz="2400" b="1" dirty="0">
                <a:solidFill>
                  <a:schemeClr val="accent1"/>
                </a:solidFill>
                <a:hlinkClick r:id="rId4"/>
              </a:rPr>
              <a:t>://</a:t>
            </a:r>
            <a:r>
              <a:rPr lang="en-US" sz="2400" b="1" dirty="0" smtClean="0">
                <a:solidFill>
                  <a:schemeClr val="accent1"/>
                </a:solidFill>
                <a:hlinkClick r:id="rId4"/>
              </a:rPr>
              <a:t>www.timeout.ru/msk/feature/490376</a:t>
            </a:r>
            <a:endParaRPr lang="ru-RU" sz="24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ru-RU" sz="2400" b="1" dirty="0" smtClean="0">
              <a:solidFill>
                <a:schemeClr val="accent1"/>
              </a:solidFill>
              <a:hlinkClick r:id="rId5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1"/>
                </a:solidFill>
                <a:hlinkClick r:id="rId5"/>
              </a:rPr>
              <a:t>https</a:t>
            </a:r>
            <a:r>
              <a:rPr lang="en-US" sz="2400" b="1" dirty="0">
                <a:solidFill>
                  <a:schemeClr val="accent1"/>
                </a:solidFill>
                <a:hlinkClick r:id="rId5"/>
              </a:rPr>
              <a:t>://</a:t>
            </a:r>
            <a:r>
              <a:rPr lang="en-US" sz="2400" b="1" dirty="0" smtClean="0">
                <a:solidFill>
                  <a:schemeClr val="accent1"/>
                </a:solidFill>
                <a:hlinkClick r:id="rId5"/>
              </a:rPr>
              <a:t>tass.ru/plus-one/5336830</a:t>
            </a:r>
            <a:endParaRPr lang="ru-RU" sz="24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ru-RU" sz="2400" b="1" dirty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accent1"/>
                </a:solidFill>
                <a:hlinkClick r:id="rId6"/>
              </a:rPr>
              <a:t>https://</a:t>
            </a:r>
            <a:r>
              <a:rPr lang="en-US" sz="2400" b="1" dirty="0" smtClean="0">
                <a:solidFill>
                  <a:schemeClr val="accent1"/>
                </a:solidFill>
                <a:hlinkClick r:id="rId6"/>
              </a:rPr>
              <a:t>www.dw.com/ru/prijuty-dlja-domashnih-zhivotnyh-v-germann-treschat-po-shvam-pochemu/a-59620740</a:t>
            </a:r>
            <a:endParaRPr lang="ru-RU" sz="2400" b="1" dirty="0" smtClean="0">
              <a:solidFill>
                <a:schemeClr val="accent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2594339"/>
            <a:ext cx="61675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800" dirty="0" smtClean="0"/>
              <a:t>Проблема </a:t>
            </a:r>
            <a:r>
              <a:rPr lang="ru-RU" sz="2800" dirty="0"/>
              <a:t>бездомных животных в России стоит чрезвычайно остро. По приблизительным оценкам зоозащитных организаций, </a:t>
            </a:r>
            <a:r>
              <a:rPr lang="ru-RU" sz="2800" dirty="0" smtClean="0"/>
              <a:t>собак </a:t>
            </a:r>
            <a:r>
              <a:rPr lang="ru-RU" sz="2800" dirty="0"/>
              <a:t>в стране </a:t>
            </a:r>
            <a:r>
              <a:rPr lang="ru-RU" sz="2800" b="1" dirty="0" smtClean="0">
                <a:solidFill>
                  <a:schemeClr val="accent5"/>
                </a:solidFill>
              </a:rPr>
              <a:t>от </a:t>
            </a:r>
            <a:r>
              <a:rPr lang="ru-RU" sz="2800" b="1" dirty="0">
                <a:solidFill>
                  <a:schemeClr val="accent5"/>
                </a:solidFill>
              </a:rPr>
              <a:t>14 до 23 </a:t>
            </a:r>
            <a:r>
              <a:rPr lang="ru-RU" sz="2800" b="1" dirty="0" smtClean="0">
                <a:solidFill>
                  <a:schemeClr val="accent5"/>
                </a:solidFill>
              </a:rPr>
              <a:t>миллионов</a:t>
            </a:r>
            <a:r>
              <a:rPr lang="ru-RU" sz="2800" dirty="0" smtClean="0">
                <a:solidFill>
                  <a:schemeClr val="accent5"/>
                </a:solidFill>
              </a:rPr>
              <a:t>, </a:t>
            </a:r>
            <a:r>
              <a:rPr lang="ru-RU" sz="2800" dirty="0"/>
              <a:t>а кошек </a:t>
            </a:r>
            <a:r>
              <a:rPr lang="ru-RU" sz="2800" dirty="0">
                <a:solidFill>
                  <a:schemeClr val="accent5"/>
                </a:solidFill>
              </a:rPr>
              <a:t>– </a:t>
            </a:r>
            <a:r>
              <a:rPr lang="ru-RU" sz="2800" b="1" dirty="0">
                <a:solidFill>
                  <a:schemeClr val="accent5"/>
                </a:solidFill>
              </a:rPr>
              <a:t>от 7 до 40 миллионов</a:t>
            </a:r>
            <a:r>
              <a:rPr lang="ru-RU" sz="2800" b="1" dirty="0" smtClean="0">
                <a:solidFill>
                  <a:schemeClr val="accent5"/>
                </a:solidFill>
              </a:rPr>
              <a:t>. 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215" y="956604"/>
            <a:ext cx="4142548" cy="527608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40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20 августа — Всемирный день бездомных животных.</a:t>
            </a:r>
            <a:br>
              <a:rPr lang="ru-RU" b="1" dirty="0">
                <a:solidFill>
                  <a:schemeClr val="accent5"/>
                </a:solidFill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3455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2012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/>
                </a:solidFill>
              </a:rPr>
              <a:t>Цель работы </a:t>
            </a:r>
            <a:r>
              <a:rPr lang="ru-RU" sz="3200" dirty="0" smtClean="0"/>
              <a:t>– воодушевить как можно больше людей брать питомцев из приютов.</a:t>
            </a:r>
            <a:br>
              <a:rPr lang="ru-RU" sz="3200" dirty="0" smtClean="0"/>
            </a:br>
            <a:r>
              <a:rPr lang="ru-RU" sz="3200" b="1" dirty="0" smtClean="0">
                <a:solidFill>
                  <a:schemeClr val="accent5"/>
                </a:solidFill>
              </a:rPr>
              <a:t>Задачи:</a:t>
            </a:r>
            <a:br>
              <a:rPr lang="ru-RU" sz="3200" b="1" dirty="0" smtClean="0">
                <a:solidFill>
                  <a:schemeClr val="accent5"/>
                </a:solidFill>
              </a:rPr>
            </a:br>
            <a:r>
              <a:rPr lang="ru-RU" sz="3200" b="1" dirty="0" smtClean="0">
                <a:solidFill>
                  <a:schemeClr val="accent5"/>
                </a:solidFill>
              </a:rPr>
              <a:t>1. </a:t>
            </a:r>
            <a:r>
              <a:rPr lang="ru-RU" sz="3200" dirty="0" smtClean="0"/>
              <a:t>Развеять мифы о животных из приюта.</a:t>
            </a:r>
            <a:br>
              <a:rPr lang="ru-RU" sz="3200" dirty="0" smtClean="0"/>
            </a:br>
            <a:r>
              <a:rPr lang="ru-RU" sz="3200" b="1" dirty="0" smtClean="0">
                <a:solidFill>
                  <a:schemeClr val="accent5"/>
                </a:solidFill>
              </a:rPr>
              <a:t>2. </a:t>
            </a:r>
            <a:r>
              <a:rPr lang="ru-RU" sz="3200" dirty="0" smtClean="0"/>
              <a:t>Рассмотреть преимущества приютов перед питомниками.</a:t>
            </a:r>
            <a:r>
              <a:rPr lang="ru-RU" sz="3200" b="1" dirty="0" smtClean="0">
                <a:solidFill>
                  <a:schemeClr val="accent5"/>
                </a:solidFill>
              </a:rPr>
              <a:t/>
            </a:r>
            <a:br>
              <a:rPr lang="ru-RU" sz="3200" b="1" dirty="0" smtClean="0">
                <a:solidFill>
                  <a:schemeClr val="accent5"/>
                </a:solidFill>
              </a:rPr>
            </a:br>
            <a:r>
              <a:rPr lang="ru-RU" sz="3200" b="1" dirty="0" smtClean="0">
                <a:solidFill>
                  <a:schemeClr val="accent5"/>
                </a:solidFill>
              </a:rPr>
              <a:t>3. </a:t>
            </a:r>
            <a:r>
              <a:rPr lang="ru-RU" sz="3200" dirty="0" smtClean="0"/>
              <a:t>Наблюдение за этапами адаптации своего питомца собаки Джесси.</a:t>
            </a:r>
            <a:br>
              <a:rPr lang="ru-RU" sz="3200" dirty="0" smtClean="0"/>
            </a:br>
            <a:r>
              <a:rPr lang="ru-RU" sz="3200" b="1" dirty="0" smtClean="0">
                <a:solidFill>
                  <a:schemeClr val="accent5"/>
                </a:solidFill>
              </a:rPr>
              <a:t>Гипотеза</a:t>
            </a:r>
            <a:r>
              <a:rPr lang="ru-RU" sz="3200" dirty="0" smtClean="0"/>
              <a:t> – питомцы из приюта не хуже породистых животных от заводчиков.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949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172" y="351312"/>
            <a:ext cx="11088129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4400" b="1" dirty="0" smtClean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Мифы </a:t>
            </a:r>
            <a:r>
              <a:rPr lang="ru-RU" sz="44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о питомцах из приюта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5991" y="1968842"/>
            <a:ext cx="65753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В приютах только старые животные </a:t>
            </a:r>
          </a:p>
          <a:p>
            <a:pPr marL="342900" indent="-342900">
              <a:buFontTx/>
              <a:buAutoNum type="arabicPeriod"/>
            </a:pPr>
            <a:r>
              <a:rPr lang="ru-RU" sz="3200" dirty="0" smtClean="0"/>
              <a:t>В </a:t>
            </a:r>
            <a:r>
              <a:rPr lang="ru-RU" sz="3200" dirty="0"/>
              <a:t>приютах только беспородные </a:t>
            </a:r>
            <a:r>
              <a:rPr lang="ru-RU" sz="3200" dirty="0" smtClean="0"/>
              <a:t>животные </a:t>
            </a:r>
          </a:p>
          <a:p>
            <a:pPr marL="342900" indent="-342900">
              <a:buFontTx/>
              <a:buAutoNum type="arabicPeriod"/>
            </a:pPr>
            <a:r>
              <a:rPr lang="ru-RU" sz="3200" dirty="0"/>
              <a:t>Ж</a:t>
            </a:r>
            <a:r>
              <a:rPr lang="ru-RU" sz="3200" dirty="0" smtClean="0"/>
              <a:t>ивотные </a:t>
            </a:r>
            <a:r>
              <a:rPr lang="ru-RU" sz="3200" dirty="0"/>
              <a:t>из приютов дикие и </a:t>
            </a:r>
            <a:r>
              <a:rPr lang="ru-RU" sz="3200" dirty="0" smtClean="0"/>
              <a:t>невоспитанные </a:t>
            </a:r>
            <a:r>
              <a:rPr lang="ru-RU" sz="3200" dirty="0"/>
              <a:t> </a:t>
            </a:r>
            <a:endParaRPr lang="ru-RU" sz="3200" dirty="0" smtClean="0"/>
          </a:p>
          <a:p>
            <a:pPr marL="342900" indent="-342900">
              <a:buFontTx/>
              <a:buAutoNum type="arabicPeriod"/>
            </a:pPr>
            <a:r>
              <a:rPr lang="ru-RU" sz="3200" dirty="0" smtClean="0"/>
              <a:t>Все </a:t>
            </a:r>
            <a:r>
              <a:rPr lang="ru-RU" sz="3200" dirty="0"/>
              <a:t>питомцы в приютах </a:t>
            </a:r>
            <a:r>
              <a:rPr lang="ru-RU" sz="3200" dirty="0" smtClean="0"/>
              <a:t>заразные </a:t>
            </a:r>
            <a:endParaRPr lang="ru-RU" sz="3200" dirty="0"/>
          </a:p>
          <a:p>
            <a:pPr marL="342900" indent="-342900">
              <a:buAutoNum type="arabicPeriod"/>
            </a:pPr>
            <a:endParaRPr lang="ru-RU" sz="2800" b="1" dirty="0" smtClean="0">
              <a:solidFill>
                <a:schemeClr val="accent5"/>
              </a:solidFill>
            </a:endParaRPr>
          </a:p>
          <a:p>
            <a:pPr algn="just"/>
            <a:endParaRPr lang="ru-RU" dirty="0">
              <a:solidFill>
                <a:schemeClr val="accent5"/>
              </a:solidFill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355" y="1053043"/>
            <a:ext cx="4196758" cy="559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9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Преимущества приюта перед питомником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227" y="1325563"/>
            <a:ext cx="664999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200" dirty="0" smtClean="0"/>
              <a:t>Первая и самая главная причина взять питомца из приюта – вы не просто получаете верного друга. 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Новый друг с радостью ответит на вашу любовь и заботу.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Вам расскажут о характере каждого питомца, его привычках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Огромный выбор.</a:t>
            </a:r>
          </a:p>
          <a:p>
            <a:pPr marL="342900" indent="-342900" algn="just">
              <a:buAutoNum type="arabicPeriod"/>
            </a:pPr>
            <a:r>
              <a:rPr lang="ru-RU" sz="3200" dirty="0" smtClean="0"/>
              <a:t>Питомца из приюта вам отдают абсолютно бесплатно.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93" y="1042066"/>
            <a:ext cx="4234375" cy="564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2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370" y="621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</a:rPr>
              <a:t> </a:t>
            </a:r>
            <a:r>
              <a:rPr lang="ru-RU" sz="3600" b="1" dirty="0" smtClean="0">
                <a:solidFill>
                  <a:schemeClr val="accent5"/>
                </a:solidFill>
              </a:rPr>
              <a:t>Этапы адаптации питомца на примере домашней любимицы собаки Джесси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6293" y="1791915"/>
            <a:ext cx="45357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В первые два дня </a:t>
            </a:r>
            <a:r>
              <a:rPr lang="ru-RU" sz="2400" dirty="0" smtClean="0"/>
              <a:t>после приюта в новом доме собака </a:t>
            </a:r>
            <a:r>
              <a:rPr lang="ru-RU" sz="2400" dirty="0"/>
              <a:t>ведет себя либо очень активно, либо очень тихо.</a:t>
            </a:r>
          </a:p>
          <a:p>
            <a:r>
              <a:rPr lang="ru-RU" sz="2400" dirty="0"/>
              <a:t>Джесси была очень тихой: не лаяла, ничего не трогала из </a:t>
            </a:r>
            <a:r>
              <a:rPr lang="ru-RU" sz="2400" dirty="0" smtClean="0"/>
              <a:t>вещей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53" y="1387745"/>
            <a:ext cx="3078747" cy="41090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95432" y="52346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Следующие 3-4 дня </a:t>
            </a:r>
            <a:r>
              <a:rPr lang="ru-RU" sz="2400" dirty="0"/>
              <a:t>собака постепенно начинает проявлять интерес к окружающему миру, ведет себя спокойнее, лучше спит.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432" y="986290"/>
            <a:ext cx="3328174" cy="41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614" y="387558"/>
            <a:ext cx="57392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 течение последующих 2 недель </a:t>
            </a:r>
            <a:r>
              <a:rPr lang="ru-RU" sz="2800" dirty="0" smtClean="0"/>
              <a:t>с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обака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начинает проявлять первые признаки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привязанности.</a:t>
            </a:r>
          </a:p>
          <a:p>
            <a:r>
              <a:rPr lang="ru-RU" sz="2800" dirty="0" smtClean="0"/>
              <a:t>В этот период необходимо </a:t>
            </a:r>
            <a:r>
              <a:rPr lang="ru-RU" sz="2800" dirty="0"/>
              <a:t>приучать собаку к одиночеству</a:t>
            </a:r>
            <a:r>
              <a:rPr lang="ru-RU" sz="2400" dirty="0"/>
              <a:t>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076" y="4726463"/>
            <a:ext cx="1980342" cy="2082398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83" y="2531693"/>
            <a:ext cx="2289831" cy="19825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5614" y="2908120"/>
            <a:ext cx="50495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Четвертый этап адаптации включает в себя период от двух недель до трех месяцев</a:t>
            </a:r>
            <a:r>
              <a:rPr lang="ru-RU" sz="2800" dirty="0"/>
              <a:t>. За это время привязанность постепенно </a:t>
            </a:r>
            <a:r>
              <a:rPr lang="ru-RU" sz="2800" dirty="0" smtClean="0"/>
              <a:t>развивается. </a:t>
            </a:r>
            <a:endParaRPr lang="ru-RU" sz="2800" dirty="0"/>
          </a:p>
          <a:p>
            <a:r>
              <a:rPr lang="ru-RU" sz="2800" dirty="0"/>
              <a:t>В этот период мы активно подключили дрессировки с кинологом.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9453" b="-18081"/>
          <a:stretch/>
        </p:blipFill>
        <p:spPr>
          <a:xfrm>
            <a:off x="8095098" y="1116814"/>
            <a:ext cx="3906806" cy="684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0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128" y="480706"/>
            <a:ext cx="438202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Последний этап адаптации включает в себя период от трех месяцев до 1 года</a:t>
            </a:r>
            <a:r>
              <a:rPr lang="ru-RU" sz="3200" dirty="0" smtClean="0"/>
              <a:t>. Джесси </a:t>
            </a:r>
            <a:r>
              <a:rPr lang="ru-RU" sz="3200" dirty="0"/>
              <a:t>теперь старается защитить нас от других, может облаять прохожего, который покажется ей опасным. 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406" y="114946"/>
            <a:ext cx="4936657" cy="658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0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76881" y="406314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5"/>
                </a:solidFill>
              </a:rPr>
              <a:t>Выводы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621" y="1267643"/>
            <a:ext cx="456515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Неважно откуда в вашей семье появится питомец: найдете ли вы его на улице, возьмете из приюта или купите у заводчика, - вы получите настоящего верного друга. Достаточно дарить ему свою любовь.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02" y="216939"/>
            <a:ext cx="4093698" cy="64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367</Words>
  <Application>Microsoft Office PowerPoint</Application>
  <PresentationFormat>Широкоэкранный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Протяни руку лапам</vt:lpstr>
      <vt:lpstr>20 августа — Всемирный день бездомных животных. </vt:lpstr>
      <vt:lpstr>Цель работы – воодушевить как можно больше людей брать питомцев из приютов. Задачи: 1. Развеять мифы о животных из приюта. 2. Рассмотреть преимущества приютов перед питомниками. 3. Наблюдение за этапами адаптации своего питомца собаки Джесси. Гипотеза – питомцы из приюта не хуже породистых животных от заводчиков.</vt:lpstr>
      <vt:lpstr>Презентация PowerPoint</vt:lpstr>
      <vt:lpstr>Преимущества приюта перед питомником</vt:lpstr>
      <vt:lpstr> Этапы адаптации питомца на примере домашней любимицы собаки Джесси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питомца из приюта</dc:title>
  <dc:creator>Макарова Екатерина Сергеевна</dc:creator>
  <cp:lastModifiedBy>user</cp:lastModifiedBy>
  <cp:revision>51</cp:revision>
  <dcterms:created xsi:type="dcterms:W3CDTF">2022-01-05T18:55:28Z</dcterms:created>
  <dcterms:modified xsi:type="dcterms:W3CDTF">2024-02-06T19:58:25Z</dcterms:modified>
</cp:coreProperties>
</file>