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3"/>
  </p:notesMasterIdLst>
  <p:sldIdLst>
    <p:sldId id="257" r:id="rId2"/>
    <p:sldId id="258" r:id="rId3"/>
    <p:sldId id="320" r:id="rId4"/>
    <p:sldId id="276" r:id="rId5"/>
    <p:sldId id="316" r:id="rId6"/>
    <p:sldId id="277" r:id="rId7"/>
    <p:sldId id="270" r:id="rId8"/>
    <p:sldId id="271" r:id="rId9"/>
    <p:sldId id="279" r:id="rId10"/>
    <p:sldId id="321" r:id="rId11"/>
    <p:sldId id="307" r:id="rId12"/>
    <p:sldId id="291" r:id="rId13"/>
    <p:sldId id="293" r:id="rId14"/>
    <p:sldId id="317" r:id="rId15"/>
    <p:sldId id="294" r:id="rId16"/>
    <p:sldId id="298" r:id="rId17"/>
    <p:sldId id="318" r:id="rId18"/>
    <p:sldId id="302" r:id="rId19"/>
    <p:sldId id="304" r:id="rId20"/>
    <p:sldId id="315" r:id="rId21"/>
    <p:sldId id="31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86" d="100"/>
          <a:sy n="86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AC4DE-DAD6-46D4-B043-92B913C8A3D5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AFCCD-D8D1-45F5-81B6-AB07F7919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7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818D2565-5C27-4BE1-808C-8468E548484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3830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6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3C8C86-4536-4076-BF1B-6849FCC4D0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9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267116-874C-4202-900A-17CFFC2047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1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11CA53-EA2D-498A-81D4-CB33546189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8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50C3FA-87FE-4462-A1B7-4F05F93AC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8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EFF585-306D-4AA8-B3C3-8D77D0EC1F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95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077766-F4EE-442B-BA6A-4196E471D3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3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22D7-89E5-4B49-AAF1-1CA8B1CA110E}" type="datetimeFigureOut">
              <a:rPr lang="ru-RU" smtClean="0">
                <a:solidFill>
                  <a:prstClr val="black"/>
                </a:solidFill>
              </a:rPr>
              <a:pPr/>
              <a:t>02.07.2021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3C72-622A-4391-BAAF-CC450CB1EE6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2915816" y="3356992"/>
            <a:ext cx="3024336" cy="3174603"/>
            <a:chOff x="3059832" y="3068960"/>
            <a:chExt cx="3373536" cy="3390627"/>
          </a:xfrm>
        </p:grpSpPr>
        <p:pic>
          <p:nvPicPr>
            <p:cNvPr id="27" name="Рисунок 1" descr="1.pn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275856" y="3573016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Рисунок 2" descr="2.pn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724128" y="371703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Рисунок 3" descr="3.pn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076056" y="3068960"/>
              <a:ext cx="463266" cy="44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Рисунок 4" descr="4.png"/>
            <p:cNvPicPr>
              <a:picLocks noChangeAspect="1"/>
            </p:cNvPicPr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067944" y="3068960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Рисунок 5" descr="5.pn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940152" y="4581128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Рисунок 6" descr="6.png"/>
            <p:cNvPicPr>
              <a:picLocks noChangeAspect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059832" y="443711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Рисунок 33" descr="95181562_large_3.png"/>
            <p:cNvPicPr>
              <a:picLocks noChangeAspect="1"/>
            </p:cNvPicPr>
            <p:nvPr userDrawn="1"/>
          </p:nvPicPr>
          <p:blipFill>
            <a:blip r:embed="rId8" cstate="screen"/>
            <a:stretch>
              <a:fillRect/>
            </a:stretch>
          </p:blipFill>
          <p:spPr>
            <a:xfrm>
              <a:off x="3491880" y="3789040"/>
              <a:ext cx="2670547" cy="2670547"/>
            </a:xfrm>
            <a:prstGeom prst="rect">
              <a:avLst/>
            </a:prstGeom>
          </p:spPr>
        </p:pic>
      </p:grpSp>
      <p:pic>
        <p:nvPicPr>
          <p:cNvPr id="35" name="Picture 2" descr="D:\Лидия\шаблоны\Авторские шаблоны\мои блёстки\Безимени-4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0"/>
            <a:ext cx="4332287" cy="6858000"/>
          </a:xfrm>
          <a:prstGeom prst="rect">
            <a:avLst/>
          </a:prstGeom>
          <a:noFill/>
        </p:spPr>
      </p:pic>
      <p:pic>
        <p:nvPicPr>
          <p:cNvPr id="36" name="Picture 2" descr="D:\Лидия\шаблоны\Авторские шаблоны\мои блёстки\Безимени-4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4811711" y="0"/>
            <a:ext cx="433228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44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1017-8D82-46B2-A4D5-05790E121092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DD33-F3CC-4F83-9122-0F2CD6E3D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6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1017-8D82-46B2-A4D5-05790E121092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DD33-F3CC-4F83-9122-0F2CD6E3D19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258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1017-8D82-46B2-A4D5-05790E121092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DD33-F3CC-4F83-9122-0F2CD6E3D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3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1017-8D82-46B2-A4D5-05790E121092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DD33-F3CC-4F83-9122-0F2CD6E3D19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4507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1017-8D82-46B2-A4D5-05790E121092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DD33-F3CC-4F83-9122-0F2CD6E3D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8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22D7-89E5-4B49-AAF1-1CA8B1CA110E}" type="datetimeFigureOut">
              <a:rPr lang="ru-RU" smtClean="0">
                <a:solidFill>
                  <a:prstClr val="black"/>
                </a:solidFill>
              </a:rPr>
              <a:pPr/>
              <a:t>02.07.2021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3C72-622A-4391-BAAF-CC450CB1EE6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3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22D7-89E5-4B49-AAF1-1CA8B1CA110E}" type="datetimeFigureOut">
              <a:rPr lang="ru-RU" smtClean="0">
                <a:solidFill>
                  <a:prstClr val="black"/>
                </a:solidFill>
              </a:rPr>
              <a:pPr/>
              <a:t>02.07.2021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3C72-622A-4391-BAAF-CC450CB1EE6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4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A0FCD7-FEF9-4963-B2D7-86EA891B12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710055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22D7-89E5-4B49-AAF1-1CA8B1CA110E}" type="datetimeFigureOut">
              <a:rPr lang="ru-RU" smtClean="0">
                <a:solidFill>
                  <a:prstClr val="black"/>
                </a:solidFill>
              </a:rPr>
              <a:pPr/>
              <a:t>02.07.2021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3C72-622A-4391-BAAF-CC450CB1EE6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3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22D7-89E5-4B49-AAF1-1CA8B1CA110E}" type="datetimeFigureOut">
              <a:rPr lang="ru-RU" smtClean="0">
                <a:solidFill>
                  <a:prstClr val="black"/>
                </a:solidFill>
              </a:rPr>
              <a:pPr/>
              <a:t>02.07.2021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3C72-622A-4391-BAAF-CC450CB1EE6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6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22D7-89E5-4B49-AAF1-1CA8B1CA110E}" type="datetimeFigureOut">
              <a:rPr lang="ru-RU" smtClean="0">
                <a:solidFill>
                  <a:prstClr val="black"/>
                </a:solidFill>
              </a:rPr>
              <a:pPr/>
              <a:t>02.07.2021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3C72-622A-4391-BAAF-CC450CB1EE6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4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22D7-89E5-4B49-AAF1-1CA8B1CA110E}" type="datetimeFigureOut">
              <a:rPr lang="ru-RU" smtClean="0">
                <a:solidFill>
                  <a:prstClr val="black"/>
                </a:solidFill>
              </a:rPr>
              <a:pPr/>
              <a:t>02.07.2021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3C72-622A-4391-BAAF-CC450CB1EE6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7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22D7-89E5-4B49-AAF1-1CA8B1CA110E}" type="datetimeFigureOut">
              <a:rPr lang="ru-RU" smtClean="0">
                <a:solidFill>
                  <a:prstClr val="black"/>
                </a:solidFill>
              </a:rPr>
              <a:pPr/>
              <a:t>02.07.2021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3C72-622A-4391-BAAF-CC450CB1EE6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2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22D7-89E5-4B49-AAF1-1CA8B1CA110E}" type="datetimeFigureOut">
              <a:rPr lang="ru-RU" smtClean="0">
                <a:solidFill>
                  <a:prstClr val="black"/>
                </a:solidFill>
              </a:rPr>
              <a:pPr/>
              <a:t>02.07.2021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3C72-622A-4391-BAAF-CC450CB1EE6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6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22D7-89E5-4B49-AAF1-1CA8B1CA110E}" type="datetimeFigureOut">
              <a:rPr lang="ru-RU" smtClean="0">
                <a:solidFill>
                  <a:prstClr val="black"/>
                </a:solidFill>
              </a:rPr>
              <a:pPr/>
              <a:t>02.07.2021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3C72-622A-4391-BAAF-CC450CB1EE6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2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22D7-89E5-4B49-AAF1-1CA8B1CA110E}" type="datetimeFigureOut">
              <a:rPr lang="ru-RU" smtClean="0">
                <a:solidFill>
                  <a:prstClr val="black"/>
                </a:solidFill>
              </a:rPr>
              <a:pPr/>
              <a:t>02.07.2021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3C72-622A-4391-BAAF-CC450CB1EE6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8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81017-8D82-46B2-A4D5-05790E121092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1CDD33-F3CC-4F83-9122-0F2CD6E3D190}" type="slidenum">
              <a:rPr lang="ru-RU" smtClean="0"/>
              <a:t>‹#›</a:t>
            </a:fld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2915816" y="3356992"/>
            <a:ext cx="3024336" cy="3174603"/>
            <a:chOff x="3059832" y="3068960"/>
            <a:chExt cx="3373536" cy="3390627"/>
          </a:xfrm>
        </p:grpSpPr>
        <p:pic>
          <p:nvPicPr>
            <p:cNvPr id="19" name="Рисунок 1" descr="1.pn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3275856" y="3573016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Рисунок 2" descr="2.png"/>
            <p:cNvPicPr>
              <a:picLocks noChangeAspect="1"/>
            </p:cNvPicPr>
            <p:nvPr userDrawn="1"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5724128" y="371703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Рисунок 3" descr="3.png"/>
            <p:cNvPicPr>
              <a:picLocks noChangeAspect="1"/>
            </p:cNvPicPr>
            <p:nvPr userDrawn="1"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5076056" y="3068960"/>
              <a:ext cx="463266" cy="44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Рисунок 4" descr="4.png"/>
            <p:cNvPicPr>
              <a:picLocks noChangeAspect="1"/>
            </p:cNvPicPr>
            <p:nvPr userDrawn="1"/>
          </p:nvPicPr>
          <p:blipFill>
            <a:blip r:embed="rId22" cstate="screen"/>
            <a:srcRect/>
            <a:stretch>
              <a:fillRect/>
            </a:stretch>
          </p:blipFill>
          <p:spPr bwMode="auto">
            <a:xfrm>
              <a:off x="4067944" y="3068960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Рисунок 5" descr="5.png"/>
            <p:cNvPicPr>
              <a:picLocks noChangeAspect="1"/>
            </p:cNvPicPr>
            <p:nvPr userDrawn="1"/>
          </p:nvPicPr>
          <p:blipFill>
            <a:blip r:embed="rId23" cstate="screen"/>
            <a:srcRect/>
            <a:stretch>
              <a:fillRect/>
            </a:stretch>
          </p:blipFill>
          <p:spPr bwMode="auto">
            <a:xfrm>
              <a:off x="5940152" y="4581128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Рисунок 6" descr="6.png"/>
            <p:cNvPicPr>
              <a:picLocks noChangeAspect="1"/>
            </p:cNvPicPr>
            <p:nvPr userDrawn="1"/>
          </p:nvPicPr>
          <p:blipFill>
            <a:blip r:embed="rId24" cstate="screen"/>
            <a:srcRect/>
            <a:stretch>
              <a:fillRect/>
            </a:stretch>
          </p:blipFill>
          <p:spPr bwMode="auto">
            <a:xfrm>
              <a:off x="3059832" y="443711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Рисунок 24" descr="95181562_large_3.png"/>
            <p:cNvPicPr>
              <a:picLocks noChangeAspect="1"/>
            </p:cNvPicPr>
            <p:nvPr userDrawn="1"/>
          </p:nvPicPr>
          <p:blipFill>
            <a:blip r:embed="rId25" cstate="screen"/>
            <a:stretch>
              <a:fillRect/>
            </a:stretch>
          </p:blipFill>
          <p:spPr>
            <a:xfrm>
              <a:off x="3491880" y="3789040"/>
              <a:ext cx="2670547" cy="2670547"/>
            </a:xfrm>
            <a:prstGeom prst="rect">
              <a:avLst/>
            </a:prstGeom>
          </p:spPr>
        </p:pic>
      </p:grpSp>
      <p:sp>
        <p:nvSpPr>
          <p:cNvPr id="26" name="Прямоугольник 25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7" name="Группа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8" name="Половина рамки 27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Половина рамки 28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Группа 13"/>
          <p:cNvGrpSpPr/>
          <p:nvPr userDrawn="1"/>
        </p:nvGrpSpPr>
        <p:grpSpPr>
          <a:xfrm flipH="1" flipV="1">
            <a:off x="0" y="0"/>
            <a:ext cx="9144000" cy="6858000"/>
            <a:chOff x="0" y="0"/>
            <a:chExt cx="9144000" cy="6858000"/>
          </a:xfrm>
        </p:grpSpPr>
        <p:sp>
          <p:nvSpPr>
            <p:cNvPr id="31" name="Половина рамки 30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Половина рамки 31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6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gif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gif"/><Relationship Id="rId19" Type="http://schemas.openxmlformats.org/officeDocument/2006/relationships/image" Target="../media/image43.gif"/><Relationship Id="rId4" Type="http://schemas.openxmlformats.org/officeDocument/2006/relationships/image" Target="../media/image28.jpeg"/><Relationship Id="rId9" Type="http://schemas.openxmlformats.org/officeDocument/2006/relationships/image" Target="../media/image33.gif"/><Relationship Id="rId1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png"/><Relationship Id="rId9" Type="http://schemas.openxmlformats.org/officeDocument/2006/relationships/image" Target="../media/image7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74.jpeg"/><Relationship Id="rId4" Type="http://schemas.openxmlformats.org/officeDocument/2006/relationships/image" Target="../media/image8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2"/>
          <p:cNvGrpSpPr/>
          <p:nvPr/>
        </p:nvGrpSpPr>
        <p:grpSpPr>
          <a:xfrm>
            <a:off x="1547664" y="1124744"/>
            <a:ext cx="4954676" cy="3600863"/>
            <a:chOff x="2822749" y="11848423"/>
            <a:chExt cx="7165477" cy="2047569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822749" y="26548722"/>
              <a:ext cx="7165477" cy="5775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369207" y="11848423"/>
              <a:ext cx="4910120" cy="778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/>
              <a:t>Основные правила рационального 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c12/00050199-f57b7b73/img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6" y="188640"/>
            <a:ext cx="854494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9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6513"/>
            <a:ext cx="8656638" cy="2236787"/>
          </a:xfrm>
        </p:spPr>
      </p:pic>
      <p:sp>
        <p:nvSpPr>
          <p:cNvPr id="31747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2357438"/>
            <a:ext cx="4214812" cy="40005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400" smtClean="0"/>
              <a:t>      </a:t>
            </a:r>
            <a:r>
              <a:rPr lang="ru-RU" altLang="ru-RU" sz="3200" smtClean="0"/>
              <a:t>Правильное питание должно обеспечить поступление в организм всех необходимых веществ: углеводов, жиров, белков и витаминов.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400" smtClean="0"/>
          </a:p>
        </p:txBody>
      </p:sp>
      <p:pic>
        <p:nvPicPr>
          <p:cNvPr id="31748" name="Содержимое 4" descr="0_2314b_4f69a0fa_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4696"/>
            <a:ext cx="3810000" cy="2861733"/>
          </a:xfrm>
        </p:spPr>
      </p:pic>
    </p:spTree>
    <p:extLst>
      <p:ext uri="{BB962C8B-B14F-4D97-AF65-F5344CB8AC3E}">
        <p14:creationId xmlns:p14="http://schemas.microsoft.com/office/powerpoint/2010/main" val="46161141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44" name="Group 140"/>
          <p:cNvGraphicFramePr>
            <a:graphicFrameLocks noGrp="1"/>
          </p:cNvGraphicFramePr>
          <p:nvPr/>
        </p:nvGraphicFramePr>
        <p:xfrm>
          <a:off x="755650" y="571500"/>
          <a:ext cx="7920038" cy="3214688"/>
        </p:xfrm>
        <a:graphic>
          <a:graphicData uri="http://schemas.openxmlformats.org/drawingml/2006/table">
            <a:tbl>
              <a:tblPr/>
              <a:tblGrid>
                <a:gridCol w="237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3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Углеводы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продуктах животного происхождения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мясе, молоке, сале, в маслянистых растениях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крупах, муке, крахмале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714" name="Line 90"/>
          <p:cNvSpPr>
            <a:spLocks noChangeShapeType="1"/>
          </p:cNvSpPr>
          <p:nvPr/>
        </p:nvSpPr>
        <p:spPr bwMode="auto">
          <a:xfrm>
            <a:off x="1928813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5" name="Line 91"/>
          <p:cNvSpPr>
            <a:spLocks noChangeShapeType="1"/>
          </p:cNvSpPr>
          <p:nvPr/>
        </p:nvSpPr>
        <p:spPr bwMode="auto">
          <a:xfrm>
            <a:off x="4643438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6" name="Line 92"/>
          <p:cNvSpPr>
            <a:spLocks noChangeShapeType="1"/>
          </p:cNvSpPr>
          <p:nvPr/>
        </p:nvSpPr>
        <p:spPr bwMode="auto">
          <a:xfrm>
            <a:off x="7429500" y="14287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624" name="Picture 120" descr="10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929188"/>
            <a:ext cx="13319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5" name="Picture 121" descr="12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429250"/>
            <a:ext cx="10080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6" name="Picture 122" descr="13"/>
          <p:cNvPicPr>
            <a:picLocks noChangeAspect="1" noChangeArrowheads="1"/>
          </p:cNvPicPr>
          <p:nvPr/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429125"/>
            <a:ext cx="936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7" name="Picture 123" descr="14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786438"/>
            <a:ext cx="6064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8" name="Picture 124" descr="49"/>
          <p:cNvPicPr>
            <a:picLocks noChangeAspect="1" noChangeArrowheads="1"/>
          </p:cNvPicPr>
          <p:nvPr/>
        </p:nvPicPr>
        <p:blipFill>
          <a:blip r:embed="rId6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6477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9" name="Picture 125" descr="47"/>
          <p:cNvPicPr>
            <a:picLocks noChangeAspect="1" noChangeArrowheads="1"/>
          </p:cNvPicPr>
          <p:nvPr/>
        </p:nvPicPr>
        <p:blipFill>
          <a:blip r:embed="rId7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000750"/>
            <a:ext cx="11160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0" name="Picture 126" descr="56"/>
          <p:cNvPicPr>
            <a:picLocks noChangeAspect="1" noChangeArrowheads="1"/>
          </p:cNvPicPr>
          <p:nvPr/>
        </p:nvPicPr>
        <p:blipFill>
          <a:blip r:embed="rId8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00750"/>
            <a:ext cx="10096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1" name="Picture 127" descr="j0223776"/>
          <p:cNvPicPr>
            <a:picLocks noChangeAspect="1" noChangeArrowheads="1" noCrop="1"/>
          </p:cNvPicPr>
          <p:nvPr/>
        </p:nvPicPr>
        <p:blipFill>
          <a:blip r:embed="rId9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65625"/>
            <a:ext cx="1228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3" name="Picture 129" descr="j022377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62563"/>
            <a:ext cx="1152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4" name="Picture 130" descr="55"/>
          <p:cNvPicPr>
            <a:picLocks noChangeAspect="1" noChangeArrowheads="1"/>
          </p:cNvPicPr>
          <p:nvPr/>
        </p:nvPicPr>
        <p:blipFill>
          <a:blip r:embed="rId11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24400"/>
            <a:ext cx="9350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5" name="Picture 131" descr="45"/>
          <p:cNvPicPr>
            <a:picLocks noChangeAspect="1" noChangeArrowheads="1"/>
          </p:cNvPicPr>
          <p:nvPr/>
        </p:nvPicPr>
        <p:blipFill>
          <a:blip r:embed="rId1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1044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6" name="Picture 132" descr="50"/>
          <p:cNvPicPr>
            <a:picLocks noChangeAspect="1" noChangeArrowheads="1"/>
          </p:cNvPicPr>
          <p:nvPr/>
        </p:nvPicPr>
        <p:blipFill>
          <a:blip r:embed="rId1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229225"/>
            <a:ext cx="4683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" name="Picture 133" descr="орех"/>
          <p:cNvPicPr>
            <a:picLocks noChangeAspect="1" noChangeArrowheads="1"/>
          </p:cNvPicPr>
          <p:nvPr/>
        </p:nvPicPr>
        <p:blipFill>
          <a:blip r:embed="rId1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092825"/>
            <a:ext cx="10080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8" name="Picture 134" descr="орех2"/>
          <p:cNvPicPr>
            <a:picLocks noChangeAspect="1" noChangeArrowheads="1"/>
          </p:cNvPicPr>
          <p:nvPr/>
        </p:nvPicPr>
        <p:blipFill>
          <a:blip r:embed="rId15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73688"/>
            <a:ext cx="863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5" name="Picture 141" descr="20"/>
          <p:cNvPicPr>
            <a:picLocks noChangeAspect="1" noChangeArrowheads="1"/>
          </p:cNvPicPr>
          <p:nvPr/>
        </p:nvPicPr>
        <p:blipFill>
          <a:blip r:embed="rId16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65625"/>
            <a:ext cx="1333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7" name="Picture 143" descr="27"/>
          <p:cNvPicPr>
            <a:picLocks noChangeAspect="1" noChangeArrowheads="1"/>
          </p:cNvPicPr>
          <p:nvPr/>
        </p:nvPicPr>
        <p:blipFill>
          <a:blip r:embed="rId17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43500"/>
            <a:ext cx="12239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8" name="Picture 144" descr="j018921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7688"/>
            <a:ext cx="1046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9" name="Picture 145" descr="j0254480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715000"/>
            <a:ext cx="13239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1" name="Picture 147" descr="48"/>
          <p:cNvPicPr>
            <a:picLocks noChangeAspect="1" noChangeArrowheads="1"/>
          </p:cNvPicPr>
          <p:nvPr/>
        </p:nvPicPr>
        <p:blipFill>
          <a:blip r:embed="rId20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857875"/>
            <a:ext cx="11525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500438" y="1571625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Витамины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357563" y="2708275"/>
            <a:ext cx="2500312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/>
              <a:t>Овощи, фрукты</a:t>
            </a: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4643438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25" name="Рисунок 1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7417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13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29289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14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765175"/>
            <a:ext cx="27178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Рисунок 15" descr="(1)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3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0430" y="2643182"/>
            <a:ext cx="2143140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</a:p>
        </p:txBody>
      </p:sp>
      <p:pic>
        <p:nvPicPr>
          <p:cNvPr id="4" name="Рисунок 3" descr="1270245014[1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4658140"/>
            <a:ext cx="2500330" cy="19855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age[1]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3" y="142875"/>
            <a:ext cx="3071842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ill[1]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643446"/>
            <a:ext cx="2965450" cy="2000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smorodina1[1]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142852"/>
            <a:ext cx="2928939" cy="2143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8e0b98c66fe40361b6e5650d7120d795_big[1]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23" y="4643438"/>
            <a:ext cx="2928928" cy="2000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799aaacabf99[1]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0438" y="142874"/>
            <a:ext cx="2214570" cy="2133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salmon[1]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312" y="2500313"/>
            <a:ext cx="3000365" cy="1857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img_37744038_11605_1[1]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29322" y="2500306"/>
            <a:ext cx="2952750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584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2428868"/>
            <a:ext cx="2143140" cy="156966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pic>
        <p:nvPicPr>
          <p:cNvPr id="3" name="Рисунок 2" descr="1270504293_polza-ot-produktov-2[1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2857500" cy="2000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249275408_10[1]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0140" y="214290"/>
            <a:ext cx="2859578" cy="27146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5371761[1]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285992"/>
            <a:ext cx="2928958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etrushka[1]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4357694"/>
            <a:ext cx="2571750" cy="22653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CAWEKX5W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214290"/>
            <a:ext cx="2348107" cy="19288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54[1]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43636" y="3714752"/>
            <a:ext cx="2786063" cy="29289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lukzb[1]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313" y="4857750"/>
            <a:ext cx="2928937" cy="1857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49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500430" y="2786058"/>
            <a:ext cx="2000250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9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r>
              <a:rPr lang="ru-RU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endParaRPr lang="ru-RU" sz="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 descr="item_4056[1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2881313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02[1]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4774870"/>
            <a:ext cx="2357454" cy="1862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524318_w640_h640_fasol_struchkovaya[1]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2571744"/>
            <a:ext cx="3071804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17[1]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75" y="191562"/>
            <a:ext cx="3071843" cy="2094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15[1]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4357694"/>
            <a:ext cx="2857519" cy="2270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12[1]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2604705"/>
            <a:ext cx="2857520" cy="1538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0_3aeb2_bcc6e227_XL[1]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00430" y="214290"/>
            <a:ext cx="2071688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beans[1]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29322" y="4714884"/>
            <a:ext cx="2958969" cy="1936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9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643182"/>
            <a:ext cx="2000264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</a:p>
        </p:txBody>
      </p:sp>
      <p:pic>
        <p:nvPicPr>
          <p:cNvPr id="3" name="Рисунок 2" descr="11-45-2b[1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4000504"/>
            <a:ext cx="2857500" cy="2609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nasyvor[1]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4500570"/>
            <a:ext cx="299561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69254[1]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14290"/>
            <a:ext cx="238125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42207421_1239129215_moloko_big_120[1]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5980593" y="214290"/>
            <a:ext cx="2938467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hop_items_catalog_image9130[1]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4857760"/>
            <a:ext cx="2312988" cy="174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МАРИНА\Desktop\8717_eggs[1]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2643182"/>
            <a:ext cx="2428892" cy="1928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МАРИНА\Desktop\628_medium[1]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43240" y="285728"/>
            <a:ext cx="2143125" cy="2246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61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k_sob_large_630_22_11_10_04_55[1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714356"/>
            <a:ext cx="3143272" cy="275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hotos0-800x600[1]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071942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69254[1]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214290"/>
            <a:ext cx="238125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[2]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714356"/>
            <a:ext cx="310245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9[1]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94" y="4071942"/>
            <a:ext cx="3428997" cy="2579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643306" y="2643182"/>
            <a:ext cx="1857388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2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2214554"/>
            <a:ext cx="2214578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РР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297172[1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357562"/>
            <a:ext cx="3000375" cy="328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3aeb2_bcc6e227_XL[1]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3357562"/>
            <a:ext cx="2825750" cy="325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8812010-02-1264263097[1]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988480">
            <a:off x="359567" y="641061"/>
            <a:ext cx="2952856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[4]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350725">
            <a:off x="6307766" y="236901"/>
            <a:ext cx="2125662" cy="285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МАРИНА\Desktop\get_img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214290"/>
            <a:ext cx="2667000" cy="194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69254[1]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28992" y="4500570"/>
            <a:ext cx="238125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0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j01779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86063"/>
            <a:ext cx="79295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8913"/>
            <a:ext cx="8242300" cy="1109662"/>
          </a:xfrm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135731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b="1" dirty="0" smtClean="0"/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altLang="ru-RU" sz="2000" i="1" dirty="0" smtClean="0"/>
              <a:t>древнегреческий философ Сократ(470-399 до н.э.)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825978"/>
            <a:ext cx="6348413" cy="888043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smtClean="0"/>
              <a:t>Главное – не переедайте.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smtClean="0"/>
              <a:t>Ешьте в одно и то же время простую, свежеприготовленную пищу, которая легко усваивается и соответствует потребностям организма.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smtClean="0"/>
              <a:t>Тщательно пережевывайте пищу, не спешите глотать.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smtClean="0"/>
              <a:t>Мойте фрукты и овощи перед едой.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smtClean="0"/>
              <a:t>Перед приемом пищи мысленно поблагодарите всех, кто принял участие в создании продуктов, из которых приготовлена пища. И конечно, тех, кто приготовил вам еду.</a:t>
            </a:r>
          </a:p>
        </p:txBody>
      </p:sp>
      <p:pic>
        <p:nvPicPr>
          <p:cNvPr id="38916" name="Picture 4" descr="j0289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285875"/>
            <a:ext cx="1371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5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600200"/>
            <a:ext cx="7761288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ru-RU" altLang="ru-RU" dirty="0" smtClean="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60376" y="4163039"/>
            <a:ext cx="8215312" cy="1643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713"/>
              </a:avLst>
            </a:prstTxWarp>
          </a:bodyPr>
          <a:lstStyle/>
          <a:p>
            <a:pPr algn="ctr"/>
            <a:r>
              <a:rPr lang="ru-RU" sz="36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676" y="433459"/>
            <a:ext cx="6302712" cy="370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5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6481" y="273961"/>
            <a:ext cx="8225280" cy="58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3628">
                <a:solidFill>
                  <a:srgbClr val="000000"/>
                </a:solidFill>
                <a:latin typeface="Times New Roman" panose="02020603050405020304" pitchFamily="18" charset="0"/>
              </a:rPr>
              <a:t>Ребёнок может много знать,</a:t>
            </a:r>
          </a:p>
          <a:p>
            <a:pPr algn="ctr" eaLnBrk="1">
              <a:buClrTx/>
              <a:buFontTx/>
              <a:buNone/>
            </a:pPr>
            <a:r>
              <a:rPr lang="ru-RU" altLang="ru-RU" sz="3628">
                <a:solidFill>
                  <a:srgbClr val="000000"/>
                </a:solidFill>
                <a:latin typeface="Times New Roman" panose="02020603050405020304" pitchFamily="18" charset="0"/>
              </a:rPr>
              <a:t>       Никогда не уставать.</a:t>
            </a:r>
          </a:p>
          <a:p>
            <a:pPr algn="ctr" eaLnBrk="1">
              <a:buClrTx/>
              <a:buFontTx/>
              <a:buNone/>
            </a:pPr>
            <a:r>
              <a:rPr lang="ru-RU" altLang="ru-RU" sz="3628">
                <a:solidFill>
                  <a:srgbClr val="000000"/>
                </a:solidFill>
                <a:latin typeface="Times New Roman" panose="02020603050405020304" pitchFamily="18" charset="0"/>
              </a:rPr>
              <a:t>       Он должен заниматься.</a:t>
            </a:r>
          </a:p>
          <a:p>
            <a:pPr algn="ctr" eaLnBrk="1">
              <a:buClrTx/>
              <a:buFontTx/>
              <a:buNone/>
            </a:pPr>
            <a:r>
              <a:rPr lang="ru-RU" altLang="ru-RU" sz="3628">
                <a:solidFill>
                  <a:srgbClr val="000000"/>
                </a:solidFill>
                <a:latin typeface="Times New Roman" panose="02020603050405020304" pitchFamily="18" charset="0"/>
              </a:rPr>
              <a:t>       Усиленно стараться.</a:t>
            </a:r>
          </a:p>
          <a:p>
            <a:pPr algn="ctr" eaLnBrk="1">
              <a:buClrTx/>
              <a:buFontTx/>
              <a:buNone/>
            </a:pPr>
            <a:r>
              <a:rPr lang="ru-RU" altLang="ru-RU" sz="3628">
                <a:solidFill>
                  <a:srgbClr val="000000"/>
                </a:solidFill>
                <a:latin typeface="Times New Roman" panose="02020603050405020304" pitchFamily="18" charset="0"/>
              </a:rPr>
              <a:t>       Чтоб много заниматься,</a:t>
            </a:r>
          </a:p>
          <a:p>
            <a:pPr algn="ctr" eaLnBrk="1">
              <a:buClrTx/>
              <a:buFontTx/>
              <a:buNone/>
            </a:pPr>
            <a:r>
              <a:rPr lang="ru-RU" altLang="ru-RU" sz="3628">
                <a:solidFill>
                  <a:srgbClr val="000000"/>
                </a:solidFill>
                <a:latin typeface="Times New Roman" panose="02020603050405020304" pitchFamily="18" charset="0"/>
              </a:rPr>
              <a:t>       Должен правильно питаться</a:t>
            </a:r>
          </a:p>
        </p:txBody>
      </p:sp>
    </p:spTree>
    <p:extLst>
      <p:ext uri="{BB962C8B-B14F-4D97-AF65-F5344CB8AC3E}">
        <p14:creationId xmlns:p14="http://schemas.microsoft.com/office/powerpoint/2010/main" val="718859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428625"/>
            <a:ext cx="8286750" cy="5857875"/>
          </a:xfrm>
        </p:spPr>
      </p:pic>
    </p:spTree>
    <p:extLst>
      <p:ext uri="{BB962C8B-B14F-4D97-AF65-F5344CB8AC3E}">
        <p14:creationId xmlns:p14="http://schemas.microsoft.com/office/powerpoint/2010/main" val="25760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200779" cy="508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850501"/>
            <a:ext cx="6348413" cy="838997"/>
          </a:xfr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23118"/>
            <a:ext cx="5328592" cy="294198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 smtClean="0"/>
              <a:t>1.Завтрак (дома).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2. Завтрак (второй в школе).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3. Обед.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4. Полдник.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5. Ужин.</a:t>
            </a:r>
          </a:p>
        </p:txBody>
      </p:sp>
      <p:pic>
        <p:nvPicPr>
          <p:cNvPr id="3" name="Рисунок 5" descr="час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31925"/>
            <a:ext cx="24288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97" y="3861048"/>
            <a:ext cx="3438447" cy="23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1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58750"/>
            <a:ext cx="4872038" cy="1041400"/>
          </a:xfrm>
          <a:prstGeom prst="rect">
            <a:avLst/>
          </a:prstGeom>
        </p:spPr>
      </p:pic>
      <p:pic>
        <p:nvPicPr>
          <p:cNvPr id="3" name="Содержимое 9" descr="1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85750"/>
            <a:ext cx="2428875" cy="2863850"/>
          </a:xfrm>
          <a:prstGeom prst="rect">
            <a:avLst/>
          </a:prstGeom>
        </p:spPr>
      </p:pic>
      <p:sp>
        <p:nvSpPr>
          <p:cNvPr id="4" name="Текст 10"/>
          <p:cNvSpPr txBox="1">
            <a:spLocks/>
          </p:cNvSpPr>
          <p:nvPr/>
        </p:nvSpPr>
        <p:spPr>
          <a:xfrm>
            <a:off x="2786063" y="1000125"/>
            <a:ext cx="6143625" cy="2571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2400" smtClean="0"/>
              <a:t>То, чем позавтракал утром, влияет на наше настроение и самочувствие весь день. Вкусный </a:t>
            </a:r>
            <a:r>
              <a:rPr lang="ru-RU" altLang="ru-RU" sz="2400" b="1" smtClean="0"/>
              <a:t>завтрак</a:t>
            </a:r>
            <a:r>
              <a:rPr lang="ru-RU" altLang="ru-RU" sz="2400" smtClean="0"/>
              <a:t> должен быть здоровым и разносторонним, но ни в коем случае однообразным. Общее мнение такое, что на </a:t>
            </a:r>
            <a:r>
              <a:rPr lang="ru-RU" altLang="ru-RU" sz="2400" b="1" smtClean="0"/>
              <a:t>завтрак</a:t>
            </a:r>
            <a:r>
              <a:rPr lang="ru-RU" altLang="ru-RU" sz="2400" smtClean="0"/>
              <a:t> надо обязательно есть кашу</a:t>
            </a:r>
            <a:r>
              <a:rPr lang="ru-RU" altLang="ru-RU" smtClean="0"/>
              <a:t>. 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0961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6350"/>
            <a:ext cx="4511675" cy="1165225"/>
          </a:xfrm>
        </p:spPr>
      </p:pic>
      <p:pic>
        <p:nvPicPr>
          <p:cNvPr id="3" name="Содержимое 4" descr="1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357188"/>
            <a:ext cx="2500313" cy="1914525"/>
          </a:xfrm>
          <a:prstGeom prst="rect">
            <a:avLst/>
          </a:prstGeom>
        </p:spPr>
      </p:pic>
      <p:pic>
        <p:nvPicPr>
          <p:cNvPr id="4" name="Содержимое 5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63" y="3495675"/>
            <a:ext cx="3894137" cy="2597150"/>
          </a:xfrm>
          <a:prstGeom prst="rect">
            <a:avLst/>
          </a:prstGeom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2928938" y="1071563"/>
            <a:ext cx="59293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Хороший </a:t>
            </a:r>
            <a:r>
              <a:rPr lang="ru-RU" altLang="ru-RU" sz="2000" b="1" dirty="0"/>
              <a:t>завтрак</a:t>
            </a:r>
            <a:r>
              <a:rPr lang="ru-RU" altLang="ru-RU" sz="2000" dirty="0"/>
              <a:t> - это не значит наесться так, чтобы потом нельзя было встать со стула. Хороший </a:t>
            </a:r>
            <a:r>
              <a:rPr lang="ru-RU" altLang="ru-RU" sz="2000" b="1" dirty="0"/>
              <a:t>завтрак</a:t>
            </a:r>
            <a:r>
              <a:rPr lang="ru-RU" altLang="ru-RU" sz="2000" dirty="0"/>
              <a:t> подразумевает оптимальное сочетание продуктов, содержащих белки, углеводы, жиры, витамины и другие полезные вещества, нужны организму после сна. </a:t>
            </a:r>
          </a:p>
        </p:txBody>
      </p:sp>
    </p:spTree>
    <p:extLst>
      <p:ext uri="{BB962C8B-B14F-4D97-AF65-F5344CB8AC3E}">
        <p14:creationId xmlns:p14="http://schemas.microsoft.com/office/powerpoint/2010/main" val="35509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82563"/>
            <a:ext cx="8059737" cy="877887"/>
          </a:xfrm>
        </p:spPr>
      </p:pic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357188" y="1071563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err="1"/>
              <a:t>Обе́д</a:t>
            </a:r>
            <a:r>
              <a:rPr lang="ru-RU" altLang="ru-RU" sz="2400" dirty="0"/>
              <a:t> — как правило, второй или третий приём пищи в день (обычно после первого либо второго завтрака). Как правило на </a:t>
            </a:r>
            <a:r>
              <a:rPr lang="ru-RU" altLang="ru-RU" sz="2400" b="1" dirty="0"/>
              <a:t>обед</a:t>
            </a:r>
            <a:r>
              <a:rPr lang="ru-RU" altLang="ru-RU" sz="2400" dirty="0"/>
              <a:t> подается горячая пища</a:t>
            </a:r>
          </a:p>
        </p:txBody>
      </p:sp>
      <p:pic>
        <p:nvPicPr>
          <p:cNvPr id="5" name="Содержимо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45792"/>
            <a:ext cx="4691435" cy="35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</TotalTime>
  <Words>296</Words>
  <Application>Microsoft Office PowerPoint</Application>
  <PresentationFormat>Экран (4:3)</PresentationFormat>
  <Paragraphs>44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MS Gothic</vt:lpstr>
      <vt:lpstr>Arial</vt:lpstr>
      <vt:lpstr>Calibri</vt:lpstr>
      <vt:lpstr>Monotype Corsiva</vt:lpstr>
      <vt:lpstr>Times New Roman</vt:lpstr>
      <vt:lpstr>Trebuchet MS</vt:lpstr>
      <vt:lpstr>Wingdings</vt:lpstr>
      <vt:lpstr>Wingdings 2</vt:lpstr>
      <vt:lpstr>Wingdings 3</vt:lpstr>
      <vt:lpstr>Аспект</vt:lpstr>
      <vt:lpstr>Основные правила рационального питания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Секретарь</cp:lastModifiedBy>
  <cp:revision>17</cp:revision>
  <dcterms:created xsi:type="dcterms:W3CDTF">2014-03-06T17:24:22Z</dcterms:created>
  <dcterms:modified xsi:type="dcterms:W3CDTF">2021-07-02T08:43:55Z</dcterms:modified>
</cp:coreProperties>
</file>