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0.66000000000000303</c:v>
                </c:pt>
                <c:pt idx="1">
                  <c:v>0.72000000000000064</c:v>
                </c:pt>
                <c:pt idx="2" formatCode="0.00%">
                  <c:v>0.83000000000000063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67-43F5-A0BF-22793CBCE1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</c:v>
                </c:pt>
              </c:strCache>
            </c:strRef>
          </c:tx>
          <c:dLbls>
            <c:dLbl>
              <c:idx val="1"/>
              <c:layout>
                <c:manualLayout>
                  <c:x val="2.5462962962962996E-2"/>
                  <c:y val="-7.2750482331545174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67-43F5-A0BF-22793CBCE1E2}"/>
                </c:ext>
              </c:extLst>
            </c:dLbl>
            <c:dLbl>
              <c:idx val="2"/>
              <c:layout>
                <c:manualLayout>
                  <c:x val="3.240740740740778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67-43F5-A0BF-22793CBCE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0.25</c:v>
                </c:pt>
                <c:pt idx="2" formatCode="0.00%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67-43F5-A0BF-22793CBCE1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 группа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3.7000000000000012E-2</c:v>
                </c:pt>
                <c:pt idx="1">
                  <c:v>3.0000000000000016E-2</c:v>
                </c:pt>
                <c:pt idx="2">
                  <c:v>2.0000000000000014E-2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67-43F5-A0BF-22793CBCE1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IV группа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67-43F5-A0BF-22793CBCE1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V группа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Лист1!$F$2:$F$4</c:f>
              <c:numCache>
                <c:formatCode>0.00%</c:formatCode>
                <c:ptCount val="3"/>
                <c:pt idx="0">
                  <c:v>3.0000000000000092E-3</c:v>
                </c:pt>
                <c:pt idx="1">
                  <c:v>6.0000000000000123E-3</c:v>
                </c:pt>
                <c:pt idx="2" formatCode="0%">
                  <c:v>1.0000000000000007E-2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67-43F5-A0BF-22793CBCE1E2}"/>
            </c:ext>
          </c:extLst>
        </c:ser>
        <c:axId val="101994880"/>
        <c:axId val="101996416"/>
      </c:barChart>
      <c:catAx>
        <c:axId val="101994880"/>
        <c:scaling>
          <c:orientation val="minMax"/>
        </c:scaling>
        <c:axPos val="b"/>
        <c:numFmt formatCode="General" sourceLinked="0"/>
        <c:tickLblPos val="nextTo"/>
        <c:crossAx val="101996416"/>
        <c:crosses val="autoZero"/>
        <c:auto val="1"/>
        <c:lblAlgn val="ctr"/>
        <c:lblOffset val="100"/>
      </c:catAx>
      <c:valAx>
        <c:axId val="101996416"/>
        <c:scaling>
          <c:orientation val="minMax"/>
        </c:scaling>
        <c:axPos val="l"/>
        <c:majorGridlines/>
        <c:numFmt formatCode="0%" sourceLinked="1"/>
        <c:tickLblPos val="nextTo"/>
        <c:crossAx val="101994880"/>
        <c:crosses val="autoZero"/>
        <c:crossBetween val="between"/>
      </c:valAx>
    </c:plotArea>
    <c:legend>
      <c:legendPos val="r"/>
      <c:legendEntry>
        <c:idx val="5"/>
        <c:delete val="1"/>
      </c:legendEntry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9491173416399E-2"/>
          <c:y val="0.14343713956170911"/>
          <c:w val="0.89615784008307375"/>
          <c:h val="0.65875378034493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педагогов</c:v>
                </c:pt>
              </c:strCache>
            </c:strRef>
          </c:tx>
          <c:explosion val="2"/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A2-4D07-9CA9-84B535E75643}"/>
              </c:ext>
            </c:extLst>
          </c:dPt>
          <c:dPt>
            <c:idx val="1"/>
            <c:explosion val="7"/>
            <c:spPr>
              <a:solidFill>
                <a:srgbClr val="FF33CC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A2-4D07-9CA9-84B535E75643}"/>
              </c:ext>
            </c:extLst>
          </c:dPt>
          <c:dPt>
            <c:idx val="2"/>
            <c:explosion val="6"/>
            <c:spPr>
              <a:solidFill>
                <a:srgbClr val="00FF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A2-4D07-9CA9-84B535E75643}"/>
              </c:ext>
            </c:extLst>
          </c:dPt>
          <c:dPt>
            <c:idx val="3"/>
            <c:explosion val="10"/>
            <c:spPr>
              <a:solidFill>
                <a:srgbClr val="CC00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A2-4D07-9CA9-84B535E75643}"/>
              </c:ext>
            </c:extLst>
          </c:dPt>
          <c:dPt>
            <c:idx val="4"/>
            <c:explosion val="12"/>
            <c:spPr>
              <a:solidFill>
                <a:srgbClr val="FF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3A2-4D07-9CA9-84B535E75643}"/>
              </c:ext>
            </c:extLst>
          </c:dPt>
          <c:dPt>
            <c:idx val="5"/>
            <c:explosion val="10"/>
            <c:spPr>
              <a:solidFill>
                <a:srgbClr val="0066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A2-4D07-9CA9-84B535E756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До 25 </c:v>
                </c:pt>
                <c:pt idx="1">
                  <c:v>25-35</c:v>
                </c:pt>
                <c:pt idx="2">
                  <c:v>35-45</c:v>
                </c:pt>
                <c:pt idx="3">
                  <c:v>46-55</c:v>
                </c:pt>
                <c:pt idx="4">
                  <c:v>Свыше 55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General">
                  <c:v>0</c:v>
                </c:pt>
                <c:pt idx="1">
                  <c:v>0.28000000000000008</c:v>
                </c:pt>
                <c:pt idx="2">
                  <c:v>0.33000000000000124</c:v>
                </c:pt>
                <c:pt idx="3">
                  <c:v>0.22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A2-4D07-9CA9-84B535E75643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385172647811552E-2"/>
          <c:y val="0.84832702140606131"/>
          <c:w val="0.8999998364690478"/>
          <c:h val="8.077850130325406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51609553478714E-2"/>
          <c:y val="0.14343713956170906"/>
          <c:w val="0.89615784008307375"/>
          <c:h val="0.65875378034493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</c:v>
                </c:pt>
              </c:strCache>
            </c:strRef>
          </c:tx>
          <c:explosion val="2"/>
          <c:dPt>
            <c:idx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70-476C-AA27-8F2D31F77B9E}"/>
              </c:ext>
            </c:extLst>
          </c:dPt>
          <c:dPt>
            <c:idx val="1"/>
            <c:explosion val="7"/>
            <c:spPr>
              <a:solidFill>
                <a:srgbClr val="FF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70-476C-AA27-8F2D31F77B9E}"/>
              </c:ext>
            </c:extLst>
          </c:dPt>
          <c:dPt>
            <c:idx val="2"/>
            <c:explosion val="6"/>
            <c:spPr>
              <a:solidFill>
                <a:srgbClr val="00FF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70-476C-AA27-8F2D31F77B9E}"/>
              </c:ext>
            </c:extLst>
          </c:dPt>
          <c:dPt>
            <c:idx val="3"/>
            <c:explosion val="10"/>
            <c:spPr>
              <a:solidFill>
                <a:srgbClr val="CC00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70-476C-AA27-8F2D31F77B9E}"/>
              </c:ext>
            </c:extLst>
          </c:dPt>
          <c:dLbls>
            <c:dLbl>
              <c:idx val="1"/>
              <c:layout>
                <c:manualLayout>
                  <c:x val="-0.23087268297070337"/>
                  <c:y val="-0.156587381594603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70-476C-AA27-8F2D31F77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5 лет</c:v>
                </c:pt>
                <c:pt idx="1">
                  <c:v>6-15 лет</c:v>
                </c:pt>
                <c:pt idx="2">
                  <c:v>16-25 лет</c:v>
                </c:pt>
                <c:pt idx="3">
                  <c:v>Более 25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6.0000000000000032E-2</c:v>
                </c:pt>
                <c:pt idx="1">
                  <c:v>0.55000000000000004</c:v>
                </c:pt>
                <c:pt idx="2">
                  <c:v>6.0000000000000032E-2</c:v>
                </c:pt>
                <c:pt idx="3">
                  <c:v>0.33000000000000235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770-476C-AA27-8F2D31F77B9E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5895065518557E-2"/>
          <c:y val="0.79296374607526288"/>
          <c:w val="0.8999998364690478"/>
          <c:h val="0.2053459753516969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май 2018г.</c:v>
                </c:pt>
                <c:pt idx="1">
                  <c:v>май 2019г.</c:v>
                </c:pt>
                <c:pt idx="2">
                  <c:v>май 2020г.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0.37000000000000038</c:v>
                </c:pt>
                <c:pt idx="1">
                  <c:v>0.5</c:v>
                </c:pt>
                <c:pt idx="2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29-42E4-8DD9-4CA96CA511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май 2018г.</c:v>
                </c:pt>
                <c:pt idx="1">
                  <c:v>май 2019г.</c:v>
                </c:pt>
                <c:pt idx="2">
                  <c:v>май 2020г.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0.45</c:v>
                </c:pt>
                <c:pt idx="1">
                  <c:v>0.4</c:v>
                </c:pt>
                <c:pt idx="2">
                  <c:v>0.38000000000000134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29-42E4-8DD9-4CA96CA511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май 2018г.</c:v>
                </c:pt>
                <c:pt idx="1">
                  <c:v>май 2019г.</c:v>
                </c:pt>
                <c:pt idx="2">
                  <c:v>май 2020г.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0.1</c:v>
                </c:pt>
                <c:pt idx="2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29-42E4-8DD9-4CA96CA51170}"/>
            </c:ext>
          </c:extLst>
        </c:ser>
        <c:axId val="104821504"/>
        <c:axId val="104823040"/>
      </c:barChart>
      <c:catAx>
        <c:axId val="104821504"/>
        <c:scaling>
          <c:orientation val="minMax"/>
        </c:scaling>
        <c:axPos val="b"/>
        <c:numFmt formatCode="mmm/yy" sourceLinked="1"/>
        <c:tickLblPos val="nextTo"/>
        <c:crossAx val="104823040"/>
        <c:crosses val="autoZero"/>
        <c:auto val="1"/>
        <c:lblAlgn val="ctr"/>
        <c:lblOffset val="100"/>
      </c:catAx>
      <c:valAx>
        <c:axId val="104823040"/>
        <c:scaling>
          <c:orientation val="minMax"/>
        </c:scaling>
        <c:axPos val="l"/>
        <c:majorGridlines/>
        <c:numFmt formatCode="0%" sourceLinked="1"/>
        <c:tickLblPos val="nextTo"/>
        <c:crossAx val="104821504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1994394365863"/>
          <c:y val="0.14391532792675049"/>
          <c:w val="0.859618056792675"/>
          <c:h val="0.704502969961757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-5.808072274227531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2E-49B4-B98F-854598EF4116}"/>
                </c:ext>
              </c:extLst>
            </c:dLbl>
            <c:dLbl>
              <c:idx val="1"/>
              <c:layout>
                <c:manualLayout>
                  <c:x val="-5.0296629760080179E-17"/>
                  <c:y val="-1.725299359039347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2E-49B4-B98F-854598EF4116}"/>
                </c:ext>
              </c:extLst>
            </c:dLbl>
            <c:dLbl>
              <c:idx val="2"/>
              <c:layout>
                <c:manualLayout>
                  <c:x val="-8.2304526748972727E-3"/>
                  <c:y val="-1.153053293231050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2E-49B4-B98F-854598EF4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0.61000000000000065</c:v>
                </c:pt>
                <c:pt idx="2">
                  <c:v>0.32000000000000134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2E-49B4-B98F-854598EF41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5148314880040182E-17"/>
                  <c:y val="-3.44203755646424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49B4-B98F-854598EF4116}"/>
                </c:ext>
              </c:extLst>
            </c:dLbl>
            <c:dLbl>
              <c:idx val="1"/>
              <c:layout>
                <c:manualLayout>
                  <c:x val="-1.0059325952016007E-16"/>
                  <c:y val="-3.44203755646424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2E-49B4-B98F-854598EF4116}"/>
                </c:ext>
              </c:extLst>
            </c:dLbl>
            <c:dLbl>
              <c:idx val="2"/>
              <c:layout>
                <c:manualLayout>
                  <c:x val="0"/>
                  <c:y val="-2.297545424847644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2E-49B4-B98F-854598EF4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0.48000000000000032</c:v>
                </c:pt>
                <c:pt idx="1">
                  <c:v>0.34</c:v>
                </c:pt>
                <c:pt idx="2">
                  <c:v>0.38000000000000134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2E-49B4-B98F-854598EF41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5.4869684499315088E-3"/>
                  <c:y val="-5.808072274227642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2E-49B4-B98F-854598EF4116}"/>
                </c:ext>
              </c:extLst>
            </c:dLbl>
            <c:dLbl>
              <c:idx val="1"/>
              <c:layout>
                <c:manualLayout>
                  <c:x val="-1.0059325952016007E-16"/>
                  <c:y val="-7.779392382819189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2E-49B4-B98F-854598EF4116}"/>
                </c:ext>
              </c:extLst>
            </c:dLbl>
            <c:dLbl>
              <c:idx val="2"/>
              <c:layout>
                <c:manualLayout>
                  <c:x val="5.4869684499314576E-3"/>
                  <c:y val="-1.081860475595057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2E-49B4-B98F-854598EF4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2E-49B4-B98F-854598EF4116}"/>
            </c:ext>
          </c:extLst>
        </c:ser>
        <c:dLbls>
          <c:showVal val="1"/>
        </c:dLbls>
        <c:gapWidth val="100"/>
        <c:overlap val="-24"/>
        <c:axId val="106021248"/>
        <c:axId val="106022784"/>
      </c:barChart>
      <c:catAx>
        <c:axId val="106021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22784"/>
        <c:crosses val="autoZero"/>
        <c:auto val="1"/>
        <c:lblAlgn val="ctr"/>
        <c:lblOffset val="100"/>
      </c:catAx>
      <c:valAx>
        <c:axId val="106022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ctr"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Образование родителей</a:t>
            </a:r>
          </a:p>
        </c:rich>
      </c:tx>
      <c:layout>
        <c:manualLayout>
          <c:xMode val="edge"/>
          <c:yMode val="edge"/>
          <c:x val="0.34342600693432085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307694769861137"/>
          <c:y val="6.3045487082709697E-2"/>
          <c:w val="0.66832629153063172"/>
          <c:h val="0.909266176438689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explosion val="25"/>
          <c:dPt>
            <c:idx val="0"/>
            <c:explosion val="5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6F-4563-8FB1-1424DC87D858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6F-4563-8FB1-1424DC87D858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6F-4563-8FB1-1424DC87D858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6F-4563-8FB1-1424DC87D858}"/>
              </c:ext>
            </c:extLst>
          </c:dPt>
          <c:dLbls>
            <c:dLbl>
              <c:idx val="0"/>
              <c:layout>
                <c:manualLayout>
                  <c:x val="-0.18457956644308338"/>
                  <c:y val="-8.67470680089040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6F-4563-8FB1-1424DC87D858}"/>
                </c:ext>
              </c:extLst>
            </c:dLbl>
            <c:dLbl>
              <c:idx val="1"/>
              <c:layout>
                <c:manualLayout>
                  <c:x val="0.14183086870238779"/>
                  <c:y val="-9.70339038198738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6F-4563-8FB1-1424DC87D858}"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6F-4563-8FB1-1424DC87D8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46F-4563-8FB1-1424DC87D85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Высшее</c:v>
                </c:pt>
                <c:pt idx="1">
                  <c:v>Среднее профессиональное</c:v>
                </c:pt>
                <c:pt idx="2">
                  <c:v>Среднее общее</c:v>
                </c:pt>
                <c:pt idx="3">
                  <c:v>Неполное среднее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0.32000000000000095</c:v>
                </c:pt>
                <c:pt idx="2" formatCode="0.00%">
                  <c:v>8.0000000000000043E-2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6F-4563-8FB1-1424DC87D858}"/>
            </c:ext>
          </c:extLst>
        </c:ser>
      </c:pie3DChart>
    </c:plotArea>
    <c:legend>
      <c:legendPos val="r"/>
      <c:layout>
        <c:manualLayout>
          <c:xMode val="edge"/>
          <c:yMode val="edge"/>
          <c:x val="0.73521989629345696"/>
          <c:y val="0.14291663955228925"/>
          <c:w val="0.25878945009922533"/>
          <c:h val="0.61465911802347906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Состав семьи</a:t>
            </a:r>
          </a:p>
        </c:rich>
      </c:tx>
      <c:layout>
        <c:manualLayout>
          <c:xMode val="edge"/>
          <c:yMode val="edge"/>
          <c:x val="0.34466730120273431"/>
          <c:y val="2.40726900662840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3758857065943684E-2"/>
          <c:y val="1.2739445704880111E-2"/>
          <c:w val="0.75345463573810401"/>
          <c:h val="0.9872605542951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семьи</c:v>
                </c:pt>
              </c:strCache>
            </c:strRef>
          </c:tx>
          <c:explosion val="19"/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E1F-48C8-A9A9-DF83628B66D0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1F-48C8-A9A9-DF83628B66D0}"/>
              </c:ext>
            </c:extLst>
          </c:dPt>
          <c:dLbls>
            <c:dLbl>
              <c:idx val="0"/>
              <c:layout>
                <c:manualLayout>
                  <c:x val="-8.1167269631836597E-2"/>
                  <c:y val="-0.2859526669335841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1F-48C8-A9A9-DF83628B66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1F-48C8-A9A9-DF83628B66D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Полные </c:v>
                </c:pt>
                <c:pt idx="1">
                  <c:v>Неполные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1F-48C8-A9A9-DF83628B66D0}"/>
            </c:ext>
          </c:extLst>
        </c:ser>
      </c:pie3DChart>
    </c:plotArea>
    <c:legend>
      <c:legendPos val="r"/>
      <c:layout>
        <c:manualLayout>
          <c:xMode val="edge"/>
          <c:yMode val="edge"/>
          <c:x val="0.75509584029269505"/>
          <c:y val="0.23146637408028944"/>
          <c:w val="0.23846750974310041"/>
          <c:h val="0.48472440944882067"/>
        </c:manualLayout>
      </c:layout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Социальный статус родителей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2941704217476449E-2"/>
          <c:w val="0.64850070041822805"/>
          <c:h val="0.96705842036808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статус</c:v>
                </c:pt>
              </c:strCache>
            </c:strRef>
          </c:tx>
          <c:explosion val="10"/>
          <c:dPt>
            <c:idx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987-44F4-A6CA-7CE805E5F615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87-44F4-A6CA-7CE805E5F615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87-44F4-A6CA-7CE805E5F615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87-44F4-A6CA-7CE805E5F615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987-44F4-A6CA-7CE805E5F61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Служащие</c:v>
                </c:pt>
                <c:pt idx="1">
                  <c:v>Офисные работники</c:v>
                </c:pt>
                <c:pt idx="2">
                  <c:v>Рабочие</c:v>
                </c:pt>
                <c:pt idx="3">
                  <c:v>Предприниматели</c:v>
                </c:pt>
                <c:pt idx="4">
                  <c:v>Неработающие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0.30000000000000032</c:v>
                </c:pt>
                <c:pt idx="1">
                  <c:v>0.12000000000000002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0.31000000000000166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87-44F4-A6CA-7CE805E5F615}"/>
            </c:ext>
          </c:extLst>
        </c:ser>
      </c:pie3DChart>
    </c:plotArea>
    <c:legend>
      <c:legendPos val="r"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Национальный состав</a:t>
            </a:r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7.5524723396713997E-3"/>
          <c:y val="0.21691616134190292"/>
          <c:w val="0.7128138002042349"/>
          <c:h val="0.757081606178546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Национальный состав</c:v>
                </c:pt>
              </c:strCache>
            </c:strRef>
          </c:tx>
          <c:explosion val="30"/>
          <c:dPt>
            <c:idx val="0"/>
            <c:explosion val="3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D-46A4-8FF4-2BC8C58FA3B7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D-46A4-8FF4-2BC8C58FA3B7}"/>
              </c:ext>
            </c:extLst>
          </c:dPt>
          <c:dPt>
            <c:idx val="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0D-46A4-8FF4-2BC8C58FA3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ru-RU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Лист1!$A$2:$A$15</c:f>
              <c:strCache>
                <c:ptCount val="14"/>
                <c:pt idx="0">
                  <c:v>Кабардинцы</c:v>
                </c:pt>
                <c:pt idx="1">
                  <c:v>Балкарцы</c:v>
                </c:pt>
                <c:pt idx="2">
                  <c:v>Русские</c:v>
                </c:pt>
                <c:pt idx="3">
                  <c:v>Ингуши</c:v>
                </c:pt>
                <c:pt idx="4">
                  <c:v>Армяне</c:v>
                </c:pt>
                <c:pt idx="5">
                  <c:v>Черкесы</c:v>
                </c:pt>
                <c:pt idx="6">
                  <c:v>Афганцы</c:v>
                </c:pt>
                <c:pt idx="7">
                  <c:v>Турки</c:v>
                </c:pt>
                <c:pt idx="8">
                  <c:v>Корейцы</c:v>
                </c:pt>
                <c:pt idx="9">
                  <c:v>Осетины</c:v>
                </c:pt>
                <c:pt idx="10">
                  <c:v>Узбеки</c:v>
                </c:pt>
                <c:pt idx="11">
                  <c:v>Грузины</c:v>
                </c:pt>
                <c:pt idx="12">
                  <c:v>Чеченцы</c:v>
                </c:pt>
                <c:pt idx="13">
                  <c:v>Карачаевцы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>
                  <c:v>0.71000000000000063</c:v>
                </c:pt>
                <c:pt idx="1">
                  <c:v>0.16</c:v>
                </c:pt>
                <c:pt idx="2">
                  <c:v>6.0000000000000032E-2</c:v>
                </c:pt>
                <c:pt idx="3" formatCode="0.00%">
                  <c:v>6.0000000000000114E-3</c:v>
                </c:pt>
                <c:pt idx="4" formatCode="0.00%">
                  <c:v>3.0000000000000061E-3</c:v>
                </c:pt>
                <c:pt idx="5" formatCode="0.00%">
                  <c:v>3.0000000000000061E-3</c:v>
                </c:pt>
                <c:pt idx="6">
                  <c:v>1.0000000000000005E-2</c:v>
                </c:pt>
                <c:pt idx="7" formatCode="0.00%">
                  <c:v>3.0000000000000061E-3</c:v>
                </c:pt>
                <c:pt idx="8" formatCode="0.00%">
                  <c:v>3.0000000000000061E-3</c:v>
                </c:pt>
                <c:pt idx="9" formatCode="0.00%">
                  <c:v>6.0000000000000114E-3</c:v>
                </c:pt>
                <c:pt idx="10" formatCode="0.00%">
                  <c:v>3.0000000000000061E-3</c:v>
                </c:pt>
                <c:pt idx="11" formatCode="0.00%">
                  <c:v>1.2999999999999998E-2</c:v>
                </c:pt>
                <c:pt idx="12" formatCode="0.00%">
                  <c:v>6.0000000000000114E-3</c:v>
                </c:pt>
                <c:pt idx="13" formatCode="0.00%">
                  <c:v>3.0000000000000061E-3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0D-46A4-8FF4-2BC8C58FA3B7}"/>
            </c:ext>
          </c:extLst>
        </c:ser>
      </c:pie3DChart>
    </c:plotArea>
    <c:legend>
      <c:legendPos val="r"/>
      <c:layout>
        <c:manualLayout>
          <c:xMode val="edge"/>
          <c:yMode val="edge"/>
          <c:x val="0.75221482169351184"/>
          <c:y val="8.4974616683931053E-2"/>
          <c:w val="0.24218548244170562"/>
          <c:h val="0.7907865328443312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педагогов</a:t>
            </a:r>
          </a:p>
        </c:rich>
      </c:tx>
      <c:layout>
        <c:manualLayout>
          <c:xMode val="edge"/>
          <c:yMode val="edge"/>
          <c:x val="0.19981535641378179"/>
          <c:y val="3.6814148231471097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162582668120071"/>
          <c:w val="1"/>
          <c:h val="0.62547853360775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педагогов</c:v>
                </c:pt>
              </c:strCache>
            </c:strRef>
          </c:tx>
          <c:dPt>
            <c:idx val="0"/>
            <c:explosion val="9"/>
            <c:spPr>
              <a:solidFill>
                <a:srgbClr val="0066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4E-4576-AA47-67D2E8179E18}"/>
              </c:ext>
            </c:extLst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4E-4576-AA47-67D2E8179E18}"/>
              </c:ext>
            </c:extLst>
          </c:dPt>
          <c:dLbls>
            <c:dLbl>
              <c:idx val="0"/>
              <c:layout>
                <c:manualLayout>
                  <c:x val="-0.16367008178031808"/>
                  <c:y val="-0.122333655661463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4E-4576-AA47-67D2E8179E18}"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4E-4576-AA47-67D2E8179E1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специальное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0.61000000000000065</c:v>
                </c:pt>
                <c:pt idx="1">
                  <c:v>0.39000000000000207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4E-4576-AA47-67D2E8179E18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003487240151319"/>
          <c:y val="0.80877137726205273"/>
          <c:w val="0.72565795472749062"/>
          <c:h val="0.1631584472993508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32938817430546E-2"/>
          <c:y val="0.18087132085077995"/>
          <c:w val="0.84835525994033367"/>
          <c:h val="0.59263652244138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Квалификационная категория</c:v>
                </c:pt>
              </c:strCache>
            </c:strRef>
          </c:tx>
          <c:explosion val="7"/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CC-4EAF-9390-F0C86394E202}"/>
              </c:ext>
            </c:extLst>
          </c:dPt>
          <c:dPt>
            <c:idx val="1"/>
            <c:spPr>
              <a:solidFill>
                <a:srgbClr val="00FF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CC-4EAF-9390-F0C86394E202}"/>
              </c:ext>
            </c:extLst>
          </c:dPt>
          <c:dPt>
            <c:idx val="2"/>
            <c:spPr>
              <a:solidFill>
                <a:srgbClr val="FF33CC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CC-4EAF-9390-F0C86394E202}"/>
              </c:ext>
            </c:extLst>
          </c:dPt>
          <c:dPt>
            <c:idx val="3"/>
            <c:spPr>
              <a:solidFill>
                <a:srgbClr val="0066F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3CC-4EAF-9390-F0C86394E202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СЗД</c:v>
                </c:pt>
                <c:pt idx="1">
                  <c:v>Высшая квалификационная категория </c:v>
                </c:pt>
                <c:pt idx="2">
                  <c:v>Первая квалификационная категория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0.26</c:v>
                </c:pt>
                <c:pt idx="1">
                  <c:v>0.44</c:v>
                </c:pt>
                <c:pt idx="2">
                  <c:v>0.22</c:v>
                </c:pt>
                <c:pt idx="3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CC-4EAF-9390-F0C86394E202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901512351048111E-2"/>
          <c:y val="0.65758973585037761"/>
          <c:w val="0.94525168250413216"/>
          <c:h val="0.342410264149623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0.03174</cdr:y>
    </cdr:from>
    <cdr:to>
      <cdr:x>1</cdr:x>
      <cdr:y>0.1746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8114" y="142866"/>
          <a:ext cx="4210050" cy="64292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AE497-ED74-43EC-B65A-F7429FBAF5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75E3-BE79-47D5-A32A-E9EE8475B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3574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ПРОГРАММЫ РАЗВИТИЯ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МКДОУ «ДЕТСКИЙ САД №2»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Кудаевой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Клары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Салиховны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143248"/>
            <a:ext cx="6715172" cy="3000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Фото ККС\8caf1b8a-86ac-4654-8f80-546997b367f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28934"/>
            <a:ext cx="6286543" cy="350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ПРОБЛЕМНОМ АНАЛИЗЕ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ВОСПИТАТЕЛЬНО-ОБРАЗОВАТЕЛЬНОГО ПРОЦЕССА ДОУ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полноценного функционирования ДОУ, выбора перспектив его дальнейшего развития необходима аналитическая работа. Она позволяет отследить влияние как позитивных, так и негативных тенденций, качество образовательной работы.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1357322"/>
          </a:xfrm>
        </p:spPr>
        <p:txBody>
          <a:bodyPr>
            <a:no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Анализ физического развития и здоровья воспитанников</a:t>
            </a:r>
          </a:p>
          <a:p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Здоровье детей, посещающих ДОУ является предметом пристального внимания педагогического коллектива. В ДОУ реализуется программа «Здоровье» с целью сохранения, укрепления здоровья детей, воспитания у них потребности в здоровом образе жизни. Дважды в год проводится диагностика уровня физической подготовленности воспитанников, анализируется состояние здоровья детей, ежегодно проводится углубленный медосмотр воспитанников.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284693" cy="1785950"/>
          </a:xfrm>
        </p:spPr>
        <p:txBody>
          <a:bodyPr>
            <a:noAutofit/>
          </a:bodyPr>
          <a:lstStyle/>
          <a:p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Анализ физического развития воспитанников к концу учебного года показывает достаточно высокие показатели результативности образовательной деятельности в данном направлении. Однако требуется:</a:t>
            </a:r>
          </a:p>
          <a:p>
            <a:pPr lvl="0"/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- Закрепить наметившиеся тенденции развития здоровья и отсутствие травматизма воспитанников.</a:t>
            </a:r>
          </a:p>
          <a:p>
            <a:pPr lvl="0"/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- Повысить посещаемость детей в детском саду.</a:t>
            </a:r>
          </a:p>
          <a:p>
            <a:pPr lvl="0">
              <a:buFontTx/>
              <a:buChar char="-"/>
            </a:pPr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Воспитывать стремление к здоровому образу жизни, негативное отношение к вредным привычкам.</a:t>
            </a:r>
          </a:p>
          <a:p>
            <a:pPr lvl="0">
              <a:buFontTx/>
              <a:buChar char="-"/>
            </a:pPr>
            <a:endParaRPr lang="ru-RU" sz="1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Характеристика детей по группам здоровья 2018-2020 г. г.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714878" y="3429000"/>
          <a:ext cx="4070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587"/>
                <a:gridCol w="1017587"/>
                <a:gridCol w="1017587"/>
                <a:gridCol w="1017587"/>
              </a:tblGrid>
              <a:tr h="370840">
                <a:tc>
                  <a:txBody>
                    <a:bodyPr/>
                    <a:lstStyle/>
                    <a:p>
                      <a:pPr marL="328930" algn="l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  <a:r>
                        <a:rPr lang="en-US" sz="1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здоровья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г.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г.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 (66%)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 (72%)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 (83%)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 (30%)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 (25%)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(14%)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(3,7%)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(2,4 %)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(2%)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(0,3 %)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(0,6%)</a:t>
                      </a:r>
                      <a:endParaRPr lang="ru-RU" sz="1100" b="1" ker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893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(1%)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85720" y="2786063"/>
          <a:ext cx="428628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Анализ создания условий для развития детей дошкольного возраста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Важнейшими показателями, влияющими на результативность педагогического процесса, являются условия его организации, анализ которых позволяет выявить причины и возможные последствия его нарушения, также позволяет наметить пути его совершенствования.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Главным условием являются человеческие ресурсы, а именно педагогические кадры учреждения. Повышение уровня квалификации обеспечивается участием педагогов в методических объединениях, через курсы повышения квалификации, самообразование, развитие и распространение педагогического опыта, участие в районных и городских конкурсах.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7188" y="2000250"/>
          <a:ext cx="4214812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000250"/>
          <a:ext cx="4210050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Социальный паспорт семей воспитанников  МКДОУ «Детский сад №2»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34718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00562" y="642918"/>
          <a:ext cx="378621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2786058"/>
          <a:ext cx="4143404" cy="342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357686" y="2786058"/>
          <a:ext cx="457203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 психологического климата педагогического коллектива ДОУ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настоящее время в связи с открытием нового блока с 01.03.2020 года  образовательного учреждения изменился количественный состав педагогического коллектива.  Идет формирование стабильного коллектива единомышленников, способного решать все стоящие перед образовательным учреждением задачи. Сотрудники детского сада способствуют созданию доброжелательной атмосферы в детском саду, в группах в процессе общения взрослых с детьми преобладает эмоционально-насыщенное настроение, благодаря педагогическому мастерству, творчеству и артистизму. Наше ДОУ старается обеспечить психологический комфорт педагогам, создать атмосферу педагогического оптимизма, ориентацию на успех, стремление создать все условия для сохранения и укрепления здоровья.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Уровень профессиональной компетентности: 33 педагогов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sz="1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2976" y="2000240"/>
          <a:ext cx="342902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929190" y="2000240"/>
          <a:ext cx="3157546" cy="228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142976" y="4286256"/>
          <a:ext cx="342902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29190" y="4357694"/>
          <a:ext cx="3214710" cy="227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70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целей и задач Программы планируется через реализацию 5 проектов: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Проект «Управление»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Проект «Качество образования»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Проект «Современный педагог»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Проект «Школа молодого специалиста»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Проект «Социальное партнерство»</a:t>
            </a:r>
          </a:p>
          <a:p>
            <a:pPr lvl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эти проекты подробно описаны в Образовательной программе ДОУ и в Программе Развития ДОУ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Фото ККС\20161123_132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2"/>
            <a:ext cx="41434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Программе приведен подробный финансовый план реализации «Программы развития», так как без соответствующей ФГОС среды и материально-технического обеспечения невозможно реализовать заданные Программой критерии.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42862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ПРОГРАММОЙ РАЗВИТИЯ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714488"/>
            <a:ext cx="4429156" cy="4714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Общее управление реализацией Программы осуществляется заведующим ДОУ. Управление реализаций Программы предполагается через: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Разработку локальных нормативных актов, подготовку приказов, проведение педсоветов, совещаний;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координацию деятельности исполнителей в ходе работы координационного совета дошкольной образовательной организации;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разработку и реализацию ежегодных планов работы дошкольной образовательной организации;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текущий контроль за выполнением программных мероприятий;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процедур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внутренней оценки качества образования;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подведение	промежуточных итогов реализации	программы	на Совете ДОУ, Педагогическом совете.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1142984"/>
            <a:ext cx="3757610" cy="714379"/>
          </a:xfrm>
        </p:spPr>
        <p:txBody>
          <a:bodyPr>
            <a:normAutofit fontScale="40000" lnSpcReduction="2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857364"/>
            <a:ext cx="4000528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Ценностными основами реализации программы развития ДОУ является: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детей в процессе партнерской деятельности детей и взрослых, детей друг с другом;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профессиональной компетентности педагогов в процессе партнерской деятельности со всеми субъектами образовательных отношений;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активности,  педагогической компетенции	родителей	в процессе партнерской деятельности ДОУ и семьи;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	эффективности образовательной  деятельности   в процессе развития партнерства ДОУ и социума.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>
            <p:ph idx="1"/>
          </p:nvPr>
        </p:nvGrpSpPr>
        <p:grpSpPr bwMode="auto">
          <a:xfrm>
            <a:off x="642910" y="142852"/>
            <a:ext cx="8072494" cy="3500462"/>
            <a:chOff x="1464" y="-1329"/>
            <a:chExt cx="9406" cy="111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4" y="-1329"/>
              <a:ext cx="9406" cy="11112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2" y="-473"/>
              <a:ext cx="4980" cy="4065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2857488" y="642919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РАЗВИТИЯ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НА 2020-2025г.г.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500430" y="260194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МКДОУ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№2»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643314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ПРЕАМБУЛА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развития на 2020-2025 гг. представляет собой управленческий документ, предусматривающий реализацию комплекса мероприятий и создания необходимых условий для достижения определенных документами стратегического планирования целей государственной политики в сфере образования на принципах проектного управления. Программа развития разработана на основе проектного управления, закрепленного в Постановлении Правительства РФ от 12.10.2017 N 1242 (ред. от 17.07.2019) «О разработке, реализации и об оценке эффективности отдельных государственных программ Российской Федерации» и предусматривает возможность достижения целевых показателей с опорой на внутренние и привлеченные ресурсы. Программа развития является основанием для интеграции образовательной организации в сетевые сообщества (объединения, кластеры) системы образования по приоритетам развития образования.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-Модернизация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системы управления ДОУ, обеспечение, развития системы самооценки качества образования и эффективности работы,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сочетании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информационной открытостью.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для повышения качества образования в учреждении.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педагогического потенциала. Повышение профессиональной компетентности педагогов.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профессиональной компетентности молодого педагога.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системы консультирования для родителей, взаимовыгодного социального партнерства для функционирования учреждения в режиме открытого образовательного пространства, обеспечивающего полноценную реализацию интересов личности в воспитании подрастающего поколения.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8115328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Сроки реализации программы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будет реализована в 2020-2025 годы в три этапа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Ожидаемые конечные результаты реализации Программы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развития системы самооценки качества образования и эффективности работы в сочетании с информационной открытостью.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системы условий, направленных на повышение качества услуг, соответствующих требованиям инновационного социально-ориентированного развития в сфере образования;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повышение профессиональной компетентности педагогов.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профессиональной компетентности молодого педагога.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образования, усовершенствование работы с социумом</a:t>
            </a: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90048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развития, как проект перспективного развития призвана: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4900618" cy="52864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обеспечить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достижение целевых показателей Государственной программой Российской Федерации «Развитие образования» на срок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- 2025 годы (утвержденной постановлением Правительства Российской Федерации от 26 декабря 2017 г. № 1642) и стратегических целей Национального проекта «Образование» в деятельности ОО;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обеспечить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качественную реализацию государственного задания и всесторонне удовлетворение образовательных запросов субъектов образовательных отношений;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консолидировать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усилия всех заинтересованных участников образовательных отношений и социального окружения образовательного учреждения для достижения целей Программы.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основу реализации Программы положен современный программно-проектный метод, сочетающий управленческую целенаправленность деятельности администрации и творческие инициативы со стороны рядовых сотрудников. Выполнение государственного задания происходит в рамках направлений, представляющих комплекс взаимосвязанных задач и мероприятий, нацеленных на обеспечение доступности качественного образования в соответствии с показателями эффективности работы образовательного учреждения. Инициативы со стороны педагогического коллектива по реализации Программы оформляются как педагогические проекты.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Результатом работы МКДОУ «ДС №2» по направлениям является повышение эффективности работы МКДОУ «ДС №2», результатом реализации инициативных проектов – высокий уровень удовлетворенности общества качеством образования, которые служат для ведения контроля за организацией и внесения изменений в основную образовательную программу.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Проекты, представленные для реализации плана Программы развития, рассчитаны на весь период с 2020 по 2025 годы ее реализации.</a:t>
            </a:r>
          </a:p>
          <a:p>
            <a:endParaRPr lang="ru-RU" dirty="0"/>
          </a:p>
        </p:txBody>
      </p:sp>
      <p:pic>
        <p:nvPicPr>
          <p:cNvPr id="3074" name="Picture 2" descr="C:\Users\User\Desktop\Фото ККС\92a99e06-bd7d-41e2-b41f-0861dfd71e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3" y="857232"/>
            <a:ext cx="3500467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357562"/>
            <a:ext cx="6715172" cy="281463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Приняв за основу идею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дошкольного периода детства, мы считаем, что педагогический процесс необходимо строить в двух взаимосвязанных направлениях - подготовка ребенка к будущей жизни и забота о его полноценном детстве.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разработке программы был использован проектно-целевой метод, когда каждая задача преобразовывается в целевой проект. Совокупность проектов образует собой двигатель развития ДОУ, каждый проект имеет свою систему целей и задач, систему мероприятий и сроки реализации и ресурсы. Совокупность результатов этих проектов составляют общий результат программы.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 именно этого подхода является следствием осмысления преимуществ  проектной деятельности и освоения проектной технологии, как наиболее адекватной в современном управлении.</a:t>
            </a:r>
          </a:p>
          <a:p>
            <a:endParaRPr lang="ru-RU" dirty="0"/>
          </a:p>
        </p:txBody>
      </p:sp>
      <p:pic>
        <p:nvPicPr>
          <p:cNvPr id="4098" name="Picture 2" descr="C:\Users\User\Desktop\Фото ККС\DSC_00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851" b="7851"/>
          <a:stretch>
            <a:fillRect/>
          </a:stretch>
        </p:blipFill>
        <p:spPr bwMode="auto">
          <a:xfrm>
            <a:off x="1792288" y="357188"/>
            <a:ext cx="5486400" cy="300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Этапы для разработки Программы развития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Анализ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внутренней среды (сильные и слабые стороны ДОУ, соответствие его результативности современным требованиям) и внешней среды (анализ образовательной политики на федеральном, региональном и муниципальном уровне и анализ социального заказа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микросоциума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концепции образовательного учреждения, которая включает в себя: миссию ДОУ, его философию, образ педагога и выпускника ДОУ.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стратегических целей и задач.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социально-педагогических проектов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Разработка программы основывалась на следующих принципах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Принцип системности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означает, что все элементы образовательного учреждения взаимосвязаны и их деятельность направлена на достижение общего результата.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Принцип участия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т.е. каждый сотрудник ДОУ должен стать участником проектной деятельности, планы (проекты) дошкольного учреждения становятся личными планами (проектами) педагогов, возрастает мотивация сотрудников на участие в общей деятельности, что сказывается на качестве конечного результата.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b="1" i="1" u="dbl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непрерывности</a:t>
            </a:r>
            <a:r>
              <a:rPr lang="ru-RU" sz="1400" i="1" u="dbl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 планирования и проектирования в ДОУ осуществляется педагогами постоянно, разработанные проекты непрерывно приходят на смену друг другу.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Принцип гибкости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заключается в придании проектам и процессу планирования способности менять свою направленность в связи с возникновением непредвиденных обстоятельств.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dbl" dirty="0">
                <a:latin typeface="Times New Roman" pitchFamily="18" charset="0"/>
                <a:cs typeface="Times New Roman" pitchFamily="18" charset="0"/>
              </a:rPr>
              <a:t>Принцип точности</a:t>
            </a:r>
            <a:r>
              <a:rPr lang="ru-RU" sz="1400" i="1" u="dbl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Проекты должны быть конкретизированы и детализированы в той степени, в какой позволяют внешние и внутренние условия деятельности ДОУ.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предназначение программы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4471990" cy="5214974"/>
          </a:xfrm>
        </p:spPr>
        <p:txBody>
          <a:bodyPr>
            <a:normAutofit/>
          </a:bodyPr>
          <a:lstStyle/>
          <a:p>
            <a:r>
              <a:rPr lang="ru-RU" b="1" i="1" dirty="0"/>
              <a:t>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факторов, затрудняющих реализацию образовательной деятельности ДОУ, и факторов, представляющих большие возможности для достижения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поставленных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целей развития ДОУ.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Построение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целостной концептуальной модели будущего дошкольного учреждения, ориентированного на обеспечение равных возможностей для полноценного развития каждого ребенка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дошкольного детства  в образовании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поддержании и укреплении здоровья, а так же на оказание качественной коррекционной помощи детям, имеющим нарушения в речевом и психическом развитии.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направлений и содержания инновационной деятельности учреждения.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сбалансированного ресурсного (нормативно-правового, научно-методического, кадрового и финансового) обеспечения, сопряжение его с целями и действиями деятельности ДОУ.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непрерывного повышения профессионализма всех субъектов образовательной и коррекционно-образовательной деятельности ДОУ.</a:t>
            </a:r>
          </a:p>
        </p:txBody>
      </p:sp>
      <p:pic>
        <p:nvPicPr>
          <p:cNvPr id="5123" name="Picture 3" descr="C:\Users\User\Desktop\Фото ККС\87bca219-e72e-4e31-972f-099fad4c6f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400052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500858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Качественные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характеристики программы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программа ориентирована на решение наиболее значимых проблем для будущей (перспективной) системы образовательного и коррекционно-образовательного процесса детского сада.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Прогностичность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данная программа отражает в своих целях и планируемых действиях не только настоящие, но и будущие требования к дошкольному учреждению. Наряду с этим просчитываются и риски, возникновение которых возможно при реализации программы, намечается соответствие программы изменяющимся требованиям и условиям, в которых она будет реализоваться.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Рациональность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программой определены цели и способы получения максимально возможных результатов.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Реалистичность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программа призвана обеспечить соответствие между желаемым и возможным, т.е. между целями программы и средствами их достижений.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Целостность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наличие в программе всех структурных частей, обеспечивающих полноту состава действий, необходимых для достижения цели (проблемный анализ, концептуальные положения и стратегия развития, план действий и предполагаемые результаты).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Контролируемость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 программе определены конечные и промежуточные цели и задачи, которые являются измеримыми, сформулированы критерии оценки результатов развития ДОУ.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Нормативно-правовая адекватность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соотнесение целей программы и планируемых способов их достижения с законодательством федерального, регионального и местного уровней.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Индивидуальность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программа нацелена на решение специфических (не глобальных) проблем ДОУ при максимальном учете и отражении особенностей детского сада, запросов и потенциальных возможностей педагогического коллектива, социума и родителей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215581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рограмме развития МКДОУ «Детский сад №2» проведен подробный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SWOT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анализ потенциала развития ДОУ.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Сюда  входят: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1) оценка актуального состояния внутреннего потенциала ОО и оценка перспектив развития ОО в соответствии с изменениями внешнего окружения;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2) где выделены сильные и слабые стороны, благоприятные возможности и риски.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4400552" cy="364333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SWOT – анализ дает возможность выделить следующие стратегические направления в развитии образовательной организации: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Модернизация образовательного процесса на новый качественный уровень, через внедрение в практику работы ОО современных педагогических технологий, в том числе информационно-коммуникационных, а также через обеспечение постоянного роста профессиональной компетентности педагогов.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Модернизация системы управления ОО в условиях реализации ФГОС ДО и внедрения Профессиональных стандартов.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Вовлечение родителей в образовательный процесс ОО. Расширение форм взаимодействия ОО с социальными партнерами.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 ККС\IMG_41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500174"/>
            <a:ext cx="421484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821</Words>
  <Application>Microsoft Office PowerPoint</Application>
  <PresentationFormat>Экран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 ПРОГРАММЫ РАЗВИТИЯ  МКДОУ «ДЕТСКИЙ САД №2» Кудаевой Клары Салиховны</vt:lpstr>
      <vt:lpstr>Слайд 2</vt:lpstr>
      <vt:lpstr>Задачи Программы -Модернизация системы управления ДОУ, обеспечение, развития системы самооценки качества образования и эффективности работы, в сочетании с информационной открытостью. -Создание условий для повышения качества образования в учреждении. -Развитие педагогического потенциала. Повышение профессиональной компетентности педагогов. -Формирование профессиональной компетентности молодого педагога. -Создание системы консультирования для родителей, взаимовыгодного социального партнерства для функционирования учреждения в режиме открытого образовательного пространства, обеспечивающего полноценную реализацию интересов личности в воспитании подрастающего поколения.</vt:lpstr>
      <vt:lpstr>      Программа развития, как проект перспективного развития призвана: </vt:lpstr>
      <vt:lpstr>Слайд 5</vt:lpstr>
      <vt:lpstr>Этапы для разработки Программы развития:  - Анализ внутренней среды (сильные и слабые стороны ДОУ, соответствие его результативности современным требованиям) и внешней среды (анализ образовательной политики на федеральном, региональном и муниципальном уровне и анализ социального заказа микросоциума). - Разработка концепции образовательного учреждения, которая включает в себя: миссию ДОУ, его философию, образ педагога и выпускника ДОУ. - Определение стратегических целей и задач. - Разработка социально-педагогических проектов.   Разработка программы основывалась на следующих принципах:   -  Принцип системности означает, что все элементы образовательного учреждения взаимосвязаны и их деятельность направлена на достижение общего результата.  -  Принцип участия, т.е. каждый сотрудник ДОУ должен стать участником проектной деятельности, планы (проекты) дошкольного учреждения становятся личными планами (проектами) педагогов, возрастает мотивация сотрудников на участие в общей деятельности, что сказывается на качестве конечного результата. -  Принцип непрерывности. Процесс планирования и проектирования в ДОУ осуществляется педагогами постоянно, разработанные проекты непрерывно приходят на смену друг другу.  -  Принцип гибкости заключается в придании проектам и процессу планирования способности менять свою направленность в связи с возникновением непредвиденных обстоятельств.  -  Принцип точности. Проекты должны быть конкретизированы и детализированы в той степени, в какой позволяют внешние и внутренние условия деятельности ДОУ.</vt:lpstr>
      <vt:lpstr>  Основное предназначение программы </vt:lpstr>
      <vt:lpstr> Качественные характеристики программы   Актуальность - программа ориентирована на решение наиболее значимых проблем для будущей (перспективной) системы образовательного и коррекционно-образовательного процесса детского сада.   Прогностичность - данная программа отражает в своих целях и планируемых действиях не только настоящие, но и будущие требования к дошкольному учреждению. Наряду с этим просчитываются и риски, возникновение которых возможно при реализации программы, намечается соответствие программы изменяющимся требованиям и условиям, в которых она будет реализоваться.   Рациональность - программой определены цели и способы получения максимально возможных результатов.   Реалистичность - программа призвана обеспечить соответствие между желаемым и возможным, т.е. между целями программы и средствами их достижений.   Целостность - наличие в программе всех структурных частей, обеспечивающих полноту состава действий, необходимых для достижения цели (проблемный анализ, концептуальные положения и стратегия развития, план действий и предполагаемые результаты).   Контролируемость - в программе определены конечные и промежуточные цели и задачи, которые являются измеримыми, сформулированы критерии оценки результатов развития ДОУ.   Нормативно-правовая адекватность - соотнесение целей программы и планируемых способов их достижения с законодательством федерального, регионального и местного уровней.   Индивидуальность - программа нацелена на решение специфических (не глобальных) проблем ДОУ при максимальном учете и отражении особенностей детского сада, запросов и потенциальных возможностей педагогического коллектива, социума и родителей  </vt:lpstr>
      <vt:lpstr>В Программе развития МКДОУ «Детский сад №2» проведен подробный  SWOT – анализ потенциала развития ДОУ. Сюда  входят: 1) оценка актуального состояния внутреннего потенциала ОО и оценка перспектив развития ОО в соответствии с изменениями внешнего окружения; 2) где выделены сильные и слабые стороны, благоприятные возможности и риски.</vt:lpstr>
      <vt:lpstr> В ПРОБЛЕМНОМ АНАЛИЗЕ  ВОСПИТАТЕЛЬНО-ОБРАЗОВАТЕЛЬНОГО ПРОЦЕССА ДОУ для полноценного функционирования ДОУ, выбора перспектив его дальнейшего развития необходима аналитическая работа. Она позволяет отследить влияние как позитивных, так и негативных тенденций, качество образовательной работы. </vt:lpstr>
      <vt:lpstr>Анализ создания условий для развития детей дошкольного возраста  Важнейшими показателями, влияющими на результативность педагогического процесса, являются условия его организации, анализ которых позволяет выявить причины и возможные последствия его нарушения, также позволяет наметить пути его совершенствования.  Главным условием являются человеческие ресурсы, а именно педагогические кадры учреждения. Повышение уровня квалификации обеспечивается участием педагогов в методических объединениях, через курсы повышения квалификации, самообразование, развитие и распространение педагогического опыта, участие в районных и городских конкурсах.</vt:lpstr>
      <vt:lpstr> Социальный паспорт семей воспитанников  МКДОУ «Детский сад №2» </vt:lpstr>
      <vt:lpstr>Анализ психологического климата педагогического коллектива ДОУ В настоящее время в связи с открытием нового блока с 01.03.2020 года  образовательного учреждения изменился количественный состав педагогического коллектива.  Идет формирование стабильного коллектива единомышленников, способного решать все стоящие перед образовательным учреждением задачи. Сотрудники детского сада способствуют созданию доброжелательной атмосферы в детском саду, в группах в процессе общения взрослых с детьми преобладает эмоционально-насыщенное настроение, благодаря педагогическому мастерству, творчеству и артистизму. Наше ДОУ старается обеспечить психологический комфорт педагогам, создать атмосферу педагогического оптимизма, ориентацию на успех, стремление создать все условия для сохранения и укрепления здоровья. Уровень профессиональной компетентности: 33 педагогов </vt:lpstr>
      <vt:lpstr>Достижения целей и задач Программы планируется через реализацию 5 проектов:</vt:lpstr>
      <vt:lpstr>В Программе приведен подробный финансовый план реализации «Программы развития», так как без соответствующей ФГОС среды и материально-технического обеспечения невозможно реализовать заданные Программой критерии.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70</cp:revision>
  <dcterms:created xsi:type="dcterms:W3CDTF">2020-11-26T11:52:30Z</dcterms:created>
  <dcterms:modified xsi:type="dcterms:W3CDTF">2020-11-27T11:55:21Z</dcterms:modified>
</cp:coreProperties>
</file>