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6110478" y="694436"/>
            <a:ext cx="925194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>
                <a:latin typeface="Times New Roman"/>
                <a:cs typeface="Times New Roman"/>
              </a:rPr>
              <a:t>Приложение</a:t>
            </a:r>
            <a:r>
              <a:rPr dirty="0" sz="1150" spc="-55">
                <a:latin typeface="Times New Roman"/>
                <a:cs typeface="Times New Roman"/>
              </a:rPr>
              <a:t> </a:t>
            </a:r>
            <a:r>
              <a:rPr dirty="0" sz="1150" spc="-50">
                <a:latin typeface="Times New Roman"/>
                <a:cs typeface="Times New Roman"/>
              </a:rPr>
              <a:t>1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068120" y="868172"/>
            <a:ext cx="5969635" cy="7640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405380">
              <a:lnSpc>
                <a:spcPts val="1345"/>
              </a:lnSpc>
              <a:spcBef>
                <a:spcPts val="100"/>
              </a:spcBef>
            </a:pPr>
            <a:r>
              <a:rPr dirty="0" sz="1150" b="1" i="1">
                <a:latin typeface="Times New Roman"/>
                <a:cs typeface="Times New Roman"/>
              </a:rPr>
              <a:t>Иксодовые</a:t>
            </a:r>
            <a:r>
              <a:rPr dirty="0" sz="1150" spc="-70" b="1" i="1">
                <a:latin typeface="Times New Roman"/>
                <a:cs typeface="Times New Roman"/>
              </a:rPr>
              <a:t> </a:t>
            </a:r>
            <a:r>
              <a:rPr dirty="0" sz="1150" spc="-10" b="1" i="1">
                <a:latin typeface="Times New Roman"/>
                <a:cs typeface="Times New Roman"/>
              </a:rPr>
              <a:t>клещи</a:t>
            </a: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20"/>
              </a:lnSpc>
              <a:spcBef>
                <a:spcPts val="60"/>
              </a:spcBef>
            </a:pPr>
            <a:r>
              <a:rPr dirty="0" sz="1150" b="1">
                <a:latin typeface="Times New Roman"/>
                <a:cs typeface="Times New Roman"/>
              </a:rPr>
              <a:t>Иксодовые</a:t>
            </a:r>
            <a:r>
              <a:rPr dirty="0" sz="1150" spc="114" b="1">
                <a:latin typeface="Times New Roman"/>
                <a:cs typeface="Times New Roman"/>
              </a:rPr>
              <a:t>  </a:t>
            </a:r>
            <a:r>
              <a:rPr dirty="0" sz="1150" b="1">
                <a:latin typeface="Times New Roman"/>
                <a:cs typeface="Times New Roman"/>
              </a:rPr>
              <a:t>клещи?</a:t>
            </a:r>
            <a:r>
              <a:rPr dirty="0" sz="1150" spc="110" b="1">
                <a:latin typeface="Times New Roman"/>
                <a:cs typeface="Times New Roman"/>
              </a:rPr>
              <a:t>  </a:t>
            </a:r>
            <a:r>
              <a:rPr dirty="0" sz="1150" b="1">
                <a:latin typeface="Times New Roman"/>
                <a:cs typeface="Times New Roman"/>
              </a:rPr>
              <a:t>Что</a:t>
            </a:r>
            <a:r>
              <a:rPr dirty="0" sz="1150" spc="114" b="1">
                <a:latin typeface="Times New Roman"/>
                <a:cs typeface="Times New Roman"/>
              </a:rPr>
              <a:t>  </a:t>
            </a:r>
            <a:r>
              <a:rPr dirty="0" sz="1150" b="1">
                <a:latin typeface="Times New Roman"/>
                <a:cs typeface="Times New Roman"/>
              </a:rPr>
              <a:t>это</a:t>
            </a:r>
            <a:r>
              <a:rPr dirty="0" sz="1150" spc="114" b="1">
                <a:latin typeface="Times New Roman"/>
                <a:cs typeface="Times New Roman"/>
              </a:rPr>
              <a:t>  </a:t>
            </a:r>
            <a:r>
              <a:rPr dirty="0" sz="1150" b="1">
                <a:latin typeface="Times New Roman"/>
                <a:cs typeface="Times New Roman"/>
              </a:rPr>
              <a:t>такое?</a:t>
            </a:r>
            <a:r>
              <a:rPr dirty="0" sz="1150" spc="114" b="1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Иксодовые</a:t>
            </a:r>
            <a:r>
              <a:rPr dirty="0" sz="1150" spc="11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клещи</a:t>
            </a:r>
            <a:r>
              <a:rPr dirty="0" sz="1150" spc="114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–</a:t>
            </a:r>
            <a:r>
              <a:rPr dirty="0" sz="1150" spc="114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особое</a:t>
            </a:r>
            <a:r>
              <a:rPr dirty="0" sz="1150" spc="114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семейство</a:t>
            </a:r>
            <a:r>
              <a:rPr dirty="0" sz="1150" spc="114">
                <a:latin typeface="Times New Roman"/>
                <a:cs typeface="Times New Roman"/>
              </a:rPr>
              <a:t>  </a:t>
            </a:r>
            <a:r>
              <a:rPr dirty="0" sz="1150" spc="-10">
                <a:latin typeface="Times New Roman"/>
                <a:cs typeface="Times New Roman"/>
              </a:rPr>
              <a:t>клещей, </a:t>
            </a:r>
            <a:r>
              <a:rPr dirty="0" sz="1150">
                <a:latin typeface="Times New Roman"/>
                <a:cs typeface="Times New Roman"/>
              </a:rPr>
              <a:t>включающее</a:t>
            </a:r>
            <a:r>
              <a:rPr dirty="0" sz="1150" spc="12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огромное</a:t>
            </a:r>
            <a:r>
              <a:rPr dirty="0" sz="1150" spc="12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количество</a:t>
            </a:r>
            <a:r>
              <a:rPr dirty="0" sz="1150" spc="12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разных</a:t>
            </a:r>
            <a:r>
              <a:rPr dirty="0" sz="1150" spc="12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видов,</a:t>
            </a:r>
            <a:r>
              <a:rPr dirty="0" sz="1150" spc="12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среди</a:t>
            </a:r>
            <a:r>
              <a:rPr dirty="0" sz="1150" spc="12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которых</a:t>
            </a:r>
            <a:r>
              <a:rPr dirty="0" sz="1150" spc="114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есть</a:t>
            </a:r>
            <a:r>
              <a:rPr dirty="0" sz="1150" spc="12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особо</a:t>
            </a:r>
            <a:r>
              <a:rPr dirty="0" sz="1150" spc="120">
                <a:latin typeface="Times New Roman"/>
                <a:cs typeface="Times New Roman"/>
              </a:rPr>
              <a:t>  </a:t>
            </a:r>
            <a:r>
              <a:rPr dirty="0" sz="1150" spc="-10">
                <a:latin typeface="Times New Roman"/>
                <a:cs typeface="Times New Roman"/>
              </a:rPr>
              <a:t>опасные </a:t>
            </a:r>
            <a:r>
              <a:rPr dirty="0" sz="1150">
                <a:latin typeface="Times New Roman"/>
                <a:cs typeface="Times New Roman"/>
              </a:rPr>
              <a:t>кровососущие</a:t>
            </a:r>
            <a:r>
              <a:rPr dirty="0" sz="1150" spc="-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переносчики</a:t>
            </a:r>
            <a:r>
              <a:rPr dirty="0" sz="1150" spc="-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серьезных</a:t>
            </a:r>
            <a:r>
              <a:rPr dirty="0" sz="1150" spc="-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инфекционных</a:t>
            </a:r>
            <a:r>
              <a:rPr dirty="0" sz="1150" spc="-6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заболеваний.</a:t>
            </a:r>
            <a:endParaRPr sz="1150">
              <a:latin typeface="Times New Roman"/>
              <a:cs typeface="Times New Roman"/>
            </a:endParaRPr>
          </a:p>
          <a:p>
            <a:pPr algn="just" marL="12700">
              <a:lnSpc>
                <a:spcPts val="1260"/>
              </a:lnSpc>
            </a:pPr>
            <a:r>
              <a:rPr dirty="0" sz="1150" b="1">
                <a:latin typeface="Times New Roman"/>
                <a:cs typeface="Times New Roman"/>
              </a:rPr>
              <a:t>Почему клещи</a:t>
            </a:r>
            <a:r>
              <a:rPr dirty="0" sz="1150" spc="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так опасны?</a:t>
            </a:r>
            <a:r>
              <a:rPr dirty="0" sz="1150" spc="5" b="1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Основную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опасность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представляют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сами клещи,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инфекции,</a:t>
            </a:r>
            <a:endParaRPr sz="1150">
              <a:latin typeface="Times New Roman"/>
              <a:cs typeface="Times New Roman"/>
            </a:endParaRPr>
          </a:p>
          <a:p>
            <a:pPr algn="just" marL="12700" marR="9525">
              <a:lnSpc>
                <a:spcPts val="1320"/>
              </a:lnSpc>
              <a:spcBef>
                <a:spcPts val="70"/>
              </a:spcBef>
            </a:pPr>
            <a:r>
              <a:rPr dirty="0" sz="1150">
                <a:latin typeface="Times New Roman"/>
                <a:cs typeface="Times New Roman"/>
              </a:rPr>
              <a:t>которые</a:t>
            </a:r>
            <a:r>
              <a:rPr dirty="0" sz="1150" spc="3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они</a:t>
            </a:r>
            <a:r>
              <a:rPr dirty="0" sz="1150" spc="36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переносят.</a:t>
            </a:r>
            <a:r>
              <a:rPr dirty="0" sz="1150" spc="36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Передача</a:t>
            </a:r>
            <a:r>
              <a:rPr dirty="0" sz="1150" spc="3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возбудителя</a:t>
            </a:r>
            <a:r>
              <a:rPr dirty="0" sz="1150" spc="3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заболевания</a:t>
            </a:r>
            <a:r>
              <a:rPr dirty="0" sz="1150" spc="3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может</a:t>
            </a:r>
            <a:r>
              <a:rPr dirty="0" sz="1150" spc="36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произойти</a:t>
            </a:r>
            <a:r>
              <a:rPr dirty="0" sz="1150" spc="36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</a:t>
            </a:r>
            <a:r>
              <a:rPr dirty="0" sz="1150" spc="37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укусе </a:t>
            </a:r>
            <a:r>
              <a:rPr dirty="0" sz="1150">
                <a:latin typeface="Times New Roman"/>
                <a:cs typeface="Times New Roman"/>
              </a:rPr>
              <a:t>клеща,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наползании,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раздавливании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клеща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незащищенными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руками.</a:t>
            </a:r>
            <a:endParaRPr sz="115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20"/>
              </a:lnSpc>
            </a:pPr>
            <a:r>
              <a:rPr dirty="0" sz="1150">
                <a:latin typeface="Times New Roman"/>
                <a:cs typeface="Times New Roman"/>
              </a:rPr>
              <a:t>Большинство</a:t>
            </a:r>
            <a:r>
              <a:rPr dirty="0" sz="1150" spc="13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случаев</a:t>
            </a:r>
            <a:r>
              <a:rPr dirty="0" sz="1150" spc="13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заражения</a:t>
            </a:r>
            <a:r>
              <a:rPr dirty="0" sz="1150" spc="13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происходит</a:t>
            </a:r>
            <a:r>
              <a:rPr dirty="0" sz="1150" spc="125">
                <a:latin typeface="Times New Roman"/>
                <a:cs typeface="Times New Roman"/>
              </a:rPr>
              <a:t>  </a:t>
            </a:r>
            <a:r>
              <a:rPr dirty="0" sz="1150" spc="-10">
                <a:latin typeface="Times New Roman"/>
                <a:cs typeface="Times New Roman"/>
              </a:rPr>
              <a:t>из-</a:t>
            </a:r>
            <a:r>
              <a:rPr dirty="0" sz="1150">
                <a:latin typeface="Times New Roman"/>
                <a:cs typeface="Times New Roman"/>
              </a:rPr>
              <a:t>за</a:t>
            </a:r>
            <a:r>
              <a:rPr dirty="0" sz="1150" spc="13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укуса</a:t>
            </a:r>
            <a:r>
              <a:rPr dirty="0" sz="1150" spc="13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инфицированного</a:t>
            </a:r>
            <a:r>
              <a:rPr dirty="0" sz="1150" spc="13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клеща,</a:t>
            </a:r>
            <a:r>
              <a:rPr dirty="0" sz="1150" spc="130">
                <a:latin typeface="Times New Roman"/>
                <a:cs typeface="Times New Roman"/>
              </a:rPr>
              <a:t>  </a:t>
            </a:r>
            <a:r>
              <a:rPr dirty="0" sz="1150" spc="-25">
                <a:latin typeface="Times New Roman"/>
                <a:cs typeface="Times New Roman"/>
              </a:rPr>
              <a:t>но </a:t>
            </a:r>
            <a:r>
              <a:rPr dirty="0" sz="1150">
                <a:latin typeface="Times New Roman"/>
                <a:cs typeface="Times New Roman"/>
              </a:rPr>
              <a:t>известны</a:t>
            </a:r>
            <a:r>
              <a:rPr dirty="0" sz="1150" spc="1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случаи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передачи</a:t>
            </a:r>
            <a:r>
              <a:rPr dirty="0" sz="1150" spc="1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вируса</a:t>
            </a:r>
            <a:r>
              <a:rPr dirty="0" sz="1150" spc="1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употреблении</a:t>
            </a:r>
            <a:r>
              <a:rPr dirty="0" sz="1150" spc="1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парного</a:t>
            </a:r>
            <a:r>
              <a:rPr dirty="0" sz="1150" spc="1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молока.</a:t>
            </a:r>
            <a:r>
              <a:rPr dirty="0" sz="1150" spc="1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Следует</a:t>
            </a:r>
            <a:r>
              <a:rPr dirty="0" sz="1150" spc="1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помнить,</a:t>
            </a:r>
            <a:r>
              <a:rPr dirty="0" sz="1150" spc="130">
                <a:latin typeface="Times New Roman"/>
                <a:cs typeface="Times New Roman"/>
              </a:rPr>
              <a:t> </a:t>
            </a:r>
            <a:r>
              <a:rPr dirty="0" sz="1150" spc="-25">
                <a:latin typeface="Times New Roman"/>
                <a:cs typeface="Times New Roman"/>
              </a:rPr>
              <a:t>что </a:t>
            </a:r>
            <a:r>
              <a:rPr dirty="0" sz="1150">
                <a:latin typeface="Times New Roman"/>
                <a:cs typeface="Times New Roman"/>
              </a:rPr>
              <a:t>контактный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путь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заражения,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например,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раздавливании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клеща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последующем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переносе</a:t>
            </a:r>
            <a:endParaRPr sz="1150">
              <a:latin typeface="Times New Roman"/>
              <a:cs typeface="Times New Roman"/>
            </a:endParaRPr>
          </a:p>
          <a:p>
            <a:pPr algn="just" marL="12700">
              <a:lnSpc>
                <a:spcPts val="1275"/>
              </a:lnSpc>
            </a:pPr>
            <a:r>
              <a:rPr dirty="0" sz="1150">
                <a:latin typeface="Times New Roman"/>
                <a:cs typeface="Times New Roman"/>
              </a:rPr>
              <a:t>вируса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слизистые,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также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возможен.</a:t>
            </a:r>
            <a:endParaRPr sz="1150">
              <a:latin typeface="Times New Roman"/>
              <a:cs typeface="Times New Roman"/>
            </a:endParaRPr>
          </a:p>
          <a:p>
            <a:pPr algn="just" marL="12700" marR="6985">
              <a:lnSpc>
                <a:spcPts val="1320"/>
              </a:lnSpc>
              <a:spcBef>
                <a:spcPts val="70"/>
              </a:spcBef>
            </a:pPr>
            <a:r>
              <a:rPr dirty="0" sz="1150">
                <a:latin typeface="Times New Roman"/>
                <a:cs typeface="Times New Roman"/>
              </a:rPr>
              <a:t>Клещи</a:t>
            </a:r>
            <a:r>
              <a:rPr dirty="0" sz="1150" spc="2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нападают</a:t>
            </a:r>
            <a:r>
              <a:rPr dirty="0" sz="1150" spc="3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3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человека</a:t>
            </a:r>
            <a:r>
              <a:rPr dirty="0" sz="1150" spc="3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2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лесопарках,</a:t>
            </a:r>
            <a:r>
              <a:rPr dirty="0" sz="1150" spc="3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садовых</a:t>
            </a:r>
            <a:r>
              <a:rPr dirty="0" sz="1150" spc="3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участках,</a:t>
            </a:r>
            <a:r>
              <a:rPr dirty="0" sz="1150" spc="2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базах</a:t>
            </a:r>
            <a:r>
              <a:rPr dirty="0" sz="1150" spc="2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отдыха,</a:t>
            </a:r>
            <a:r>
              <a:rPr dirty="0" sz="1150" spc="3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30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детских </a:t>
            </a:r>
            <a:r>
              <a:rPr dirty="0" sz="1150">
                <a:latin typeface="Times New Roman"/>
                <a:cs typeface="Times New Roman"/>
              </a:rPr>
              <a:t>площадках,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кладбищах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-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везде,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где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была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проведена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обработка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против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клещей.</a:t>
            </a:r>
            <a:endParaRPr sz="1150">
              <a:latin typeface="Times New Roman"/>
              <a:cs typeface="Times New Roman"/>
            </a:endParaRPr>
          </a:p>
          <a:p>
            <a:pPr algn="just" marL="12700">
              <a:lnSpc>
                <a:spcPts val="1270"/>
              </a:lnSpc>
            </a:pPr>
            <a:r>
              <a:rPr dirty="0" sz="1150" b="1">
                <a:latin typeface="Times New Roman"/>
                <a:cs typeface="Times New Roman"/>
              </a:rPr>
              <a:t>Какие</a:t>
            </a:r>
            <a:r>
              <a:rPr dirty="0" sz="1150" spc="44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заболевания</a:t>
            </a:r>
            <a:r>
              <a:rPr dirty="0" sz="1150" spc="44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переносят</a:t>
            </a:r>
            <a:r>
              <a:rPr dirty="0" sz="1150" spc="434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клещи?</a:t>
            </a:r>
            <a:r>
              <a:rPr dirty="0" sz="1150" spc="434" b="1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Крымская</a:t>
            </a:r>
            <a:r>
              <a:rPr dirty="0" sz="1150" spc="4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геморрагическая</a:t>
            </a:r>
            <a:r>
              <a:rPr dirty="0" sz="1150" spc="4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лихорадка,</a:t>
            </a:r>
            <a:r>
              <a:rPr dirty="0" sz="1150" spc="434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болезнь</a:t>
            </a:r>
            <a:endParaRPr sz="1150">
              <a:latin typeface="Times New Roman"/>
              <a:cs typeface="Times New Roman"/>
            </a:endParaRPr>
          </a:p>
          <a:p>
            <a:pPr algn="just" marL="12700" marR="7620">
              <a:lnSpc>
                <a:spcPts val="1320"/>
              </a:lnSpc>
              <a:spcBef>
                <a:spcPts val="65"/>
              </a:spcBef>
            </a:pPr>
            <a:r>
              <a:rPr dirty="0" sz="1150">
                <a:latin typeface="Times New Roman"/>
                <a:cs typeface="Times New Roman"/>
              </a:rPr>
              <a:t>Лайма,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Клещевой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вирусный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энцефалит,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туляремия,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сыпной</a:t>
            </a:r>
            <a:r>
              <a:rPr dirty="0" sz="1150" spc="2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тиф,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возвратный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тиф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многие другие.</a:t>
            </a:r>
            <a:endParaRPr sz="1150">
              <a:latin typeface="Times New Roman"/>
              <a:cs typeface="Times New Roman"/>
            </a:endParaRPr>
          </a:p>
          <a:p>
            <a:pPr algn="just" marL="12700">
              <a:lnSpc>
                <a:spcPts val="1275"/>
              </a:lnSpc>
            </a:pPr>
            <a:r>
              <a:rPr dirty="0" sz="1150" b="1">
                <a:latin typeface="Times New Roman"/>
                <a:cs typeface="Times New Roman"/>
              </a:rPr>
              <a:t>Что</a:t>
            </a:r>
            <a:r>
              <a:rPr dirty="0" sz="1150" spc="-4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такое</a:t>
            </a:r>
            <a:r>
              <a:rPr dirty="0" sz="1150" spc="-3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болезнь</a:t>
            </a:r>
            <a:r>
              <a:rPr dirty="0" sz="1150" spc="-25" b="1">
                <a:latin typeface="Times New Roman"/>
                <a:cs typeface="Times New Roman"/>
              </a:rPr>
              <a:t> </a:t>
            </a:r>
            <a:r>
              <a:rPr dirty="0" sz="1150" spc="-10" b="1">
                <a:latin typeface="Times New Roman"/>
                <a:cs typeface="Times New Roman"/>
              </a:rPr>
              <a:t>Лайма?</a:t>
            </a:r>
            <a:endParaRPr sz="1150">
              <a:latin typeface="Times New Roman"/>
              <a:cs typeface="Times New Roman"/>
            </a:endParaRPr>
          </a:p>
          <a:p>
            <a:pPr algn="just" marL="12700" marR="6350">
              <a:lnSpc>
                <a:spcPts val="1320"/>
              </a:lnSpc>
              <a:spcBef>
                <a:spcPts val="60"/>
              </a:spcBef>
            </a:pPr>
            <a:r>
              <a:rPr dirty="0" sz="1150">
                <a:latin typeface="Times New Roman"/>
                <a:cs typeface="Times New Roman"/>
              </a:rPr>
              <a:t>Болезнь</a:t>
            </a:r>
            <a:r>
              <a:rPr dirty="0" sz="1150" spc="1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Лайма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или</a:t>
            </a:r>
            <a:r>
              <a:rPr dirty="0" sz="1150" spc="1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клещевой</a:t>
            </a:r>
            <a:r>
              <a:rPr dirty="0" sz="1150" spc="16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боррелиоз</a:t>
            </a:r>
            <a:r>
              <a:rPr dirty="0" sz="1150" spc="1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-</a:t>
            </a:r>
            <a:r>
              <a:rPr dirty="0" sz="1150" spc="1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инфекционное</a:t>
            </a:r>
            <a:r>
              <a:rPr dirty="0" sz="1150" spc="1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заболевание,</a:t>
            </a:r>
            <a:r>
              <a:rPr dirty="0" sz="1150" spc="1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которую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чаще</a:t>
            </a:r>
            <a:r>
              <a:rPr dirty="0" sz="1150" spc="17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всего </a:t>
            </a:r>
            <a:r>
              <a:rPr dirty="0" sz="1150">
                <a:latin typeface="Times New Roman"/>
                <a:cs typeface="Times New Roman"/>
              </a:rPr>
              <a:t>передают</a:t>
            </a:r>
            <a:r>
              <a:rPr dirty="0" sz="1150" spc="16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инфицированные</a:t>
            </a:r>
            <a:r>
              <a:rPr dirty="0" sz="1150" spc="16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клещи</a:t>
            </a:r>
            <a:r>
              <a:rPr dirty="0" sz="1150" spc="15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при</a:t>
            </a:r>
            <a:r>
              <a:rPr dirty="0" sz="1150" spc="16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укусах.</a:t>
            </a:r>
            <a:r>
              <a:rPr dirty="0" sz="1150" spc="15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Помимо</a:t>
            </a:r>
            <a:r>
              <a:rPr dirty="0" sz="1150" spc="16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жара</a:t>
            </a:r>
            <a:r>
              <a:rPr dirty="0" sz="1150" spc="16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15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головной</a:t>
            </a:r>
            <a:r>
              <a:rPr dirty="0" sz="1150" spc="16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боли</a:t>
            </a:r>
            <a:r>
              <a:rPr dirty="0" sz="1150" spc="160">
                <a:latin typeface="Times New Roman"/>
                <a:cs typeface="Times New Roman"/>
              </a:rPr>
              <a:t>  </a:t>
            </a:r>
            <a:r>
              <a:rPr dirty="0" sz="1150" spc="-25">
                <a:latin typeface="Times New Roman"/>
                <a:cs typeface="Times New Roman"/>
              </a:rPr>
              <a:t>при </a:t>
            </a:r>
            <a:r>
              <a:rPr dirty="0" sz="1150">
                <a:latin typeface="Times New Roman"/>
                <a:cs typeface="Times New Roman"/>
              </a:rPr>
              <a:t>заболевании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появляется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характерная</a:t>
            </a:r>
            <a:r>
              <a:rPr dirty="0" sz="1150" spc="-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сыпь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–</a:t>
            </a:r>
            <a:r>
              <a:rPr dirty="0" sz="1150" spc="-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мигрирующая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эритема.</a:t>
            </a:r>
            <a:endParaRPr sz="1150">
              <a:latin typeface="Times New Roman"/>
              <a:cs typeface="Times New Roman"/>
            </a:endParaRPr>
          </a:p>
          <a:p>
            <a:pPr algn="just" marL="12700">
              <a:lnSpc>
                <a:spcPts val="1270"/>
              </a:lnSpc>
            </a:pPr>
            <a:r>
              <a:rPr dirty="0" sz="1150" b="1">
                <a:latin typeface="Times New Roman"/>
                <a:cs typeface="Times New Roman"/>
              </a:rPr>
              <a:t>Можно</a:t>
            </a:r>
            <a:r>
              <a:rPr dirty="0" sz="1150" spc="-3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ли</a:t>
            </a:r>
            <a:r>
              <a:rPr dirty="0" sz="1150" spc="-3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привиться</a:t>
            </a:r>
            <a:r>
              <a:rPr dirty="0" sz="1150" spc="-2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от</a:t>
            </a:r>
            <a:r>
              <a:rPr dirty="0" sz="1150" spc="-3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Крымской</a:t>
            </a:r>
            <a:r>
              <a:rPr dirty="0" sz="1150" spc="-30" b="1">
                <a:latin typeface="Times New Roman"/>
                <a:cs typeface="Times New Roman"/>
              </a:rPr>
              <a:t> </a:t>
            </a:r>
            <a:r>
              <a:rPr dirty="0" sz="1150" spc="-10" b="1">
                <a:latin typeface="Times New Roman"/>
                <a:cs typeface="Times New Roman"/>
              </a:rPr>
              <a:t>геморрагической</a:t>
            </a:r>
            <a:r>
              <a:rPr dirty="0" sz="1150" spc="-2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лихорадки,</a:t>
            </a:r>
            <a:r>
              <a:rPr dirty="0" sz="1150" spc="-2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болезни</a:t>
            </a:r>
            <a:r>
              <a:rPr dirty="0" sz="1150" spc="-30" b="1">
                <a:latin typeface="Times New Roman"/>
                <a:cs typeface="Times New Roman"/>
              </a:rPr>
              <a:t> </a:t>
            </a:r>
            <a:r>
              <a:rPr dirty="0" sz="1150" spc="-10" b="1">
                <a:latin typeface="Times New Roman"/>
                <a:cs typeface="Times New Roman"/>
              </a:rPr>
              <a:t>Лайма?</a:t>
            </a:r>
            <a:endParaRPr sz="1150">
              <a:latin typeface="Times New Roman"/>
              <a:cs typeface="Times New Roman"/>
            </a:endParaRPr>
          </a:p>
          <a:p>
            <a:pPr algn="just" marL="12700" marR="6350">
              <a:lnSpc>
                <a:spcPct val="96100"/>
              </a:lnSpc>
              <a:spcBef>
                <a:spcPts val="10"/>
              </a:spcBef>
            </a:pP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2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данный</a:t>
            </a:r>
            <a:r>
              <a:rPr dirty="0" sz="1150" spc="26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момент</a:t>
            </a:r>
            <a:r>
              <a:rPr dirty="0" sz="1150" spc="2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вакцина</a:t>
            </a:r>
            <a:r>
              <a:rPr dirty="0" sz="1150" spc="2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от</a:t>
            </a:r>
            <a:r>
              <a:rPr dirty="0" sz="1150" spc="26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Крымской</a:t>
            </a:r>
            <a:r>
              <a:rPr dirty="0" sz="1150" spc="2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геморрагической</a:t>
            </a:r>
            <a:r>
              <a:rPr dirty="0" sz="1150" spc="2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лихорадки,</a:t>
            </a:r>
            <a:r>
              <a:rPr dirty="0" sz="1150" spc="26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болезни</a:t>
            </a:r>
            <a:r>
              <a:rPr dirty="0" sz="1150" spc="2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Лайма</a:t>
            </a:r>
            <a:r>
              <a:rPr dirty="0" sz="1150" spc="275">
                <a:latin typeface="Times New Roman"/>
                <a:cs typeface="Times New Roman"/>
              </a:rPr>
              <a:t> </a:t>
            </a:r>
            <a:r>
              <a:rPr dirty="0" sz="1150" spc="-25">
                <a:latin typeface="Times New Roman"/>
                <a:cs typeface="Times New Roman"/>
              </a:rPr>
              <a:t>не </a:t>
            </a:r>
            <a:r>
              <a:rPr dirty="0" sz="1150">
                <a:latin typeface="Times New Roman"/>
                <a:cs typeface="Times New Roman"/>
              </a:rPr>
              <a:t>разработана.</a:t>
            </a:r>
            <a:r>
              <a:rPr dirty="0" sz="1150" spc="16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18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качестве</a:t>
            </a:r>
            <a:r>
              <a:rPr dirty="0" sz="1150" spc="17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неспецифической</a:t>
            </a:r>
            <a:r>
              <a:rPr dirty="0" sz="1150" spc="17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профилактики</a:t>
            </a:r>
            <a:r>
              <a:rPr dirty="0" sz="1150" spc="17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следует</a:t>
            </a:r>
            <a:r>
              <a:rPr dirty="0" sz="1150" spc="17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соблюдать</a:t>
            </a:r>
            <a:r>
              <a:rPr dirty="0" sz="1150" spc="185">
                <a:latin typeface="Times New Roman"/>
                <a:cs typeface="Times New Roman"/>
              </a:rPr>
              <a:t>  </a:t>
            </a:r>
            <a:r>
              <a:rPr dirty="0" sz="1150" spc="-10">
                <a:latin typeface="Times New Roman"/>
                <a:cs typeface="Times New Roman"/>
              </a:rPr>
              <a:t>правила </a:t>
            </a:r>
            <a:r>
              <a:rPr dirty="0" sz="1150">
                <a:latin typeface="Times New Roman"/>
                <a:cs typeface="Times New Roman"/>
              </a:rPr>
              <a:t>идентичные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всем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заболеваниям,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которые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переносят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клещи.</a:t>
            </a:r>
            <a:endParaRPr sz="115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20"/>
              </a:lnSpc>
              <a:spcBef>
                <a:spcPts val="35"/>
              </a:spcBef>
            </a:pPr>
            <a:r>
              <a:rPr dirty="0" sz="1150" b="1">
                <a:latin typeface="Times New Roman"/>
                <a:cs typeface="Times New Roman"/>
              </a:rPr>
              <a:t>Как</a:t>
            </a:r>
            <a:r>
              <a:rPr dirty="0" sz="1150" spc="15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выглядят</a:t>
            </a:r>
            <a:r>
              <a:rPr dirty="0" sz="1150" spc="15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эти</a:t>
            </a:r>
            <a:r>
              <a:rPr dirty="0" sz="1150" spc="15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методы</a:t>
            </a:r>
            <a:r>
              <a:rPr dirty="0" sz="1150" spc="16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неспецифической</a:t>
            </a:r>
            <a:r>
              <a:rPr dirty="0" sz="1150" spc="17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профилактики?</a:t>
            </a:r>
            <a:r>
              <a:rPr dirty="0" sz="1150" spc="155" b="1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15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идеале</a:t>
            </a:r>
            <a:r>
              <a:rPr dirty="0" sz="1150" spc="15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следует</a:t>
            </a:r>
            <a:r>
              <a:rPr dirty="0" sz="1150" spc="16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избегать </a:t>
            </a:r>
            <a:r>
              <a:rPr dirty="0" sz="1150">
                <a:latin typeface="Times New Roman"/>
                <a:cs typeface="Times New Roman"/>
              </a:rPr>
              <a:t>места</a:t>
            </a:r>
            <a:r>
              <a:rPr dirty="0" sz="1150" spc="3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обитая</a:t>
            </a:r>
            <a:r>
              <a:rPr dirty="0" sz="1150" spc="3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клещей</a:t>
            </a:r>
            <a:r>
              <a:rPr dirty="0" sz="1150" spc="3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3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апреля</a:t>
            </a:r>
            <a:r>
              <a:rPr dirty="0" sz="1150" spc="3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</a:t>
            </a:r>
            <a:r>
              <a:rPr dirty="0" sz="1150" spc="3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июль,</a:t>
            </a:r>
            <a:r>
              <a:rPr dirty="0" sz="1150" spc="3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но</a:t>
            </a:r>
            <a:r>
              <a:rPr dirty="0" sz="1150" spc="3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следствие</a:t>
            </a:r>
            <a:r>
              <a:rPr dirty="0" sz="1150" spc="3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того,</a:t>
            </a:r>
            <a:r>
              <a:rPr dirty="0" sz="1150" spc="3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что</a:t>
            </a:r>
            <a:r>
              <a:rPr dirty="0" sz="1150" spc="3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эти</a:t>
            </a:r>
            <a:r>
              <a:rPr dirty="0" sz="1150" spc="3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места</a:t>
            </a:r>
            <a:r>
              <a:rPr dirty="0" sz="1150" spc="3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–</a:t>
            </a:r>
            <a:r>
              <a:rPr dirty="0" sz="1150" spc="3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это</a:t>
            </a:r>
            <a:r>
              <a:rPr dirty="0" sz="1150" spc="3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леса</a:t>
            </a:r>
            <a:r>
              <a:rPr dirty="0" sz="1150" spc="295">
                <a:latin typeface="Times New Roman"/>
                <a:cs typeface="Times New Roman"/>
              </a:rPr>
              <a:t> </a:t>
            </a:r>
            <a:r>
              <a:rPr dirty="0" sz="1150" spc="-50">
                <a:latin typeface="Times New Roman"/>
                <a:cs typeface="Times New Roman"/>
              </a:rPr>
              <a:t>с </a:t>
            </a:r>
            <a:r>
              <a:rPr dirty="0" sz="1150">
                <a:latin typeface="Times New Roman"/>
                <a:cs typeface="Times New Roman"/>
              </a:rPr>
              <a:t>кустарниками</a:t>
            </a:r>
            <a:r>
              <a:rPr dirty="0" sz="1150" spc="2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высокой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травой,</a:t>
            </a:r>
            <a:r>
              <a:rPr dirty="0" sz="1150" spc="2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</a:t>
            </a:r>
            <a:r>
              <a:rPr dirty="0" sz="1150" spc="2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выехать</a:t>
            </a:r>
            <a:r>
              <a:rPr dirty="0" sz="1150" spc="2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природу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2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семьей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друзьями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слишком</a:t>
            </a:r>
            <a:r>
              <a:rPr dirty="0" sz="1150" spc="220">
                <a:latin typeface="Times New Roman"/>
                <a:cs typeface="Times New Roman"/>
              </a:rPr>
              <a:t> </a:t>
            </a:r>
            <a:r>
              <a:rPr dirty="0" sz="1150" spc="-25">
                <a:latin typeface="Times New Roman"/>
                <a:cs typeface="Times New Roman"/>
              </a:rPr>
              <a:t>уж</a:t>
            </a:r>
            <a:endParaRPr sz="1150">
              <a:latin typeface="Times New Roman"/>
              <a:cs typeface="Times New Roman"/>
            </a:endParaRPr>
          </a:p>
          <a:p>
            <a:pPr algn="just" marL="12700" marR="6985">
              <a:lnSpc>
                <a:spcPts val="1320"/>
              </a:lnSpc>
              <a:spcBef>
                <a:spcPts val="15"/>
              </a:spcBef>
            </a:pPr>
            <a:r>
              <a:rPr dirty="0" sz="1150">
                <a:latin typeface="Times New Roman"/>
                <a:cs typeface="Times New Roman"/>
              </a:rPr>
              <a:t>хочется,</a:t>
            </a:r>
            <a:r>
              <a:rPr dirty="0" sz="1150" spc="1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то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избежать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их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получится.</a:t>
            </a:r>
            <a:r>
              <a:rPr dirty="0" sz="1150" spc="1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Поэтому</a:t>
            </a:r>
            <a:r>
              <a:rPr dirty="0" sz="1150" spc="1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поездке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лес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стоит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надевать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одежду</a:t>
            </a:r>
            <a:r>
              <a:rPr dirty="0" sz="1150" spc="125">
                <a:latin typeface="Times New Roman"/>
                <a:cs typeface="Times New Roman"/>
              </a:rPr>
              <a:t> </a:t>
            </a:r>
            <a:r>
              <a:rPr dirty="0" sz="1150" spc="-50">
                <a:latin typeface="Times New Roman"/>
                <a:cs typeface="Times New Roman"/>
              </a:rPr>
              <a:t>с </a:t>
            </a:r>
            <a:r>
              <a:rPr dirty="0" sz="1150">
                <a:latin typeface="Times New Roman"/>
                <a:cs typeface="Times New Roman"/>
              </a:rPr>
              <a:t>длинным</a:t>
            </a:r>
            <a:r>
              <a:rPr dirty="0" sz="1150" spc="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рукавом</a:t>
            </a:r>
            <a:r>
              <a:rPr dirty="0" sz="1150" spc="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заправлять</a:t>
            </a:r>
            <a:r>
              <a:rPr dirty="0" sz="1150" spc="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ее</a:t>
            </a:r>
            <a:r>
              <a:rPr dirty="0" sz="1150" spc="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штаны,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</a:t>
            </a:r>
            <a:r>
              <a:rPr dirty="0" sz="1150" spc="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сам</a:t>
            </a:r>
            <a:r>
              <a:rPr dirty="0" sz="1150" spc="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штаны</a:t>
            </a:r>
            <a:r>
              <a:rPr dirty="0" sz="1150" spc="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заправлять</a:t>
            </a:r>
            <a:r>
              <a:rPr dirty="0" sz="1150" spc="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носки.</a:t>
            </a:r>
            <a:r>
              <a:rPr dirty="0" sz="1150" spc="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</a:t>
            </a:r>
            <a:r>
              <a:rPr dirty="0" sz="1150" spc="2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возвращении </a:t>
            </a:r>
            <a:r>
              <a:rPr dirty="0" sz="1150">
                <a:latin typeface="Times New Roman"/>
                <a:cs typeface="Times New Roman"/>
              </a:rPr>
              <a:t>домой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обязательно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осмотрите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одежду</a:t>
            </a:r>
            <a:r>
              <a:rPr dirty="0" sz="1150" spc="-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кожные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покровы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наличие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клещей.</a:t>
            </a:r>
            <a:endParaRPr sz="115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20"/>
              </a:lnSpc>
              <a:spcBef>
                <a:spcPts val="20"/>
              </a:spcBef>
            </a:pPr>
            <a:r>
              <a:rPr dirty="0" sz="1150" b="1">
                <a:latin typeface="Times New Roman"/>
                <a:cs typeface="Times New Roman"/>
              </a:rPr>
              <a:t>Собираясь</a:t>
            </a:r>
            <a:r>
              <a:rPr dirty="0" sz="1150" spc="-3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на</a:t>
            </a:r>
            <a:r>
              <a:rPr dirty="0" sz="1150" spc="-2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прогулку,</a:t>
            </a:r>
            <a:r>
              <a:rPr dirty="0" sz="1150" spc="-2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в</a:t>
            </a:r>
            <a:r>
              <a:rPr dirty="0" sz="1150" spc="-2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поход,</a:t>
            </a:r>
            <a:r>
              <a:rPr dirty="0" sz="1150" spc="-2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на</a:t>
            </a:r>
            <a:r>
              <a:rPr dirty="0" sz="1150" spc="-2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дачу</a:t>
            </a:r>
            <a:r>
              <a:rPr dirty="0" sz="1150" spc="-2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или</a:t>
            </a:r>
            <a:r>
              <a:rPr dirty="0" sz="1150" spc="-3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в</a:t>
            </a:r>
            <a:r>
              <a:rPr dirty="0" sz="1150" spc="-3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лесистую</a:t>
            </a:r>
            <a:r>
              <a:rPr dirty="0" sz="1150" spc="-3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местность,</a:t>
            </a:r>
            <a:r>
              <a:rPr dirty="0" sz="1150" spc="-2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важно</a:t>
            </a:r>
            <a:r>
              <a:rPr dirty="0" sz="1150" spc="-2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принять</a:t>
            </a:r>
            <a:r>
              <a:rPr dirty="0" sz="1150" spc="-25" b="1">
                <a:latin typeface="Times New Roman"/>
                <a:cs typeface="Times New Roman"/>
              </a:rPr>
              <a:t> </a:t>
            </a:r>
            <a:r>
              <a:rPr dirty="0" sz="1150" spc="-20" b="1">
                <a:latin typeface="Times New Roman"/>
                <a:cs typeface="Times New Roman"/>
              </a:rPr>
              <a:t>меры </a:t>
            </a:r>
            <a:r>
              <a:rPr dirty="0" sz="1150" b="1">
                <a:latin typeface="Times New Roman"/>
                <a:cs typeface="Times New Roman"/>
              </a:rPr>
              <a:t>для</a:t>
            </a:r>
            <a:r>
              <a:rPr dirty="0" sz="1150" spc="-5" b="1">
                <a:latin typeface="Times New Roman"/>
                <a:cs typeface="Times New Roman"/>
              </a:rPr>
              <a:t> </a:t>
            </a:r>
            <a:r>
              <a:rPr dirty="0" sz="1150" spc="-10" b="1">
                <a:latin typeface="Times New Roman"/>
                <a:cs typeface="Times New Roman"/>
              </a:rPr>
              <a:t>предотвращения</a:t>
            </a:r>
            <a:r>
              <a:rPr dirty="0" sz="1150" b="1">
                <a:latin typeface="Times New Roman"/>
                <a:cs typeface="Times New Roman"/>
              </a:rPr>
              <a:t> укусов </a:t>
            </a:r>
            <a:r>
              <a:rPr dirty="0" sz="1150" spc="-10" b="1">
                <a:latin typeface="Times New Roman"/>
                <a:cs typeface="Times New Roman"/>
              </a:rPr>
              <a:t>клещей.</a:t>
            </a: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20"/>
              </a:lnSpc>
              <a:spcBef>
                <a:spcPts val="1310"/>
              </a:spcBef>
            </a:pPr>
            <a:r>
              <a:rPr dirty="0" sz="1150">
                <a:latin typeface="Times New Roman"/>
                <a:cs typeface="Times New Roman"/>
              </a:rPr>
              <a:t>Надеть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дышащую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одежду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нейтрального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цвета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(бежевый,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светло-</a:t>
            </a:r>
            <a:r>
              <a:rPr dirty="0" sz="1150">
                <a:latin typeface="Times New Roman"/>
                <a:cs typeface="Times New Roman"/>
              </a:rPr>
              <a:t>серый)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-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рубашки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длинными </a:t>
            </a:r>
            <a:r>
              <a:rPr dirty="0" sz="1150">
                <a:latin typeface="Times New Roman"/>
                <a:cs typeface="Times New Roman"/>
              </a:rPr>
              <a:t>рукавами</a:t>
            </a:r>
            <a:r>
              <a:rPr dirty="0" sz="1150" spc="2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2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брюки.</a:t>
            </a:r>
            <a:r>
              <a:rPr dirty="0" sz="1150" spc="2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Брюки</a:t>
            </a:r>
            <a:r>
              <a:rPr dirty="0" sz="1150" spc="2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лучше</a:t>
            </a:r>
            <a:r>
              <a:rPr dirty="0" sz="1150" spc="2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заправить</a:t>
            </a:r>
            <a:r>
              <a:rPr dirty="0" sz="1150" spc="2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229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носки,</a:t>
            </a:r>
            <a:r>
              <a:rPr dirty="0" sz="1150" spc="2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</a:t>
            </a:r>
            <a:r>
              <a:rPr dirty="0" sz="1150" spc="2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2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рукава</a:t>
            </a:r>
            <a:r>
              <a:rPr dirty="0" sz="1150" spc="2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надеть</a:t>
            </a:r>
            <a:r>
              <a:rPr dirty="0" sz="1150" spc="2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резинки.</a:t>
            </a:r>
            <a:r>
              <a:rPr dirty="0" sz="1150" spc="23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Голову </a:t>
            </a:r>
            <a:r>
              <a:rPr dirty="0" sz="1150">
                <a:latin typeface="Times New Roman"/>
                <a:cs typeface="Times New Roman"/>
              </a:rPr>
              <a:t>закрыть</a:t>
            </a:r>
            <a:r>
              <a:rPr dirty="0" sz="1150" spc="-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головным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убором.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7620">
              <a:lnSpc>
                <a:spcPts val="1320"/>
              </a:lnSpc>
            </a:pPr>
            <a:r>
              <a:rPr dirty="0" sz="1150">
                <a:latin typeface="Times New Roman"/>
                <a:cs typeface="Times New Roman"/>
              </a:rPr>
              <a:t>Использовать</a:t>
            </a:r>
            <a:r>
              <a:rPr dirty="0" sz="1150" spc="22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специальные</a:t>
            </a:r>
            <a:r>
              <a:rPr dirty="0" sz="1150" spc="229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аэрозольные</a:t>
            </a:r>
            <a:r>
              <a:rPr dirty="0" sz="1150" spc="229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средства</a:t>
            </a:r>
            <a:r>
              <a:rPr dirty="0" sz="1150" spc="22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против</a:t>
            </a:r>
            <a:r>
              <a:rPr dirty="0" sz="1150" spc="229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клещей</a:t>
            </a:r>
            <a:r>
              <a:rPr dirty="0" sz="1150" spc="229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22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соответствии</a:t>
            </a:r>
            <a:r>
              <a:rPr dirty="0" sz="1150" spc="235">
                <a:latin typeface="Times New Roman"/>
                <a:cs typeface="Times New Roman"/>
              </a:rPr>
              <a:t>  </a:t>
            </a:r>
            <a:r>
              <a:rPr dirty="0" sz="1150" spc="-50">
                <a:latin typeface="Times New Roman"/>
                <a:cs typeface="Times New Roman"/>
              </a:rPr>
              <a:t>с </a:t>
            </a:r>
            <a:r>
              <a:rPr dirty="0" sz="1150" spc="-10">
                <a:latin typeface="Times New Roman"/>
                <a:cs typeface="Times New Roman"/>
              </a:rPr>
              <a:t>инструкцией.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20"/>
              </a:lnSpc>
            </a:pPr>
            <a:r>
              <a:rPr dirty="0" sz="1150">
                <a:latin typeface="Times New Roman"/>
                <a:cs typeface="Times New Roman"/>
              </a:rPr>
              <a:t>Отправляясь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поход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</a:t>
            </a:r>
            <a:r>
              <a:rPr dirty="0" sz="1150" spc="2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лесным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массивам,</a:t>
            </a:r>
            <a:r>
              <a:rPr dirty="0" sz="1150" spc="2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ходить</a:t>
            </a:r>
            <a:r>
              <a:rPr dirty="0" sz="1150" spc="2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тропам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избегать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высокой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травы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 spc="-50">
                <a:latin typeface="Times New Roman"/>
                <a:cs typeface="Times New Roman"/>
              </a:rPr>
              <a:t>и </a:t>
            </a:r>
            <a:r>
              <a:rPr dirty="0" sz="1150" spc="-10">
                <a:latin typeface="Times New Roman"/>
                <a:cs typeface="Times New Roman"/>
              </a:rPr>
              <a:t>кустарников.</a:t>
            </a:r>
            <a:endParaRPr sz="115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1250"/>
              </a:spcBef>
            </a:pPr>
            <a:r>
              <a:rPr dirty="0" sz="1150">
                <a:latin typeface="Times New Roman"/>
                <a:cs typeface="Times New Roman"/>
              </a:rPr>
              <a:t>Использовать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брезент,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сидя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земле.</a:t>
            </a:r>
            <a:endParaRPr sz="11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68120" y="1029969"/>
            <a:ext cx="5969635" cy="860425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715">
              <a:lnSpc>
                <a:spcPts val="1320"/>
              </a:lnSpc>
              <a:spcBef>
                <a:spcPts val="195"/>
              </a:spcBef>
            </a:pPr>
            <a:r>
              <a:rPr dirty="0" sz="1150">
                <a:latin typeface="Times New Roman"/>
                <a:cs typeface="Times New Roman"/>
              </a:rPr>
              <a:t>Тщательно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осматривать</a:t>
            </a:r>
            <a:r>
              <a:rPr dirty="0" sz="1150" spc="1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свое</a:t>
            </a:r>
            <a:r>
              <a:rPr dirty="0" sz="1150" spc="2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тело,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одежду,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снаряжение</a:t>
            </a:r>
            <a:r>
              <a:rPr dirty="0" sz="1150" spc="2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1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домашних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животных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предмет </a:t>
            </a:r>
            <a:r>
              <a:rPr dirty="0" sz="1150">
                <a:latin typeface="Times New Roman"/>
                <a:cs typeface="Times New Roman"/>
              </a:rPr>
              <a:t>клещей,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прежде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чем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войти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жилище.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Осматривать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себя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наличие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клещей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как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можно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чаще.</a:t>
            </a: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ct val="96100"/>
              </a:lnSpc>
              <a:spcBef>
                <a:spcPts val="1290"/>
              </a:spcBef>
            </a:pPr>
            <a:r>
              <a:rPr dirty="0" sz="1150" b="1">
                <a:latin typeface="Times New Roman"/>
                <a:cs typeface="Times New Roman"/>
              </a:rPr>
              <a:t>Можно</a:t>
            </a:r>
            <a:r>
              <a:rPr dirty="0" sz="1150" spc="25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ли</a:t>
            </a:r>
            <a:r>
              <a:rPr dirty="0" sz="1150" spc="245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использовать</a:t>
            </a:r>
            <a:r>
              <a:rPr dirty="0" sz="1150" spc="260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средства</a:t>
            </a:r>
            <a:r>
              <a:rPr dirty="0" sz="1150" spc="254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против</a:t>
            </a:r>
            <a:r>
              <a:rPr dirty="0" sz="1150" spc="254" b="1">
                <a:latin typeface="Times New Roman"/>
                <a:cs typeface="Times New Roman"/>
              </a:rPr>
              <a:t> </a:t>
            </a:r>
            <a:r>
              <a:rPr dirty="0" sz="1150" b="1">
                <a:latin typeface="Times New Roman"/>
                <a:cs typeface="Times New Roman"/>
              </a:rPr>
              <a:t>насекомых?</a:t>
            </a:r>
            <a:r>
              <a:rPr dirty="0" sz="1150" spc="260" b="1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Даже</a:t>
            </a:r>
            <a:r>
              <a:rPr dirty="0" sz="1150" spc="25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нужно!</a:t>
            </a:r>
            <a:r>
              <a:rPr dirty="0" sz="1150" spc="2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Следует</a:t>
            </a:r>
            <a:r>
              <a:rPr dirty="0" sz="1150" spc="26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выбирать </a:t>
            </a:r>
            <a:r>
              <a:rPr dirty="0" sz="1150">
                <a:latin typeface="Times New Roman"/>
                <a:cs typeface="Times New Roman"/>
              </a:rPr>
              <a:t>средства,</a:t>
            </a:r>
            <a:r>
              <a:rPr dirty="0" sz="1150" spc="13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содержащие</a:t>
            </a:r>
            <a:r>
              <a:rPr dirty="0" sz="1150" spc="13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диэтилтолуамид</a:t>
            </a:r>
            <a:r>
              <a:rPr dirty="0" sz="1150" spc="13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(ДЭТА)</a:t>
            </a:r>
            <a:r>
              <a:rPr dirty="0" sz="1150" spc="13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или</a:t>
            </a:r>
            <a:r>
              <a:rPr dirty="0" sz="1150" spc="13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перметрин.</a:t>
            </a:r>
            <a:r>
              <a:rPr dirty="0" sz="1150" spc="13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Это,</a:t>
            </a:r>
            <a:r>
              <a:rPr dirty="0" sz="1150" spc="13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так</a:t>
            </a:r>
            <a:r>
              <a:rPr dirty="0" sz="1150" spc="140">
                <a:latin typeface="Times New Roman"/>
                <a:cs typeface="Times New Roman"/>
              </a:rPr>
              <a:t>  </a:t>
            </a:r>
            <a:r>
              <a:rPr dirty="0" sz="1150" spc="-10">
                <a:latin typeface="Times New Roman"/>
                <a:cs typeface="Times New Roman"/>
              </a:rPr>
              <a:t>называемые, </a:t>
            </a:r>
            <a:r>
              <a:rPr dirty="0" sz="1150">
                <a:latin typeface="Times New Roman"/>
                <a:cs typeface="Times New Roman"/>
              </a:rPr>
              <a:t>репелленты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из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группы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акарицидов.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Наносить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их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необходимо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одежду.</a:t>
            </a:r>
            <a:endParaRPr sz="1150">
              <a:latin typeface="Times New Roman"/>
              <a:cs typeface="Times New Roman"/>
            </a:endParaRPr>
          </a:p>
          <a:p>
            <a:pPr marL="12700" marR="5715">
              <a:lnSpc>
                <a:spcPts val="1320"/>
              </a:lnSpc>
              <a:spcBef>
                <a:spcPts val="35"/>
              </a:spcBef>
            </a:pPr>
            <a:r>
              <a:rPr dirty="0" sz="1150">
                <a:latin typeface="Times New Roman"/>
                <a:cs typeface="Times New Roman"/>
              </a:rPr>
              <a:t>Акарицидные</a:t>
            </a:r>
            <a:r>
              <a:rPr dirty="0" sz="1150" spc="2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24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акарицидно-</a:t>
            </a:r>
            <a:r>
              <a:rPr dirty="0" sz="1150">
                <a:latin typeface="Times New Roman"/>
                <a:cs typeface="Times New Roman"/>
              </a:rPr>
              <a:t>репеллентные</a:t>
            </a:r>
            <a:r>
              <a:rPr dirty="0" sz="1150" spc="2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средства</a:t>
            </a:r>
            <a:r>
              <a:rPr dirty="0" sz="1150" spc="2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обладают</a:t>
            </a:r>
            <a:r>
              <a:rPr dirty="0" sz="1150" spc="2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более</a:t>
            </a:r>
            <a:r>
              <a:rPr dirty="0" sz="1150" spc="2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высокими</a:t>
            </a:r>
            <a:r>
              <a:rPr dirty="0" sz="1150" spc="24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защитными </a:t>
            </a:r>
            <a:r>
              <a:rPr dirty="0" sz="1150">
                <a:latin typeface="Times New Roman"/>
                <a:cs typeface="Times New Roman"/>
              </a:rPr>
              <a:t>свойствами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сравнению</a:t>
            </a:r>
            <a:r>
              <a:rPr dirty="0" sz="1150" spc="-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репеллентными.</a:t>
            </a: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ts val="1260"/>
              </a:lnSpc>
            </a:pPr>
            <a:r>
              <a:rPr dirty="0" sz="1150">
                <a:latin typeface="Times New Roman"/>
                <a:cs typeface="Times New Roman"/>
              </a:rPr>
              <a:t>Репеллентные</a:t>
            </a:r>
            <a:r>
              <a:rPr dirty="0" sz="1150" spc="1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средства</a:t>
            </a:r>
            <a:r>
              <a:rPr dirty="0" sz="1150" spc="1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обеспечивают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защиту</a:t>
            </a:r>
            <a:r>
              <a:rPr dirty="0" sz="1150" spc="1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их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нанесении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1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кожу,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акарицидные</a:t>
            </a: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ts val="1325"/>
              </a:lnSpc>
            </a:pPr>
            <a:r>
              <a:rPr dirty="0" sz="1150">
                <a:latin typeface="Times New Roman"/>
                <a:cs typeface="Times New Roman"/>
              </a:rPr>
              <a:t>средства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нельзя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наносить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кожу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из-</a:t>
            </a:r>
            <a:r>
              <a:rPr dirty="0" sz="1150">
                <a:latin typeface="Times New Roman"/>
                <a:cs typeface="Times New Roman"/>
              </a:rPr>
              <a:t>за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их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токсичности.</a:t>
            </a: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ct val="95800"/>
              </a:lnSpc>
              <a:spcBef>
                <a:spcPts val="30"/>
              </a:spcBef>
            </a:pPr>
            <a:r>
              <a:rPr dirty="0" sz="1150" b="1">
                <a:latin typeface="Times New Roman"/>
                <a:cs typeface="Times New Roman"/>
              </a:rPr>
              <a:t>Что</a:t>
            </a:r>
            <a:r>
              <a:rPr dirty="0" sz="1150" spc="125" b="1">
                <a:latin typeface="Times New Roman"/>
                <a:cs typeface="Times New Roman"/>
              </a:rPr>
              <a:t>  </a:t>
            </a:r>
            <a:r>
              <a:rPr dirty="0" sz="1150" b="1">
                <a:latin typeface="Times New Roman"/>
                <a:cs typeface="Times New Roman"/>
              </a:rPr>
              <a:t>делать,</a:t>
            </a:r>
            <a:r>
              <a:rPr dirty="0" sz="1150" spc="130" b="1">
                <a:latin typeface="Times New Roman"/>
                <a:cs typeface="Times New Roman"/>
              </a:rPr>
              <a:t>  </a:t>
            </a:r>
            <a:r>
              <a:rPr dirty="0" sz="1150" b="1">
                <a:latin typeface="Times New Roman"/>
                <a:cs typeface="Times New Roman"/>
              </a:rPr>
              <a:t>если</a:t>
            </a:r>
            <a:r>
              <a:rPr dirty="0" sz="1150" spc="130" b="1">
                <a:latin typeface="Times New Roman"/>
                <a:cs typeface="Times New Roman"/>
              </a:rPr>
              <a:t>  </a:t>
            </a:r>
            <a:r>
              <a:rPr dirty="0" sz="1150" b="1">
                <a:latin typeface="Times New Roman"/>
                <a:cs typeface="Times New Roman"/>
              </a:rPr>
              <a:t>обнаружил</a:t>
            </a:r>
            <a:r>
              <a:rPr dirty="0" sz="1150" spc="125" b="1">
                <a:latin typeface="Times New Roman"/>
                <a:cs typeface="Times New Roman"/>
              </a:rPr>
              <a:t>  </a:t>
            </a:r>
            <a:r>
              <a:rPr dirty="0" sz="1150" b="1">
                <a:latin typeface="Times New Roman"/>
                <a:cs typeface="Times New Roman"/>
              </a:rPr>
              <a:t>присосавшегося</a:t>
            </a:r>
            <a:r>
              <a:rPr dirty="0" sz="1150" spc="130" b="1">
                <a:latin typeface="Times New Roman"/>
                <a:cs typeface="Times New Roman"/>
              </a:rPr>
              <a:t>  </a:t>
            </a:r>
            <a:r>
              <a:rPr dirty="0" sz="1150" b="1">
                <a:latin typeface="Times New Roman"/>
                <a:cs typeface="Times New Roman"/>
              </a:rPr>
              <a:t>клеща?</a:t>
            </a:r>
            <a:r>
              <a:rPr dirty="0" sz="1150" spc="125" b="1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ГЛАВНОЕ</a:t>
            </a:r>
            <a:r>
              <a:rPr dirty="0" sz="1150" spc="13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130">
                <a:latin typeface="Times New Roman"/>
                <a:cs typeface="Times New Roman"/>
              </a:rPr>
              <a:t>  </a:t>
            </a:r>
            <a:r>
              <a:rPr dirty="0" sz="1150" spc="-10">
                <a:latin typeface="Times New Roman"/>
                <a:cs typeface="Times New Roman"/>
              </a:rPr>
              <a:t>РАЗДАВИТЬ </a:t>
            </a:r>
            <a:r>
              <a:rPr dirty="0" sz="1150">
                <a:latin typeface="Times New Roman"/>
                <a:cs typeface="Times New Roman"/>
              </a:rPr>
              <a:t>КЛЕЩА!</a:t>
            </a:r>
            <a:r>
              <a:rPr dirty="0" sz="1150" spc="245">
                <a:latin typeface="Times New Roman"/>
                <a:cs typeface="Times New Roman"/>
              </a:rPr>
              <a:t>   </a:t>
            </a:r>
            <a:r>
              <a:rPr dirty="0" sz="1150">
                <a:latin typeface="Times New Roman"/>
                <a:cs typeface="Times New Roman"/>
              </a:rPr>
              <a:t>Необходимо</a:t>
            </a:r>
            <a:r>
              <a:rPr dirty="0" sz="1150" spc="245">
                <a:latin typeface="Times New Roman"/>
                <a:cs typeface="Times New Roman"/>
              </a:rPr>
              <a:t>   </a:t>
            </a:r>
            <a:r>
              <a:rPr dirty="0" sz="1150">
                <a:latin typeface="Times New Roman"/>
                <a:cs typeface="Times New Roman"/>
              </a:rPr>
              <a:t>обратиться</a:t>
            </a:r>
            <a:r>
              <a:rPr dirty="0" sz="1150" spc="245">
                <a:latin typeface="Times New Roman"/>
                <a:cs typeface="Times New Roman"/>
              </a:rPr>
              <a:t>   </a:t>
            </a:r>
            <a:r>
              <a:rPr dirty="0" sz="1150">
                <a:latin typeface="Times New Roman"/>
                <a:cs typeface="Times New Roman"/>
              </a:rPr>
              <a:t>за</a:t>
            </a:r>
            <a:r>
              <a:rPr dirty="0" sz="1150" spc="240">
                <a:latin typeface="Times New Roman"/>
                <a:cs typeface="Times New Roman"/>
              </a:rPr>
              <a:t>   </a:t>
            </a:r>
            <a:r>
              <a:rPr dirty="0" sz="1150">
                <a:latin typeface="Times New Roman"/>
                <a:cs typeface="Times New Roman"/>
              </a:rPr>
              <a:t>медицинской</a:t>
            </a:r>
            <a:r>
              <a:rPr dirty="0" sz="1150" spc="245">
                <a:latin typeface="Times New Roman"/>
                <a:cs typeface="Times New Roman"/>
              </a:rPr>
              <a:t>   </a:t>
            </a:r>
            <a:r>
              <a:rPr dirty="0" sz="1150">
                <a:latin typeface="Times New Roman"/>
                <a:cs typeface="Times New Roman"/>
              </a:rPr>
              <a:t>помощью,</a:t>
            </a:r>
            <a:r>
              <a:rPr dirty="0" sz="1150" spc="245">
                <a:latin typeface="Times New Roman"/>
                <a:cs typeface="Times New Roman"/>
              </a:rPr>
              <a:t>   </a:t>
            </a:r>
            <a:r>
              <a:rPr dirty="0" sz="1150">
                <a:latin typeface="Times New Roman"/>
                <a:cs typeface="Times New Roman"/>
              </a:rPr>
              <a:t>врач</a:t>
            </a:r>
            <a:r>
              <a:rPr dirty="0" sz="1150" spc="245">
                <a:latin typeface="Times New Roman"/>
                <a:cs typeface="Times New Roman"/>
              </a:rPr>
              <a:t>   </a:t>
            </a:r>
            <a:r>
              <a:rPr dirty="0" sz="1150" spc="-10">
                <a:latin typeface="Times New Roman"/>
                <a:cs typeface="Times New Roman"/>
              </a:rPr>
              <a:t>назначит </a:t>
            </a:r>
            <a:r>
              <a:rPr dirty="0" sz="1150">
                <a:latin typeface="Times New Roman"/>
                <a:cs typeface="Times New Roman"/>
              </a:rPr>
              <a:t>профилактическое</a:t>
            </a:r>
            <a:r>
              <a:rPr dirty="0" sz="1150" spc="1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лечение.</a:t>
            </a:r>
            <a:r>
              <a:rPr dirty="0" sz="1150" spc="1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Если</a:t>
            </a:r>
            <a:r>
              <a:rPr dirty="0" sz="1150" spc="1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возможности</a:t>
            </a:r>
            <a:r>
              <a:rPr dirty="0" sz="1150" spc="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обратиться</a:t>
            </a:r>
            <a:r>
              <a:rPr dirty="0" sz="1150" spc="1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</a:t>
            </a:r>
            <a:r>
              <a:rPr dirty="0" sz="1150" spc="1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медицинской</a:t>
            </a:r>
            <a:r>
              <a:rPr dirty="0" sz="1150" spc="1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помощью</a:t>
            </a:r>
            <a:r>
              <a:rPr dirty="0" sz="1150" spc="1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нет,</a:t>
            </a:r>
            <a:r>
              <a:rPr dirty="0" sz="1150" spc="90">
                <a:latin typeface="Times New Roman"/>
                <a:cs typeface="Times New Roman"/>
              </a:rPr>
              <a:t> </a:t>
            </a:r>
            <a:r>
              <a:rPr dirty="0" sz="1150" spc="-25">
                <a:latin typeface="Times New Roman"/>
                <a:cs typeface="Times New Roman"/>
              </a:rPr>
              <a:t>то </a:t>
            </a:r>
            <a:r>
              <a:rPr dirty="0" sz="1150">
                <a:latin typeface="Times New Roman"/>
                <a:cs typeface="Times New Roman"/>
              </a:rPr>
              <a:t>клеща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нужно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вытащить</a:t>
            </a:r>
            <a:r>
              <a:rPr dirty="0" sz="1150" spc="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как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можно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скорее,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но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этом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необходимо</a:t>
            </a:r>
            <a:r>
              <a:rPr dirty="0" sz="1150" spc="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соблюдать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осторожность. </a:t>
            </a:r>
            <a:r>
              <a:rPr dirty="0" sz="1150">
                <a:latin typeface="Times New Roman"/>
                <a:cs typeface="Times New Roman"/>
              </a:rPr>
              <a:t>Можно</a:t>
            </a:r>
            <a:r>
              <a:rPr dirty="0" sz="1150" spc="31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вытаскивать</a:t>
            </a:r>
            <a:r>
              <a:rPr dirty="0" sz="1150" spc="31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его</a:t>
            </a:r>
            <a:r>
              <a:rPr dirty="0" sz="1150" spc="31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пинцетом</a:t>
            </a:r>
            <a:r>
              <a:rPr dirty="0" sz="1150" spc="31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или</a:t>
            </a:r>
            <a:r>
              <a:rPr dirty="0" sz="1150" spc="31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ниткой,</a:t>
            </a:r>
            <a:r>
              <a:rPr dirty="0" sz="1150" spc="31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обвитой</a:t>
            </a:r>
            <a:r>
              <a:rPr dirty="0" sz="1150" spc="31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вокруг</a:t>
            </a:r>
            <a:r>
              <a:rPr dirty="0" sz="1150" spc="31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головы</a:t>
            </a:r>
            <a:r>
              <a:rPr dirty="0" sz="1150" spc="315">
                <a:latin typeface="Times New Roman"/>
                <a:cs typeface="Times New Roman"/>
              </a:rPr>
              <a:t>  </a:t>
            </a:r>
            <a:r>
              <a:rPr dirty="0" sz="1150" spc="-10">
                <a:latin typeface="Times New Roman"/>
                <a:cs typeface="Times New Roman"/>
              </a:rPr>
              <a:t>клеща, </a:t>
            </a:r>
            <a:r>
              <a:rPr dirty="0" sz="1150">
                <a:latin typeface="Times New Roman"/>
                <a:cs typeface="Times New Roman"/>
              </a:rPr>
              <a:t>выкручивающими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движениями.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течение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14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дней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после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присасывания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клеща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необходимо </a:t>
            </a:r>
            <a:r>
              <a:rPr dirty="0" sz="1150">
                <a:latin typeface="Times New Roman"/>
                <a:cs typeface="Times New Roman"/>
              </a:rPr>
              <a:t>проводить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термометрию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два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раза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-20">
                <a:latin typeface="Times New Roman"/>
                <a:cs typeface="Times New Roman"/>
              </a:rPr>
              <a:t> день.</a:t>
            </a:r>
            <a:endParaRPr sz="1150">
              <a:latin typeface="Times New Roman"/>
              <a:cs typeface="Times New Roman"/>
            </a:endParaRPr>
          </a:p>
          <a:p>
            <a:pPr algn="just" marL="1901189">
              <a:lnSpc>
                <a:spcPts val="1310"/>
              </a:lnSpc>
            </a:pPr>
            <a:r>
              <a:rPr dirty="0" sz="1150" b="1" i="1">
                <a:latin typeface="Times New Roman"/>
                <a:cs typeface="Times New Roman"/>
              </a:rPr>
              <a:t>Как</a:t>
            </a:r>
            <a:r>
              <a:rPr dirty="0" sz="1150" spc="-35" b="1" i="1">
                <a:latin typeface="Times New Roman"/>
                <a:cs typeface="Times New Roman"/>
              </a:rPr>
              <a:t> </a:t>
            </a:r>
            <a:r>
              <a:rPr dirty="0" sz="1150" b="1" i="1">
                <a:latin typeface="Times New Roman"/>
                <a:cs typeface="Times New Roman"/>
              </a:rPr>
              <a:t>защитить</a:t>
            </a:r>
            <a:r>
              <a:rPr dirty="0" sz="1150" spc="-25" b="1" i="1">
                <a:latin typeface="Times New Roman"/>
                <a:cs typeface="Times New Roman"/>
              </a:rPr>
              <a:t> </a:t>
            </a:r>
            <a:r>
              <a:rPr dirty="0" sz="1150" b="1" i="1">
                <a:latin typeface="Times New Roman"/>
                <a:cs typeface="Times New Roman"/>
              </a:rPr>
              <a:t>детей</a:t>
            </a:r>
            <a:r>
              <a:rPr dirty="0" sz="1150" spc="-40" b="1" i="1">
                <a:latin typeface="Times New Roman"/>
                <a:cs typeface="Times New Roman"/>
              </a:rPr>
              <a:t> </a:t>
            </a:r>
            <a:r>
              <a:rPr dirty="0" sz="1150" b="1" i="1">
                <a:latin typeface="Times New Roman"/>
                <a:cs typeface="Times New Roman"/>
              </a:rPr>
              <a:t>от</a:t>
            </a:r>
            <a:r>
              <a:rPr dirty="0" sz="1150" spc="-30" b="1" i="1">
                <a:latin typeface="Times New Roman"/>
                <a:cs typeface="Times New Roman"/>
              </a:rPr>
              <a:t> </a:t>
            </a:r>
            <a:r>
              <a:rPr dirty="0" sz="1150" spc="-10" b="1" i="1">
                <a:latin typeface="Times New Roman"/>
                <a:cs typeface="Times New Roman"/>
              </a:rPr>
              <a:t>клещей</a:t>
            </a: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30"/>
              </a:lnSpc>
              <a:spcBef>
                <a:spcPts val="50"/>
              </a:spcBef>
            </a:pP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этой</a:t>
            </a:r>
            <a:r>
              <a:rPr dirty="0" sz="1150" spc="1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статье</a:t>
            </a:r>
            <a:r>
              <a:rPr dirty="0" sz="1150" spc="1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мы</a:t>
            </a:r>
            <a:r>
              <a:rPr dirty="0" sz="1150" spc="1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расскажем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правилах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поведения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1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прогулках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1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детьми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территориям, </a:t>
            </a:r>
            <a:r>
              <a:rPr dirty="0" sz="1150">
                <a:latin typeface="Times New Roman"/>
                <a:cs typeface="Times New Roman"/>
              </a:rPr>
              <a:t>опасным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отношении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клещей.</a:t>
            </a:r>
            <a:endParaRPr sz="115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20"/>
              </a:lnSpc>
            </a:pPr>
            <a:r>
              <a:rPr dirty="0" sz="1150">
                <a:latin typeface="Times New Roman"/>
                <a:cs typeface="Times New Roman"/>
              </a:rPr>
              <a:t>Клещи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обитают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траве,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невысоких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кустарниках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никогда –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-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деревьях.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прикрепляется </a:t>
            </a:r>
            <a:r>
              <a:rPr dirty="0" sz="1150">
                <a:latin typeface="Times New Roman"/>
                <a:cs typeface="Times New Roman"/>
              </a:rPr>
              <a:t>к</a:t>
            </a:r>
            <a:r>
              <a:rPr dirty="0" sz="1150" spc="1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одежде</a:t>
            </a:r>
            <a:r>
              <a:rPr dirty="0" sz="1150" spc="1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тот</a:t>
            </a:r>
            <a:r>
              <a:rPr dirty="0" sz="1150" spc="1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момент,</a:t>
            </a:r>
            <a:r>
              <a:rPr dirty="0" sz="1150" spc="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когда</a:t>
            </a:r>
            <a:r>
              <a:rPr dirty="0" sz="1150" spc="1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человек</a:t>
            </a:r>
            <a:r>
              <a:rPr dirty="0" sz="1150" spc="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оказывается</a:t>
            </a:r>
            <a:r>
              <a:rPr dirty="0" sz="1150" spc="1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рядом,</a:t>
            </a:r>
            <a:r>
              <a:rPr dirty="0" sz="1150" spc="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после</a:t>
            </a:r>
            <a:r>
              <a:rPr dirty="0" sz="1150" spc="1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чего</a:t>
            </a:r>
            <a:r>
              <a:rPr dirty="0" sz="1150" spc="1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начинает</a:t>
            </a:r>
            <a:r>
              <a:rPr dirty="0" sz="1150" spc="1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двигаться</a:t>
            </a:r>
            <a:r>
              <a:rPr dirty="0" sz="1150" spc="105">
                <a:latin typeface="Times New Roman"/>
                <a:cs typeface="Times New Roman"/>
              </a:rPr>
              <a:t> </a:t>
            </a:r>
            <a:r>
              <a:rPr dirty="0" sz="1150" spc="-25">
                <a:latin typeface="Times New Roman"/>
                <a:cs typeface="Times New Roman"/>
              </a:rPr>
              <a:t>по </a:t>
            </a:r>
            <a:r>
              <a:rPr dirty="0" sz="1150">
                <a:latin typeface="Times New Roman"/>
                <a:cs typeface="Times New Roman"/>
              </a:rPr>
              <a:t>одежде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вверх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поисках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«укромного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местечка»</a:t>
            </a:r>
            <a:r>
              <a:rPr dirty="0" sz="1150" spc="-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коже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под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одеждой,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где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присасывается.</a:t>
            </a: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20"/>
              </a:lnSpc>
              <a:spcBef>
                <a:spcPts val="10"/>
              </a:spcBef>
            </a:pPr>
            <a:r>
              <a:rPr dirty="0" sz="1150">
                <a:latin typeface="Times New Roman"/>
                <a:cs typeface="Times New Roman"/>
              </a:rPr>
              <a:t>Если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вы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решили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погулять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лесу</a:t>
            </a:r>
            <a:r>
              <a:rPr dirty="0" sz="1150" spc="1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или</a:t>
            </a:r>
            <a:r>
              <a:rPr dirty="0" sz="1150" spc="1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парке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малышом,</a:t>
            </a:r>
            <a:r>
              <a:rPr dirty="0" sz="1150" spc="1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который</a:t>
            </a:r>
            <a:r>
              <a:rPr dirty="0" sz="1150" spc="1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еще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может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уверенно </a:t>
            </a:r>
            <a:r>
              <a:rPr dirty="0" sz="1150">
                <a:latin typeface="Times New Roman"/>
                <a:cs typeface="Times New Roman"/>
              </a:rPr>
              <a:t>самостоятельно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ходить</a:t>
            </a:r>
            <a:r>
              <a:rPr dirty="0" sz="1150" spc="1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или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стоять,</a:t>
            </a:r>
            <a:r>
              <a:rPr dirty="0" sz="1150" spc="2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необходимо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переносить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его</a:t>
            </a:r>
            <a:r>
              <a:rPr dirty="0" sz="1150" spc="2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руках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или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перевозить</a:t>
            </a:r>
            <a:r>
              <a:rPr dirty="0" sz="1150" spc="200">
                <a:latin typeface="Times New Roman"/>
                <a:cs typeface="Times New Roman"/>
              </a:rPr>
              <a:t> </a:t>
            </a:r>
            <a:r>
              <a:rPr dirty="0" sz="1150" spc="-50">
                <a:latin typeface="Times New Roman"/>
                <a:cs typeface="Times New Roman"/>
              </a:rPr>
              <a:t>в </a:t>
            </a:r>
            <a:r>
              <a:rPr dirty="0" sz="1150">
                <a:latin typeface="Times New Roman"/>
                <a:cs typeface="Times New Roman"/>
              </a:rPr>
              <a:t>колясках.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этом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случае</a:t>
            </a:r>
            <a:r>
              <a:rPr dirty="0" sz="1150" spc="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мы</a:t>
            </a:r>
            <a:r>
              <a:rPr dirty="0" sz="1150" spc="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можем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быть</a:t>
            </a:r>
            <a:r>
              <a:rPr dirty="0" sz="1150" spc="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уверены,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что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ребенок</a:t>
            </a:r>
            <a:r>
              <a:rPr dirty="0" sz="1150" spc="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упадет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сядет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траву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 spc="-50">
                <a:latin typeface="Times New Roman"/>
                <a:cs typeface="Times New Roman"/>
              </a:rPr>
              <a:t>–</a:t>
            </a:r>
            <a:endParaRPr sz="1150">
              <a:latin typeface="Times New Roman"/>
              <a:cs typeface="Times New Roman"/>
            </a:endParaRPr>
          </a:p>
          <a:p>
            <a:pPr algn="just" marL="12700">
              <a:lnSpc>
                <a:spcPts val="1260"/>
              </a:lnSpc>
            </a:pPr>
            <a:r>
              <a:rPr dirty="0" sz="1150">
                <a:latin typeface="Times New Roman"/>
                <a:cs typeface="Times New Roman"/>
              </a:rPr>
              <a:t>место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обитания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клещей.</a:t>
            </a: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30"/>
              </a:lnSpc>
              <a:spcBef>
                <a:spcPts val="55"/>
              </a:spcBef>
            </a:pPr>
            <a:r>
              <a:rPr dirty="0" sz="1150">
                <a:latin typeface="Times New Roman"/>
                <a:cs typeface="Times New Roman"/>
              </a:rPr>
              <a:t>При</a:t>
            </a:r>
            <a:r>
              <a:rPr dirty="0" sz="1150" spc="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прогулке</a:t>
            </a:r>
            <a:r>
              <a:rPr dirty="0" sz="1150" spc="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необходимо</a:t>
            </a:r>
            <a:r>
              <a:rPr dirty="0" sz="1150" spc="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двигаться</a:t>
            </a:r>
            <a:r>
              <a:rPr dirty="0" sz="1150" spc="6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</a:t>
            </a:r>
            <a:r>
              <a:rPr dirty="0" sz="1150" spc="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центру</a:t>
            </a:r>
            <a:r>
              <a:rPr dirty="0" sz="1150" spc="5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дорожек,</a:t>
            </a:r>
            <a:r>
              <a:rPr dirty="0" sz="1150" spc="5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стараясь</a:t>
            </a:r>
            <a:r>
              <a:rPr dirty="0" sz="1150" spc="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задевать</a:t>
            </a:r>
            <a:r>
              <a:rPr dirty="0" sz="1150" spc="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траву</a:t>
            </a:r>
            <a:r>
              <a:rPr dirty="0" sz="1150" spc="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6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кусты, </a:t>
            </a:r>
            <a:r>
              <a:rPr dirty="0" sz="1150">
                <a:latin typeface="Times New Roman"/>
                <a:cs typeface="Times New Roman"/>
              </a:rPr>
              <a:t>растущие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краям.</a:t>
            </a: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20"/>
              </a:lnSpc>
            </a:pPr>
            <a:r>
              <a:rPr dirty="0" sz="1150">
                <a:latin typeface="Times New Roman"/>
                <a:cs typeface="Times New Roman"/>
              </a:rPr>
              <a:t>За</a:t>
            </a:r>
            <a:r>
              <a:rPr dirty="0" sz="1150" spc="2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безопасность</a:t>
            </a:r>
            <a:r>
              <a:rPr dirty="0" sz="1150" spc="2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детей</a:t>
            </a:r>
            <a:r>
              <a:rPr dirty="0" sz="1150" spc="25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младшего</a:t>
            </a:r>
            <a:r>
              <a:rPr dirty="0" sz="1150" spc="2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возраста,</a:t>
            </a:r>
            <a:r>
              <a:rPr dirty="0" sz="1150" spc="2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находящихся</a:t>
            </a:r>
            <a:r>
              <a:rPr dirty="0" sz="1150" spc="2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2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опасной</a:t>
            </a:r>
            <a:r>
              <a:rPr dirty="0" sz="1150" spc="25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2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отношении</a:t>
            </a:r>
            <a:r>
              <a:rPr dirty="0" sz="1150" spc="254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клещей </a:t>
            </a:r>
            <a:r>
              <a:rPr dirty="0" sz="1150">
                <a:latin typeface="Times New Roman"/>
                <a:cs typeface="Times New Roman"/>
              </a:rPr>
              <a:t>территории,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отвечают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сопровождающие</a:t>
            </a:r>
            <a:r>
              <a:rPr dirty="0" sz="1150">
                <a:latin typeface="Times New Roman"/>
                <a:cs typeface="Times New Roman"/>
              </a:rPr>
              <a:t> их </a:t>
            </a:r>
            <a:r>
              <a:rPr dirty="0" sz="1150" spc="-10">
                <a:latin typeface="Times New Roman"/>
                <a:cs typeface="Times New Roman"/>
              </a:rPr>
              <a:t>взрослые.</a:t>
            </a:r>
            <a:endParaRPr sz="1150">
              <a:latin typeface="Times New Roman"/>
              <a:cs typeface="Times New Roman"/>
            </a:endParaRPr>
          </a:p>
          <a:p>
            <a:pPr algn="just" marL="12700" marR="6350">
              <a:lnSpc>
                <a:spcPts val="1320"/>
              </a:lnSpc>
            </a:pPr>
            <a:r>
              <a:rPr dirty="0" sz="1150">
                <a:latin typeface="Times New Roman"/>
                <a:cs typeface="Times New Roman"/>
              </a:rPr>
              <a:t>Если</a:t>
            </a:r>
            <a:r>
              <a:rPr dirty="0" sz="1150" spc="1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во</a:t>
            </a:r>
            <a:r>
              <a:rPr dirty="0" sz="1150" spc="1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время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прогулки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приходится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передвигаться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коляской,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задевая</a:t>
            </a:r>
            <a:r>
              <a:rPr dirty="0" sz="1150" spc="1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траву</a:t>
            </a:r>
            <a:r>
              <a:rPr dirty="0" sz="1150" spc="1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12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кустарники, </a:t>
            </a:r>
            <a:r>
              <a:rPr dirty="0" sz="1150">
                <a:latin typeface="Times New Roman"/>
                <a:cs typeface="Times New Roman"/>
              </a:rPr>
              <a:t>растущие</a:t>
            </a:r>
            <a:r>
              <a:rPr dirty="0" sz="1150" spc="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</a:t>
            </a:r>
            <a:r>
              <a:rPr dirty="0" sz="1150" spc="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краям</a:t>
            </a:r>
            <a:r>
              <a:rPr dirty="0" sz="1150" spc="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дорожки,</a:t>
            </a:r>
            <a:r>
              <a:rPr dirty="0" sz="1150" spc="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нужно</a:t>
            </a:r>
            <a:r>
              <a:rPr dirty="0" sz="1150" spc="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заранее</a:t>
            </a:r>
            <a:r>
              <a:rPr dirty="0" sz="1150" spc="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обработать</a:t>
            </a:r>
            <a:r>
              <a:rPr dirty="0" sz="1150" spc="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нижние</a:t>
            </a:r>
            <a:r>
              <a:rPr dirty="0" sz="1150" spc="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детали</a:t>
            </a:r>
            <a:r>
              <a:rPr dirty="0" sz="1150" spc="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коляски</a:t>
            </a:r>
            <a:r>
              <a:rPr dirty="0" sz="1150" spc="4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специальным</a:t>
            </a:r>
            <a:endParaRPr sz="1150">
              <a:latin typeface="Times New Roman"/>
              <a:cs typeface="Times New Roman"/>
            </a:endParaRPr>
          </a:p>
          <a:p>
            <a:pPr algn="just" marL="12700" marR="6350">
              <a:lnSpc>
                <a:spcPts val="1320"/>
              </a:lnSpc>
              <a:spcBef>
                <a:spcPts val="15"/>
              </a:spcBef>
            </a:pPr>
            <a:r>
              <a:rPr dirty="0" sz="1150">
                <a:latin typeface="Times New Roman"/>
                <a:cs typeface="Times New Roman"/>
              </a:rPr>
              <a:t>акарицидным</a:t>
            </a:r>
            <a:r>
              <a:rPr dirty="0" sz="1150" spc="4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аэрозольным</a:t>
            </a:r>
            <a:r>
              <a:rPr dirty="0" sz="1150" spc="43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средством</a:t>
            </a:r>
            <a:r>
              <a:rPr dirty="0" sz="1150" spc="4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для</a:t>
            </a:r>
            <a:r>
              <a:rPr dirty="0" sz="1150" spc="4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защиты</a:t>
            </a:r>
            <a:r>
              <a:rPr dirty="0" sz="1150" spc="4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от</a:t>
            </a:r>
            <a:r>
              <a:rPr dirty="0" sz="1150" spc="4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клещей,</a:t>
            </a:r>
            <a:r>
              <a:rPr dirty="0" sz="1150" spc="4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чтобы</a:t>
            </a:r>
            <a:r>
              <a:rPr dirty="0" sz="1150" spc="4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клещи</a:t>
            </a:r>
            <a:r>
              <a:rPr dirty="0" sz="1150" spc="4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43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смогли </a:t>
            </a:r>
            <a:r>
              <a:rPr dirty="0" sz="1150">
                <a:latin typeface="Times New Roman"/>
                <a:cs typeface="Times New Roman"/>
              </a:rPr>
              <a:t>заползти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колесам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другим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деталям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коляски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ребенку.</a:t>
            </a: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20"/>
              </a:lnSpc>
            </a:pPr>
            <a:r>
              <a:rPr dirty="0" sz="1150">
                <a:latin typeface="Times New Roman"/>
                <a:cs typeface="Times New Roman"/>
              </a:rPr>
              <a:t>Детям</a:t>
            </a:r>
            <a:r>
              <a:rPr dirty="0" sz="1150" spc="15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старшего</a:t>
            </a:r>
            <a:r>
              <a:rPr dirty="0" sz="1150" spc="16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возраста</a:t>
            </a:r>
            <a:r>
              <a:rPr dirty="0" sz="1150" spc="16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необходимо</a:t>
            </a:r>
            <a:r>
              <a:rPr dirty="0" sz="1150" spc="15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объяснять</a:t>
            </a:r>
            <a:r>
              <a:rPr dirty="0" sz="1150" spc="16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принципы</a:t>
            </a:r>
            <a:r>
              <a:rPr dirty="0" sz="1150" spc="16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поведения</a:t>
            </a:r>
            <a:r>
              <a:rPr dirty="0" sz="1150" spc="15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16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опасной</a:t>
            </a:r>
            <a:r>
              <a:rPr dirty="0" sz="1150" spc="155">
                <a:latin typeface="Times New Roman"/>
                <a:cs typeface="Times New Roman"/>
              </a:rPr>
              <a:t>  </a:t>
            </a:r>
            <a:r>
              <a:rPr dirty="0" sz="1150" spc="-50">
                <a:latin typeface="Times New Roman"/>
                <a:cs typeface="Times New Roman"/>
              </a:rPr>
              <a:t>в </a:t>
            </a:r>
            <a:r>
              <a:rPr dirty="0" sz="1150">
                <a:latin typeface="Times New Roman"/>
                <a:cs typeface="Times New Roman"/>
              </a:rPr>
              <a:t>отношении</a:t>
            </a:r>
            <a:r>
              <a:rPr dirty="0" sz="1150" spc="-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клещей</a:t>
            </a:r>
            <a:r>
              <a:rPr dirty="0" sz="1150" spc="-5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территории.</a:t>
            </a:r>
            <a:endParaRPr sz="1150">
              <a:latin typeface="Times New Roman"/>
              <a:cs typeface="Times New Roman"/>
            </a:endParaRPr>
          </a:p>
          <a:p>
            <a:pPr algn="just" marL="12700">
              <a:lnSpc>
                <a:spcPts val="1260"/>
              </a:lnSpc>
            </a:pPr>
            <a:r>
              <a:rPr dirty="0" sz="1150">
                <a:latin typeface="Times New Roman"/>
                <a:cs typeface="Times New Roman"/>
              </a:rPr>
              <a:t>Одежду</a:t>
            </a:r>
            <a:r>
              <a:rPr dirty="0" sz="1150" spc="2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детей</a:t>
            </a:r>
            <a:r>
              <a:rPr dirty="0" sz="1150" spc="2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акарицидными</a:t>
            </a:r>
            <a:r>
              <a:rPr dirty="0" sz="1150" spc="2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аэрозольными</a:t>
            </a:r>
            <a:r>
              <a:rPr dirty="0" sz="1150" spc="2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средствами</a:t>
            </a:r>
            <a:r>
              <a:rPr dirty="0" sz="1150" spc="2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обрабатывают</a:t>
            </a:r>
            <a:r>
              <a:rPr dirty="0" sz="1150" spc="2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только</a:t>
            </a:r>
            <a:r>
              <a:rPr dirty="0" sz="1150" spc="2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взрослые</a:t>
            </a:r>
            <a:r>
              <a:rPr dirty="0" sz="1150" spc="275">
                <a:latin typeface="Times New Roman"/>
                <a:cs typeface="Times New Roman"/>
              </a:rPr>
              <a:t> </a:t>
            </a:r>
            <a:r>
              <a:rPr dirty="0" sz="1150" spc="-50">
                <a:latin typeface="Times New Roman"/>
                <a:cs typeface="Times New Roman"/>
              </a:rPr>
              <a:t>в</a:t>
            </a: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ct val="95800"/>
              </a:lnSpc>
              <a:spcBef>
                <a:spcPts val="30"/>
              </a:spcBef>
            </a:pPr>
            <a:r>
              <a:rPr dirty="0" sz="1150">
                <a:latin typeface="Times New Roman"/>
                <a:cs typeface="Times New Roman"/>
              </a:rPr>
              <a:t>соответствии</a:t>
            </a:r>
            <a:r>
              <a:rPr dirty="0" sz="1150" spc="2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2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правилами,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изложенными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этикетке</a:t>
            </a:r>
            <a:r>
              <a:rPr dirty="0" sz="1150" spc="2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средству.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Избегайте</a:t>
            </a:r>
            <a:r>
              <a:rPr dirty="0" sz="1150" spc="2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крайностей: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 spc="-50">
                <a:latin typeface="Times New Roman"/>
                <a:cs typeface="Times New Roman"/>
              </a:rPr>
              <a:t>с </a:t>
            </a:r>
            <a:r>
              <a:rPr dirty="0" sz="1150">
                <a:latin typeface="Times New Roman"/>
                <a:cs typeface="Times New Roman"/>
              </a:rPr>
              <a:t>одной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стороны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-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нужно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обрабатывать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одежду</a:t>
            </a:r>
            <a:r>
              <a:rPr dirty="0" sz="1150" spc="1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«символически»,</a:t>
            </a:r>
            <a:r>
              <a:rPr dirty="0" sz="1150" spc="2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2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другой</a:t>
            </a:r>
            <a:r>
              <a:rPr dirty="0" sz="1150" spc="20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–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поливать</a:t>
            </a:r>
            <a:r>
              <a:rPr dirty="0" sz="1150" spc="215">
                <a:latin typeface="Times New Roman"/>
                <a:cs typeface="Times New Roman"/>
              </a:rPr>
              <a:t> </a:t>
            </a:r>
            <a:r>
              <a:rPr dirty="0" sz="1150" spc="-25">
                <a:latin typeface="Times New Roman"/>
                <a:cs typeface="Times New Roman"/>
              </a:rPr>
              <a:t>ее </a:t>
            </a:r>
            <a:r>
              <a:rPr dirty="0" sz="1150">
                <a:latin typeface="Times New Roman"/>
                <a:cs typeface="Times New Roman"/>
              </a:rPr>
              <a:t>средством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«в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четыре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слоя»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тоже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нужно.</a:t>
            </a: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20"/>
              </a:lnSpc>
              <a:spcBef>
                <a:spcPts val="35"/>
              </a:spcBef>
            </a:pPr>
            <a:r>
              <a:rPr dirty="0" sz="1150">
                <a:latin typeface="Times New Roman"/>
                <a:cs typeface="Times New Roman"/>
              </a:rPr>
              <a:t>Общее</a:t>
            </a:r>
            <a:r>
              <a:rPr dirty="0" sz="1150" spc="1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время</a:t>
            </a:r>
            <a:r>
              <a:rPr dirty="0" sz="1150" spc="1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обработки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брюк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1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рубашки</a:t>
            </a:r>
            <a:r>
              <a:rPr dirty="0" sz="1150" spc="1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детей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из</a:t>
            </a:r>
            <a:r>
              <a:rPr dirty="0" sz="1150" spc="1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аэрозольной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упаковки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составляет</a:t>
            </a:r>
            <a:r>
              <a:rPr dirty="0" sz="1150" spc="1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от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 spc="-25">
                <a:latin typeface="Times New Roman"/>
                <a:cs typeface="Times New Roman"/>
              </a:rPr>
              <a:t>30 </a:t>
            </a:r>
            <a:r>
              <a:rPr dirty="0" sz="1150">
                <a:latin typeface="Times New Roman"/>
                <a:cs typeface="Times New Roman"/>
              </a:rPr>
              <a:t>секунд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до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1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минуты,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зависимости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от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размера</a:t>
            </a:r>
            <a:r>
              <a:rPr dirty="0" sz="1150" spc="-10">
                <a:latin typeface="Times New Roman"/>
                <a:cs typeface="Times New Roman"/>
              </a:rPr>
              <a:t> одежды.</a:t>
            </a: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20"/>
              </a:lnSpc>
              <a:spcBef>
                <a:spcPts val="15"/>
              </a:spcBef>
            </a:pPr>
            <a:r>
              <a:rPr dirty="0" sz="1150">
                <a:latin typeface="Times New Roman"/>
                <a:cs typeface="Times New Roman"/>
              </a:rPr>
              <a:t>Соблюдение</a:t>
            </a:r>
            <a:r>
              <a:rPr dirty="0" sz="1150" spc="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описанных</a:t>
            </a:r>
            <a:r>
              <a:rPr dirty="0" sz="1150" spc="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правил</a:t>
            </a:r>
            <a:r>
              <a:rPr dirty="0" sz="1150" spc="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очень</a:t>
            </a:r>
            <a:r>
              <a:rPr dirty="0" sz="1150" spc="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важно,</a:t>
            </a:r>
            <a:r>
              <a:rPr dirty="0" sz="1150" spc="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поскольку</a:t>
            </a:r>
            <a:r>
              <a:rPr dirty="0" sz="1150" spc="6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дети</a:t>
            </a:r>
            <a:r>
              <a:rPr dirty="0" sz="1150" spc="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являются</a:t>
            </a:r>
            <a:r>
              <a:rPr dirty="0" sz="1150" spc="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особенно</a:t>
            </a:r>
            <a:r>
              <a:rPr dirty="0" sz="1150" spc="9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уязвимыми </a:t>
            </a:r>
            <a:r>
              <a:rPr dirty="0" sz="1150">
                <a:latin typeface="Times New Roman"/>
                <a:cs typeface="Times New Roman"/>
              </a:rPr>
              <a:t>для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клещей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только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-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физиологическом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смысле,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вследствие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своего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маленького роста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того, </a:t>
            </a:r>
            <a:r>
              <a:rPr dirty="0" sz="1150">
                <a:latin typeface="Times New Roman"/>
                <a:cs typeface="Times New Roman"/>
              </a:rPr>
              <a:t>что</a:t>
            </a:r>
            <a:r>
              <a:rPr dirty="0" sz="1150" spc="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они</a:t>
            </a:r>
            <a:r>
              <a:rPr dirty="0" sz="1150" spc="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1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всегда</a:t>
            </a:r>
            <a:r>
              <a:rPr dirty="0" sz="1150" spc="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могут</a:t>
            </a:r>
            <a:r>
              <a:rPr dirty="0" sz="1150" spc="11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рассказать</a:t>
            </a:r>
            <a:r>
              <a:rPr dirty="0" sz="1150" spc="1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нам</a:t>
            </a:r>
            <a:r>
              <a:rPr dirty="0" sz="1150" spc="1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</a:t>
            </a:r>
            <a:r>
              <a:rPr dirty="0" sz="1150" spc="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своем</a:t>
            </a:r>
            <a:r>
              <a:rPr dirty="0" sz="1150" spc="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дискомфорте,</a:t>
            </a:r>
            <a:r>
              <a:rPr dirty="0" sz="1150" spc="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но</a:t>
            </a:r>
            <a:r>
              <a:rPr dirty="0" sz="1150" spc="1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потому,</a:t>
            </a:r>
            <a:r>
              <a:rPr dirty="0" sz="1150" spc="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что</a:t>
            </a:r>
            <a:r>
              <a:rPr dirty="0" sz="1150" spc="1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дети</a:t>
            </a:r>
            <a:r>
              <a:rPr dirty="0" sz="1150" spc="10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крайне </a:t>
            </a:r>
            <a:r>
              <a:rPr dirty="0" sz="1150">
                <a:latin typeface="Times New Roman"/>
                <a:cs typeface="Times New Roman"/>
              </a:rPr>
              <a:t>любознательны.</a:t>
            </a:r>
            <a:r>
              <a:rPr dirty="0" sz="1150" spc="1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Они</a:t>
            </a:r>
            <a:r>
              <a:rPr dirty="0" sz="1150" spc="1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всегда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стремятся</a:t>
            </a:r>
            <a:r>
              <a:rPr dirty="0" sz="1150" spc="1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1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встречу</a:t>
            </a:r>
            <a:r>
              <a:rPr dirty="0" sz="1150" spc="16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1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новым</a:t>
            </a:r>
            <a:r>
              <a:rPr dirty="0" sz="1150" spc="1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неизвестным</a:t>
            </a:r>
            <a:r>
              <a:rPr dirty="0" sz="1150" spc="1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–</a:t>
            </a:r>
            <a:r>
              <a:rPr dirty="0" sz="1150" spc="1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даже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если</a:t>
            </a:r>
            <a:r>
              <a:rPr dirty="0" sz="1150" spc="165">
                <a:latin typeface="Times New Roman"/>
                <a:cs typeface="Times New Roman"/>
              </a:rPr>
              <a:t> </a:t>
            </a:r>
            <a:r>
              <a:rPr dirty="0" sz="1150" spc="-25">
                <a:latin typeface="Times New Roman"/>
                <a:cs typeface="Times New Roman"/>
              </a:rPr>
              <a:t>это </a:t>
            </a:r>
            <a:r>
              <a:rPr dirty="0" sz="1150" spc="-10">
                <a:latin typeface="Times New Roman"/>
                <a:cs typeface="Times New Roman"/>
              </a:rPr>
              <a:t>опасно.</a:t>
            </a:r>
            <a:endParaRPr sz="1150">
              <a:latin typeface="Times New Roman"/>
              <a:cs typeface="Times New Roman"/>
            </a:endParaRPr>
          </a:p>
          <a:p>
            <a:pPr algn="just" marL="1527810">
              <a:lnSpc>
                <a:spcPts val="1285"/>
              </a:lnSpc>
            </a:pPr>
            <a:r>
              <a:rPr dirty="0" sz="1150" b="1" i="1">
                <a:latin typeface="Times New Roman"/>
                <a:cs typeface="Times New Roman"/>
              </a:rPr>
              <a:t>Средства</a:t>
            </a:r>
            <a:r>
              <a:rPr dirty="0" sz="1150" spc="-25" b="1" i="1">
                <a:latin typeface="Times New Roman"/>
                <a:cs typeface="Times New Roman"/>
              </a:rPr>
              <a:t> </a:t>
            </a:r>
            <a:r>
              <a:rPr dirty="0" sz="1150" b="1" i="1">
                <a:latin typeface="Times New Roman"/>
                <a:cs typeface="Times New Roman"/>
              </a:rPr>
              <a:t>от</a:t>
            </a:r>
            <a:r>
              <a:rPr dirty="0" sz="1150" spc="-25" b="1" i="1">
                <a:latin typeface="Times New Roman"/>
                <a:cs typeface="Times New Roman"/>
              </a:rPr>
              <a:t> </a:t>
            </a:r>
            <a:r>
              <a:rPr dirty="0" sz="1150" b="1" i="1">
                <a:latin typeface="Times New Roman"/>
                <a:cs typeface="Times New Roman"/>
              </a:rPr>
              <a:t>клещей</a:t>
            </a:r>
            <a:r>
              <a:rPr dirty="0" sz="1150" spc="-25" b="1" i="1">
                <a:latin typeface="Times New Roman"/>
                <a:cs typeface="Times New Roman"/>
              </a:rPr>
              <a:t> </a:t>
            </a:r>
            <a:r>
              <a:rPr dirty="0" sz="1150" b="1" i="1">
                <a:latin typeface="Times New Roman"/>
                <a:cs typeface="Times New Roman"/>
              </a:rPr>
              <a:t>–</a:t>
            </a:r>
            <a:r>
              <a:rPr dirty="0" sz="1150" spc="-40" b="1" i="1">
                <a:latin typeface="Times New Roman"/>
                <a:cs typeface="Times New Roman"/>
              </a:rPr>
              <a:t> </a:t>
            </a:r>
            <a:r>
              <a:rPr dirty="0" sz="1150" b="1" i="1">
                <a:latin typeface="Times New Roman"/>
                <a:cs typeface="Times New Roman"/>
              </a:rPr>
              <a:t>какими</a:t>
            </a:r>
            <a:r>
              <a:rPr dirty="0" sz="1150" spc="-20" b="1" i="1">
                <a:latin typeface="Times New Roman"/>
                <a:cs typeface="Times New Roman"/>
              </a:rPr>
              <a:t> </a:t>
            </a:r>
            <a:r>
              <a:rPr dirty="0" sz="1150" b="1" i="1">
                <a:latin typeface="Times New Roman"/>
                <a:cs typeface="Times New Roman"/>
              </a:rPr>
              <a:t>они</a:t>
            </a:r>
            <a:r>
              <a:rPr dirty="0" sz="1150" spc="-35" b="1" i="1">
                <a:latin typeface="Times New Roman"/>
                <a:cs typeface="Times New Roman"/>
              </a:rPr>
              <a:t> </a:t>
            </a:r>
            <a:r>
              <a:rPr dirty="0" sz="1150" spc="-10" b="1" i="1">
                <a:latin typeface="Times New Roman"/>
                <a:cs typeface="Times New Roman"/>
              </a:rPr>
              <a:t>бывают?</a:t>
            </a: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20"/>
              </a:lnSpc>
              <a:spcBef>
                <a:spcPts val="55"/>
              </a:spcBef>
            </a:pPr>
            <a:r>
              <a:rPr dirty="0" sz="1150">
                <a:latin typeface="Times New Roman"/>
                <a:cs typeface="Times New Roman"/>
              </a:rPr>
              <a:t>Репелленты?</a:t>
            </a:r>
            <a:r>
              <a:rPr dirty="0" sz="1150" spc="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Акарициды?</a:t>
            </a:r>
            <a:r>
              <a:rPr dirty="0" sz="1150" spc="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Что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это</a:t>
            </a:r>
            <a:r>
              <a:rPr dirty="0" sz="1150" spc="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</a:t>
            </a:r>
            <a:r>
              <a:rPr dirty="0" sz="1150" spc="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средства?</a:t>
            </a:r>
            <a:r>
              <a:rPr dirty="0" sz="1150" spc="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Можно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ли</a:t>
            </a:r>
            <a:r>
              <a:rPr dirty="0" sz="1150" spc="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их</a:t>
            </a:r>
            <a:r>
              <a:rPr dirty="0" sz="1150" spc="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помощью</a:t>
            </a:r>
            <a:r>
              <a:rPr dirty="0" sz="1150" spc="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надежно</a:t>
            </a:r>
            <a:r>
              <a:rPr dirty="0" sz="1150" spc="2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защититься </a:t>
            </a:r>
            <a:r>
              <a:rPr dirty="0" sz="1150">
                <a:latin typeface="Times New Roman"/>
                <a:cs typeface="Times New Roman"/>
              </a:rPr>
              <a:t>от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нападения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клещей?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Мы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подготовили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ответ.</a:t>
            </a:r>
            <a:endParaRPr sz="11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68120" y="692911"/>
            <a:ext cx="5970270" cy="608012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6350">
              <a:lnSpc>
                <a:spcPct val="96000"/>
              </a:lnSpc>
              <a:spcBef>
                <a:spcPts val="155"/>
              </a:spcBef>
            </a:pP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2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России</a:t>
            </a:r>
            <a:r>
              <a:rPr dirty="0" sz="1150" spc="2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много</a:t>
            </a:r>
            <a:r>
              <a:rPr dirty="0" sz="1150" spc="3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территорий,</a:t>
            </a:r>
            <a:r>
              <a:rPr dirty="0" sz="1150" spc="2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эндемичных</a:t>
            </a:r>
            <a:r>
              <a:rPr dirty="0" sz="1150" spc="3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</a:t>
            </a:r>
            <a:r>
              <a:rPr dirty="0" sz="1150" spc="2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клещевому</a:t>
            </a:r>
            <a:r>
              <a:rPr dirty="0" sz="1150" spc="2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энцефалиту</a:t>
            </a:r>
            <a:r>
              <a:rPr dirty="0" sz="1150" spc="2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2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другим</a:t>
            </a:r>
            <a:r>
              <a:rPr dirty="0" sz="1150" spc="30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болезням, </a:t>
            </a:r>
            <a:r>
              <a:rPr dirty="0" sz="1150">
                <a:latin typeface="Times New Roman"/>
                <a:cs typeface="Times New Roman"/>
              </a:rPr>
              <a:t>которые</a:t>
            </a:r>
            <a:r>
              <a:rPr dirty="0" sz="1150" spc="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передаются</a:t>
            </a:r>
            <a:r>
              <a:rPr dirty="0" sz="1150" spc="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клещами.</a:t>
            </a:r>
            <a:r>
              <a:rPr dirty="0" sz="1150" spc="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6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пока</a:t>
            </a:r>
            <a:r>
              <a:rPr dirty="0" sz="1150" spc="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нашлось</a:t>
            </a:r>
            <a:r>
              <a:rPr dirty="0" sz="1150" spc="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разумного</a:t>
            </a:r>
            <a:r>
              <a:rPr dirty="0" sz="1150" spc="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способа</a:t>
            </a:r>
            <a:r>
              <a:rPr dirty="0" sz="1150" spc="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полностью</a:t>
            </a:r>
            <a:r>
              <a:rPr dirty="0" sz="1150" spc="8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освободить </a:t>
            </a:r>
            <a:r>
              <a:rPr dirty="0" sz="1150">
                <a:latin typeface="Times New Roman"/>
                <a:cs typeface="Times New Roman"/>
              </a:rPr>
              <a:t>эти</a:t>
            </a:r>
            <a:r>
              <a:rPr dirty="0" sz="1150" spc="19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территории</a:t>
            </a:r>
            <a:r>
              <a:rPr dirty="0" sz="1150" spc="19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от</a:t>
            </a:r>
            <a:r>
              <a:rPr dirty="0" sz="1150" spc="19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клещей,</a:t>
            </a:r>
            <a:r>
              <a:rPr dirty="0" sz="1150" spc="19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обязательным</a:t>
            </a:r>
            <a:r>
              <a:rPr dirty="0" sz="1150" spc="19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19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доступным</a:t>
            </a:r>
            <a:r>
              <a:rPr dirty="0" sz="1150" spc="19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способом</a:t>
            </a:r>
            <a:r>
              <a:rPr dirty="0" sz="1150" spc="19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защиты</a:t>
            </a:r>
            <a:r>
              <a:rPr dirty="0" sz="1150" spc="200">
                <a:latin typeface="Times New Roman"/>
                <a:cs typeface="Times New Roman"/>
              </a:rPr>
              <a:t>  </a:t>
            </a:r>
            <a:r>
              <a:rPr dirty="0" sz="1150" spc="-10">
                <a:latin typeface="Times New Roman"/>
                <a:cs typeface="Times New Roman"/>
              </a:rPr>
              <a:t>остается </a:t>
            </a:r>
            <a:r>
              <a:rPr dirty="0" sz="1150">
                <a:latin typeface="Times New Roman"/>
                <a:cs typeface="Times New Roman"/>
              </a:rPr>
              <a:t>индивидуальная</a:t>
            </a:r>
            <a:r>
              <a:rPr dirty="0" sz="1150" spc="-7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профилактика.</a:t>
            </a:r>
            <a:endParaRPr sz="1150">
              <a:latin typeface="Times New Roman"/>
              <a:cs typeface="Times New Roman"/>
            </a:endParaRPr>
          </a:p>
          <a:p>
            <a:pPr algn="just" marL="12700" marR="6350">
              <a:lnSpc>
                <a:spcPts val="1320"/>
              </a:lnSpc>
              <a:spcBef>
                <a:spcPts val="35"/>
              </a:spcBef>
            </a:pPr>
            <a:r>
              <a:rPr dirty="0" sz="1150">
                <a:latin typeface="Times New Roman"/>
                <a:cs typeface="Times New Roman"/>
              </a:rPr>
              <a:t>Для</a:t>
            </a:r>
            <a:r>
              <a:rPr dirty="0" sz="1150" spc="11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защиты</a:t>
            </a:r>
            <a:r>
              <a:rPr dirty="0" sz="1150" spc="114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от</a:t>
            </a:r>
            <a:r>
              <a:rPr dirty="0" sz="1150" spc="114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нападения</a:t>
            </a:r>
            <a:r>
              <a:rPr dirty="0" sz="1150" spc="114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таежных</a:t>
            </a:r>
            <a:r>
              <a:rPr dirty="0" sz="1150" spc="12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11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лесных</a:t>
            </a:r>
            <a:r>
              <a:rPr dirty="0" sz="1150" spc="114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клещей,</a:t>
            </a:r>
            <a:r>
              <a:rPr dirty="0" sz="1150" spc="114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помимо</a:t>
            </a:r>
            <a:r>
              <a:rPr dirty="0" sz="1150" spc="114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специальной</a:t>
            </a:r>
            <a:r>
              <a:rPr dirty="0" sz="1150" spc="120">
                <a:latin typeface="Times New Roman"/>
                <a:cs typeface="Times New Roman"/>
              </a:rPr>
              <a:t>  </a:t>
            </a:r>
            <a:r>
              <a:rPr dirty="0" sz="1150" spc="-10">
                <a:latin typeface="Times New Roman"/>
                <a:cs typeface="Times New Roman"/>
              </a:rPr>
              <a:t>одежды, </a:t>
            </a:r>
            <a:r>
              <a:rPr dirty="0" sz="1150">
                <a:latin typeface="Times New Roman"/>
                <a:cs typeface="Times New Roman"/>
              </a:rPr>
              <a:t>используют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особые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химические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средства.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Они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отличаются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способу</a:t>
            </a:r>
            <a:r>
              <a:rPr dirty="0" sz="1150" spc="-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действия.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Акарицидные</a:t>
            </a:r>
            <a:endParaRPr sz="1150">
              <a:latin typeface="Times New Roman"/>
              <a:cs typeface="Times New Roman"/>
            </a:endParaRPr>
          </a:p>
          <a:p>
            <a:pPr algn="just" marL="12700" marR="6350">
              <a:lnSpc>
                <a:spcPts val="1320"/>
              </a:lnSpc>
              <a:spcBef>
                <a:spcPts val="10"/>
              </a:spcBef>
            </a:pPr>
            <a:r>
              <a:rPr dirty="0" sz="1150">
                <a:latin typeface="Times New Roman"/>
                <a:cs typeface="Times New Roman"/>
              </a:rPr>
              <a:t>убивают</a:t>
            </a:r>
            <a:r>
              <a:rPr dirty="0" sz="1150" spc="-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клещей,</a:t>
            </a:r>
            <a:r>
              <a:rPr dirty="0" sz="1150" spc="-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репеллентные отпугивают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клещей</a:t>
            </a:r>
            <a:r>
              <a:rPr dirty="0" sz="1150" spc="-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-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насекомых,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акарицидно-репеллентные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16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отпугивают,</a:t>
            </a:r>
            <a:r>
              <a:rPr dirty="0" sz="1150" spc="17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17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убивают</a:t>
            </a:r>
            <a:r>
              <a:rPr dirty="0" sz="1150" spc="17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одновременно.</a:t>
            </a:r>
            <a:r>
              <a:rPr dirty="0" sz="1150" spc="16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Эти</a:t>
            </a:r>
            <a:r>
              <a:rPr dirty="0" sz="1150" spc="17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средства</a:t>
            </a:r>
            <a:r>
              <a:rPr dirty="0" sz="1150" spc="17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производятся</a:t>
            </a:r>
            <a:r>
              <a:rPr dirty="0" sz="1150" spc="16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165">
                <a:latin typeface="Times New Roman"/>
                <a:cs typeface="Times New Roman"/>
              </a:rPr>
              <a:t>  </a:t>
            </a:r>
            <a:r>
              <a:rPr dirty="0" sz="1150" spc="-10">
                <a:latin typeface="Times New Roman"/>
                <a:cs typeface="Times New Roman"/>
              </a:rPr>
              <a:t>аэрозольных </a:t>
            </a:r>
            <a:r>
              <a:rPr dirty="0" sz="1150">
                <a:latin typeface="Times New Roman"/>
                <a:cs typeface="Times New Roman"/>
              </a:rPr>
              <a:t>баллончиках,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либо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емкостях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-10">
                <a:latin typeface="Times New Roman"/>
                <a:cs typeface="Times New Roman"/>
              </a:rPr>
              <a:t> распылителем.</a:t>
            </a:r>
            <a:endParaRPr sz="1150">
              <a:latin typeface="Times New Roman"/>
              <a:cs typeface="Times New Roman"/>
            </a:endParaRPr>
          </a:p>
          <a:p>
            <a:pPr algn="just" marL="12700" marR="6350">
              <a:lnSpc>
                <a:spcPts val="1320"/>
              </a:lnSpc>
            </a:pPr>
            <a:r>
              <a:rPr dirty="0" sz="1150">
                <a:latin typeface="Times New Roman"/>
                <a:cs typeface="Times New Roman"/>
              </a:rPr>
              <a:t>Химические</a:t>
            </a:r>
            <a:r>
              <a:rPr dirty="0" sz="1150" spc="3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соединения,</a:t>
            </a:r>
            <a:r>
              <a:rPr dirty="0" sz="1150" spc="3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входящие</a:t>
            </a:r>
            <a:r>
              <a:rPr dirty="0" sz="1150" spc="3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3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состав</a:t>
            </a:r>
            <a:r>
              <a:rPr dirty="0" sz="1150" spc="29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акарицидных</a:t>
            </a:r>
            <a:r>
              <a:rPr dirty="0" sz="1150" spc="3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средств,</a:t>
            </a:r>
            <a:r>
              <a:rPr dirty="0" sz="1150" spc="3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способны</a:t>
            </a:r>
            <a:r>
              <a:rPr dirty="0" sz="1150" spc="3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вызывать</a:t>
            </a:r>
            <a:r>
              <a:rPr dirty="0" sz="1150" spc="305">
                <a:latin typeface="Times New Roman"/>
                <a:cs typeface="Times New Roman"/>
              </a:rPr>
              <a:t> </a:t>
            </a:r>
            <a:r>
              <a:rPr dirty="0" sz="1150" spc="-50">
                <a:latin typeface="Times New Roman"/>
                <a:cs typeface="Times New Roman"/>
              </a:rPr>
              <a:t>у </a:t>
            </a:r>
            <a:r>
              <a:rPr dirty="0" sz="1150">
                <a:latin typeface="Times New Roman"/>
                <a:cs typeface="Times New Roman"/>
              </a:rPr>
              <a:t>клещей</a:t>
            </a:r>
            <a:r>
              <a:rPr dirty="0" sz="1150" spc="2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паралич.</a:t>
            </a:r>
            <a:r>
              <a:rPr dirty="0" sz="1150" spc="2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Клещи,</a:t>
            </a:r>
            <a:r>
              <a:rPr dirty="0" sz="1150" spc="2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прицепившиеся</a:t>
            </a:r>
            <a:r>
              <a:rPr dirty="0" sz="1150" spc="2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</a:t>
            </a:r>
            <a:r>
              <a:rPr dirty="0" sz="1150" spc="29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одежде,</a:t>
            </a:r>
            <a:r>
              <a:rPr dirty="0" sz="1150" spc="2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обработанной</a:t>
            </a:r>
            <a:r>
              <a:rPr dirty="0" sz="1150" spc="2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этими</a:t>
            </a:r>
            <a:r>
              <a:rPr dirty="0" sz="1150" spc="2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средствами,</a:t>
            </a:r>
            <a:r>
              <a:rPr dirty="0" sz="1150" spc="285">
                <a:latin typeface="Times New Roman"/>
                <a:cs typeface="Times New Roman"/>
              </a:rPr>
              <a:t> </a:t>
            </a:r>
            <a:r>
              <a:rPr dirty="0" sz="1150" spc="-25">
                <a:latin typeface="Times New Roman"/>
                <a:cs typeface="Times New Roman"/>
              </a:rPr>
              <a:t>уже</a:t>
            </a:r>
            <a:endParaRPr sz="1150">
              <a:latin typeface="Times New Roman"/>
              <a:cs typeface="Times New Roman"/>
            </a:endParaRPr>
          </a:p>
          <a:p>
            <a:pPr algn="just" marL="12700">
              <a:lnSpc>
                <a:spcPts val="1270"/>
              </a:lnSpc>
            </a:pPr>
            <a:r>
              <a:rPr dirty="0" sz="1150">
                <a:latin typeface="Times New Roman"/>
                <a:cs typeface="Times New Roman"/>
              </a:rPr>
              <a:t>через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3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минуты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способны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присосаться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телу,</a:t>
            </a:r>
            <a:r>
              <a:rPr dirty="0" sz="1150" spc="-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через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5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минут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спадают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одежды.</a:t>
            </a:r>
            <a:endParaRPr sz="1150">
              <a:latin typeface="Times New Roman"/>
              <a:cs typeface="Times New Roman"/>
            </a:endParaRPr>
          </a:p>
          <a:p>
            <a:pPr algn="just" marL="12700" marR="6985">
              <a:lnSpc>
                <a:spcPts val="1320"/>
              </a:lnSpc>
              <a:spcBef>
                <a:spcPts val="65"/>
              </a:spcBef>
            </a:pPr>
            <a:r>
              <a:rPr dirty="0" sz="1150">
                <a:latin typeface="Times New Roman"/>
                <a:cs typeface="Times New Roman"/>
              </a:rPr>
              <a:t>Правильное</a:t>
            </a:r>
            <a:r>
              <a:rPr dirty="0" sz="1150" spc="1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применение</a:t>
            </a:r>
            <a:r>
              <a:rPr dirty="0" sz="1150" spc="1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акарицидных</a:t>
            </a:r>
            <a:r>
              <a:rPr dirty="0" sz="1150" spc="1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или</a:t>
            </a:r>
            <a:r>
              <a:rPr dirty="0" sz="1150" spc="13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акарицидно-</a:t>
            </a:r>
            <a:r>
              <a:rPr dirty="0" sz="1150">
                <a:latin typeface="Times New Roman"/>
                <a:cs typeface="Times New Roman"/>
              </a:rPr>
              <a:t>репеллентных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сочетании</a:t>
            </a:r>
            <a:r>
              <a:rPr dirty="0" sz="1150" spc="150">
                <a:latin typeface="Times New Roman"/>
                <a:cs typeface="Times New Roman"/>
              </a:rPr>
              <a:t> </a:t>
            </a:r>
            <a:r>
              <a:rPr dirty="0" sz="1150" spc="-50">
                <a:latin typeface="Times New Roman"/>
                <a:cs typeface="Times New Roman"/>
              </a:rPr>
              <a:t>с </a:t>
            </a:r>
            <a:r>
              <a:rPr dirty="0" sz="1150">
                <a:latin typeface="Times New Roman"/>
                <a:cs typeface="Times New Roman"/>
              </a:rPr>
              <a:t>использованием</a:t>
            </a:r>
            <a:r>
              <a:rPr dirty="0" sz="1150" spc="12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защитной</a:t>
            </a:r>
            <a:r>
              <a:rPr dirty="0" sz="1150" spc="12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одежды</a:t>
            </a:r>
            <a:r>
              <a:rPr dirty="0" sz="1150" spc="12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обеспечивает</a:t>
            </a:r>
            <a:r>
              <a:rPr dirty="0" sz="1150" spc="12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наиболее</a:t>
            </a:r>
            <a:r>
              <a:rPr dirty="0" sz="1150" spc="12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высокий</a:t>
            </a:r>
            <a:r>
              <a:rPr dirty="0" sz="1150" spc="120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уровень</a:t>
            </a:r>
            <a:r>
              <a:rPr dirty="0" sz="1150" spc="125">
                <a:latin typeface="Times New Roman"/>
                <a:cs typeface="Times New Roman"/>
              </a:rPr>
              <a:t>  </a:t>
            </a:r>
            <a:r>
              <a:rPr dirty="0" sz="1150">
                <a:latin typeface="Times New Roman"/>
                <a:cs typeface="Times New Roman"/>
              </a:rPr>
              <a:t>защиты</a:t>
            </a:r>
            <a:r>
              <a:rPr dirty="0" sz="1150" spc="120">
                <a:latin typeface="Times New Roman"/>
                <a:cs typeface="Times New Roman"/>
              </a:rPr>
              <a:t>  </a:t>
            </a:r>
            <a:r>
              <a:rPr dirty="0" sz="1150" spc="-50">
                <a:latin typeface="Times New Roman"/>
                <a:cs typeface="Times New Roman"/>
              </a:rPr>
              <a:t>- </a:t>
            </a:r>
            <a:r>
              <a:rPr dirty="0" sz="1150">
                <a:latin typeface="Times New Roman"/>
                <a:cs typeface="Times New Roman"/>
              </a:rPr>
              <a:t>практически</a:t>
            </a:r>
            <a:r>
              <a:rPr dirty="0" sz="1150" spc="-7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стопроцентный.</a:t>
            </a:r>
            <a:endParaRPr sz="1150">
              <a:latin typeface="Times New Roman"/>
              <a:cs typeface="Times New Roman"/>
            </a:endParaRPr>
          </a:p>
          <a:p>
            <a:pPr algn="just" marL="12700">
              <a:lnSpc>
                <a:spcPts val="1265"/>
              </a:lnSpc>
            </a:pPr>
            <a:r>
              <a:rPr dirty="0" sz="1150">
                <a:latin typeface="Times New Roman"/>
                <a:cs typeface="Times New Roman"/>
              </a:rPr>
              <a:t>Но</a:t>
            </a:r>
            <a:r>
              <a:rPr dirty="0" sz="1150" spc="3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это</a:t>
            </a:r>
            <a:r>
              <a:rPr dirty="0" sz="1150" spc="3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только</a:t>
            </a:r>
            <a:r>
              <a:rPr dirty="0" sz="1150" spc="3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3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том</a:t>
            </a:r>
            <a:r>
              <a:rPr dirty="0" sz="1150" spc="3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случае,</a:t>
            </a:r>
            <a:r>
              <a:rPr dirty="0" sz="1150" spc="3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если</a:t>
            </a:r>
            <a:r>
              <a:rPr dirty="0" sz="1150" spc="3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акарицидные</a:t>
            </a:r>
            <a:r>
              <a:rPr dirty="0" sz="1150" spc="3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средства</a:t>
            </a:r>
            <a:r>
              <a:rPr dirty="0" sz="1150" spc="3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применяются</a:t>
            </a:r>
            <a:r>
              <a:rPr dirty="0" sz="1150" spc="3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3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соответствии</a:t>
            </a:r>
            <a:r>
              <a:rPr dirty="0" sz="1150" spc="310">
                <a:latin typeface="Times New Roman"/>
                <a:cs typeface="Times New Roman"/>
              </a:rPr>
              <a:t> </a:t>
            </a:r>
            <a:r>
              <a:rPr dirty="0" sz="1150" spc="-50">
                <a:latin typeface="Times New Roman"/>
                <a:cs typeface="Times New Roman"/>
              </a:rPr>
              <a:t>с</a:t>
            </a:r>
            <a:endParaRPr sz="1150">
              <a:latin typeface="Times New Roman"/>
              <a:cs typeface="Times New Roman"/>
            </a:endParaRPr>
          </a:p>
          <a:p>
            <a:pPr marL="12700" marR="6350">
              <a:lnSpc>
                <a:spcPts val="1320"/>
              </a:lnSpc>
              <a:spcBef>
                <a:spcPts val="70"/>
              </a:spcBef>
            </a:pPr>
            <a:r>
              <a:rPr dirty="0" sz="1150">
                <a:latin typeface="Times New Roman"/>
                <a:cs typeface="Times New Roman"/>
              </a:rPr>
              <a:t>правилами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способом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применения,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указанными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</a:t>
            </a:r>
            <a:r>
              <a:rPr dirty="0" sz="1150" spc="-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инструкции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конкретному</a:t>
            </a:r>
            <a:r>
              <a:rPr dirty="0" sz="1150" spc="-4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средству.</a:t>
            </a:r>
            <a:r>
              <a:rPr dirty="0" sz="1150" spc="50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Теперь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про</a:t>
            </a:r>
            <a:r>
              <a:rPr dirty="0" sz="1150" spc="-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репеллентные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аэрозоли: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далеко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-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все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они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пригодны для</a:t>
            </a:r>
            <a:r>
              <a:rPr dirty="0" sz="1150" spc="-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защиты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от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клещей.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Такие </a:t>
            </a:r>
            <a:r>
              <a:rPr dirty="0" sz="1150">
                <a:latin typeface="Times New Roman"/>
                <a:cs typeface="Times New Roman"/>
              </a:rPr>
              <a:t>средства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должны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содержать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менее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25-</a:t>
            </a:r>
            <a:r>
              <a:rPr dirty="0" sz="1150">
                <a:latin typeface="Times New Roman"/>
                <a:cs typeface="Times New Roman"/>
              </a:rPr>
              <a:t>30% диэтилтолуамида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(ДЭТА), а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этикетке</a:t>
            </a:r>
            <a:r>
              <a:rPr dirty="0" sz="1150" spc="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должно </a:t>
            </a:r>
            <a:r>
              <a:rPr dirty="0" sz="1150">
                <a:latin typeface="Times New Roman"/>
                <a:cs typeface="Times New Roman"/>
              </a:rPr>
              <a:t>быть</a:t>
            </a:r>
            <a:r>
              <a:rPr dirty="0" sz="1150" spc="10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указано,</a:t>
            </a:r>
            <a:r>
              <a:rPr dirty="0" sz="1150" spc="1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что</a:t>
            </a:r>
            <a:r>
              <a:rPr dirty="0" sz="1150" spc="11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они</a:t>
            </a:r>
            <a:r>
              <a:rPr dirty="0" sz="1150" spc="11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эффективны</a:t>
            </a:r>
            <a:r>
              <a:rPr dirty="0" sz="1150" spc="11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против</a:t>
            </a:r>
            <a:r>
              <a:rPr dirty="0" sz="1150" spc="1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клещей.</a:t>
            </a:r>
            <a:r>
              <a:rPr dirty="0" sz="1150" spc="11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Эти</a:t>
            </a:r>
            <a:r>
              <a:rPr dirty="0" sz="1150" spc="1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средства</a:t>
            </a:r>
            <a:r>
              <a:rPr dirty="0" sz="1150" spc="11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нельзя</a:t>
            </a:r>
            <a:r>
              <a:rPr dirty="0" sz="1150" spc="1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наносить</a:t>
            </a:r>
            <a:r>
              <a:rPr dirty="0" sz="1150" spc="1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11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кожу</a:t>
            </a:r>
            <a:r>
              <a:rPr dirty="0" sz="1150" spc="90">
                <a:latin typeface="Times New Roman"/>
                <a:cs typeface="Times New Roman"/>
              </a:rPr>
              <a:t> </a:t>
            </a:r>
            <a:r>
              <a:rPr dirty="0" sz="1150" spc="-50">
                <a:latin typeface="Times New Roman"/>
                <a:cs typeface="Times New Roman"/>
              </a:rPr>
              <a:t>- </a:t>
            </a:r>
            <a:r>
              <a:rPr dirty="0" sz="1150">
                <a:latin typeface="Times New Roman"/>
                <a:cs typeface="Times New Roman"/>
              </a:rPr>
              <a:t>ими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обрабатывают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верхнюю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одежду</a:t>
            </a:r>
            <a:r>
              <a:rPr dirty="0" sz="1150" spc="-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согласно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способу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применения,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указанному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этикетке.</a:t>
            </a:r>
            <a:endParaRPr sz="1150">
              <a:latin typeface="Times New Roman"/>
              <a:cs typeface="Times New Roman"/>
            </a:endParaRPr>
          </a:p>
          <a:p>
            <a:pPr marL="12700" marR="6350">
              <a:lnSpc>
                <a:spcPts val="1320"/>
              </a:lnSpc>
              <a:spcBef>
                <a:spcPts val="15"/>
              </a:spcBef>
            </a:pPr>
            <a:r>
              <a:rPr dirty="0" sz="1150">
                <a:latin typeface="Times New Roman"/>
                <a:cs typeface="Times New Roman"/>
              </a:rPr>
              <a:t>Правильное</a:t>
            </a:r>
            <a:r>
              <a:rPr dirty="0" sz="1150" spc="1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применение</a:t>
            </a:r>
            <a:r>
              <a:rPr dirty="0" sz="1150" spc="18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специальных</a:t>
            </a:r>
            <a:r>
              <a:rPr dirty="0" sz="1150" spc="1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репеллентных</a:t>
            </a:r>
            <a:r>
              <a:rPr dirty="0" sz="1150" spc="17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</a:t>
            </a:r>
            <a:r>
              <a:rPr dirty="0" sz="1150" spc="17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обеспечивает</a:t>
            </a:r>
            <a:r>
              <a:rPr dirty="0" sz="1150" spc="18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уровень</a:t>
            </a:r>
            <a:r>
              <a:rPr dirty="0" sz="1150" spc="17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защиты </a:t>
            </a:r>
            <a:r>
              <a:rPr dirty="0" sz="1150">
                <a:latin typeface="Times New Roman"/>
                <a:cs typeface="Times New Roman"/>
              </a:rPr>
              <a:t>около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 spc="-20">
                <a:latin typeface="Times New Roman"/>
                <a:cs typeface="Times New Roman"/>
              </a:rPr>
              <a:t>95%.</a:t>
            </a:r>
            <a:endParaRPr sz="1150">
              <a:latin typeface="Times New Roman"/>
              <a:cs typeface="Times New Roman"/>
            </a:endParaRPr>
          </a:p>
          <a:p>
            <a:pPr marL="12700" marR="6985">
              <a:lnSpc>
                <a:spcPts val="1320"/>
              </a:lnSpc>
            </a:pPr>
            <a:r>
              <a:rPr dirty="0" sz="1150">
                <a:latin typeface="Times New Roman"/>
                <a:cs typeface="Times New Roman"/>
              </a:rPr>
              <a:t>Обратите</a:t>
            </a:r>
            <a:r>
              <a:rPr dirty="0" sz="1150" spc="3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внимание!</a:t>
            </a:r>
            <a:r>
              <a:rPr dirty="0" sz="1150" spc="3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3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этикетке</a:t>
            </a:r>
            <a:r>
              <a:rPr dirty="0" sz="1150" spc="3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репеллентных</a:t>
            </a:r>
            <a:r>
              <a:rPr dirty="0" sz="1150" spc="3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</a:t>
            </a:r>
            <a:r>
              <a:rPr dirty="0" sz="1150" spc="3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указано</a:t>
            </a:r>
            <a:r>
              <a:rPr dirty="0" sz="1150" spc="3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«Средство</a:t>
            </a:r>
            <a:r>
              <a:rPr dirty="0" sz="1150" spc="32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обеспечивает </a:t>
            </a:r>
            <a:r>
              <a:rPr dirty="0" sz="1150">
                <a:latin typeface="Times New Roman"/>
                <a:cs typeface="Times New Roman"/>
              </a:rPr>
              <a:t>неполную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защиту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от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клещей.</a:t>
            </a:r>
            <a:r>
              <a:rPr dirty="0" sz="1150" spc="-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Будьте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внимательны!».</a:t>
            </a: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ts val="1260"/>
              </a:lnSpc>
            </a:pPr>
            <a:r>
              <a:rPr dirty="0" sz="1150">
                <a:latin typeface="Times New Roman"/>
                <a:cs typeface="Times New Roman"/>
              </a:rPr>
              <a:t>Акарицидные</a:t>
            </a:r>
            <a:r>
              <a:rPr dirty="0" sz="1150" spc="2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24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акарицидно-</a:t>
            </a:r>
            <a:r>
              <a:rPr dirty="0" sz="1150">
                <a:latin typeface="Times New Roman"/>
                <a:cs typeface="Times New Roman"/>
              </a:rPr>
              <a:t>репеллентные</a:t>
            </a:r>
            <a:r>
              <a:rPr dirty="0" sz="1150" spc="2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средства</a:t>
            </a:r>
            <a:r>
              <a:rPr dirty="0" sz="1150" spc="2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обладают</a:t>
            </a:r>
            <a:r>
              <a:rPr dirty="0" sz="1150" spc="2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более</a:t>
            </a:r>
            <a:r>
              <a:rPr dirty="0" sz="1150" spc="2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высокими</a:t>
            </a:r>
            <a:r>
              <a:rPr dirty="0" sz="1150" spc="24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защитными</a:t>
            </a: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ts val="1325"/>
              </a:lnSpc>
            </a:pPr>
            <a:r>
              <a:rPr dirty="0" sz="1150">
                <a:latin typeface="Times New Roman"/>
                <a:cs typeface="Times New Roman"/>
              </a:rPr>
              <a:t>свойствами</a:t>
            </a:r>
            <a:r>
              <a:rPr dirty="0" sz="1150" spc="-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по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сравнению</a:t>
            </a:r>
            <a:r>
              <a:rPr dirty="0" sz="1150" spc="-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репеллентными.</a:t>
            </a:r>
            <a:endParaRPr sz="1150">
              <a:latin typeface="Times New Roman"/>
              <a:cs typeface="Times New Roman"/>
            </a:endParaRPr>
          </a:p>
          <a:p>
            <a:pPr marL="12700" marR="6985">
              <a:lnSpc>
                <a:spcPts val="1320"/>
              </a:lnSpc>
              <a:spcBef>
                <a:spcPts val="60"/>
              </a:spcBef>
            </a:pPr>
            <a:r>
              <a:rPr dirty="0" sz="1150">
                <a:latin typeface="Times New Roman"/>
                <a:cs typeface="Times New Roman"/>
              </a:rPr>
              <a:t>Правильное</a:t>
            </a:r>
            <a:r>
              <a:rPr dirty="0" sz="1150" spc="1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(согласно</a:t>
            </a:r>
            <a:r>
              <a:rPr dirty="0" sz="1150" spc="1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этикеткам)</a:t>
            </a:r>
            <a:r>
              <a:rPr dirty="0" sz="1150" spc="1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применение</a:t>
            </a:r>
            <a:r>
              <a:rPr dirty="0" sz="1150" spc="1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специальных</a:t>
            </a:r>
            <a:r>
              <a:rPr dirty="0" sz="1150" spc="1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аэрозольных</a:t>
            </a:r>
            <a:r>
              <a:rPr dirty="0" sz="1150" spc="114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</a:t>
            </a:r>
            <a:r>
              <a:rPr dirty="0" sz="1150" spc="11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114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нанесет </a:t>
            </a:r>
            <a:r>
              <a:rPr dirty="0" sz="1150">
                <a:latin typeface="Times New Roman"/>
                <a:cs typeface="Times New Roman"/>
              </a:rPr>
              <a:t>вред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здоровью!</a:t>
            </a:r>
            <a:endParaRPr sz="1150">
              <a:latin typeface="Times New Roman"/>
              <a:cs typeface="Times New Roman"/>
            </a:endParaRPr>
          </a:p>
          <a:p>
            <a:pPr marL="12700" marR="5080">
              <a:lnSpc>
                <a:spcPts val="1320"/>
              </a:lnSpc>
              <a:spcBef>
                <a:spcPts val="5"/>
              </a:spcBef>
            </a:pPr>
            <a:r>
              <a:rPr dirty="0" sz="1150">
                <a:latin typeface="Times New Roman"/>
                <a:cs typeface="Times New Roman"/>
              </a:rPr>
              <a:t>Следует</a:t>
            </a:r>
            <a:r>
              <a:rPr dirty="0" sz="1150" spc="1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знать,</a:t>
            </a:r>
            <a:r>
              <a:rPr dirty="0" sz="1150" spc="1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что</a:t>
            </a:r>
            <a:r>
              <a:rPr dirty="0" sz="1150" spc="15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нельзя</a:t>
            </a:r>
            <a:r>
              <a:rPr dirty="0" sz="1150" spc="15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защититься</a:t>
            </a:r>
            <a:r>
              <a:rPr dirty="0" sz="1150" spc="1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от</a:t>
            </a:r>
            <a:r>
              <a:rPr dirty="0" sz="1150" spc="14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нападения</a:t>
            </a:r>
            <a:r>
              <a:rPr dirty="0" sz="1150" spc="1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15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присасывания</a:t>
            </a:r>
            <a:r>
              <a:rPr dirty="0" sz="1150" spc="16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клещей,</a:t>
            </a:r>
            <a:r>
              <a:rPr dirty="0" sz="1150" spc="16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нанося</a:t>
            </a:r>
            <a:r>
              <a:rPr dirty="0" sz="1150" spc="15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какое- </a:t>
            </a:r>
            <a:r>
              <a:rPr dirty="0" sz="1150">
                <a:latin typeface="Times New Roman"/>
                <a:cs typeface="Times New Roman"/>
              </a:rPr>
              <a:t>либо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химическое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средство</a:t>
            </a:r>
            <a:r>
              <a:rPr dirty="0" sz="1150" spc="-10">
                <a:latin typeface="Times New Roman"/>
                <a:cs typeface="Times New Roman"/>
              </a:rPr>
              <a:t> непосредственно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-10">
                <a:latin typeface="Times New Roman"/>
                <a:cs typeface="Times New Roman"/>
              </a:rPr>
              <a:t> </a:t>
            </a:r>
            <a:r>
              <a:rPr dirty="0" sz="1150" spc="-20">
                <a:latin typeface="Times New Roman"/>
                <a:cs typeface="Times New Roman"/>
              </a:rPr>
              <a:t>кожу.</a:t>
            </a:r>
            <a:endParaRPr sz="1150">
              <a:latin typeface="Times New Roman"/>
              <a:cs typeface="Times New Roman"/>
            </a:endParaRPr>
          </a:p>
          <a:p>
            <a:pPr marL="12700" marR="7620">
              <a:lnSpc>
                <a:spcPts val="1320"/>
              </a:lnSpc>
              <a:spcBef>
                <a:spcPts val="10"/>
              </a:spcBef>
            </a:pPr>
            <a:r>
              <a:rPr dirty="0" sz="1150">
                <a:latin typeface="Times New Roman"/>
                <a:cs typeface="Times New Roman"/>
              </a:rPr>
              <a:t>Репеллентные</a:t>
            </a:r>
            <a:r>
              <a:rPr dirty="0" sz="1150" spc="1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средства</a:t>
            </a:r>
            <a:r>
              <a:rPr dirty="0" sz="1150" spc="1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обеспечивают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защиту</a:t>
            </a:r>
            <a:r>
              <a:rPr dirty="0" sz="1150" spc="1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при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их</a:t>
            </a:r>
            <a:r>
              <a:rPr dirty="0" sz="1150" spc="1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нанесении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1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кожу,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а</a:t>
            </a:r>
            <a:r>
              <a:rPr dirty="0" sz="1150" spc="14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акарицидные </a:t>
            </a:r>
            <a:r>
              <a:rPr dirty="0" sz="1150">
                <a:latin typeface="Times New Roman"/>
                <a:cs typeface="Times New Roman"/>
              </a:rPr>
              <a:t>средства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нельзя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наносить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кожу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из-</a:t>
            </a:r>
            <a:r>
              <a:rPr dirty="0" sz="1150">
                <a:latin typeface="Times New Roman"/>
                <a:cs typeface="Times New Roman"/>
              </a:rPr>
              <a:t>за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их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токсичности.</a:t>
            </a:r>
            <a:endParaRPr sz="115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20"/>
              </a:lnSpc>
            </a:pPr>
            <a:r>
              <a:rPr dirty="0" sz="1150">
                <a:latin typeface="Times New Roman"/>
                <a:cs typeface="Times New Roman"/>
              </a:rPr>
              <a:t>Подводя</a:t>
            </a:r>
            <a:r>
              <a:rPr dirty="0" sz="1150" spc="4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итог,</a:t>
            </a:r>
            <a:r>
              <a:rPr dirty="0" sz="1150" spc="4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можно</a:t>
            </a:r>
            <a:r>
              <a:rPr dirty="0" sz="1150" spc="4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сделать</a:t>
            </a:r>
            <a:r>
              <a:rPr dirty="0" sz="1150" spc="4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вывод,</a:t>
            </a:r>
            <a:r>
              <a:rPr dirty="0" sz="1150" spc="4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что</a:t>
            </a:r>
            <a:r>
              <a:rPr dirty="0" sz="1150" spc="4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для</a:t>
            </a:r>
            <a:r>
              <a:rPr dirty="0" sz="1150" spc="41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надежной</a:t>
            </a:r>
            <a:r>
              <a:rPr dirty="0" sz="1150" spc="4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защиты</a:t>
            </a:r>
            <a:r>
              <a:rPr dirty="0" sz="1150" spc="409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от</a:t>
            </a:r>
            <a:r>
              <a:rPr dirty="0" sz="1150" spc="4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нападения</a:t>
            </a:r>
            <a:r>
              <a:rPr dirty="0" sz="1150" spc="420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клещей </a:t>
            </a:r>
            <a:r>
              <a:rPr dirty="0" sz="1150">
                <a:latin typeface="Times New Roman"/>
                <a:cs typeface="Times New Roman"/>
              </a:rPr>
              <a:t>необходимы</a:t>
            </a:r>
            <a:r>
              <a:rPr dirty="0" sz="1150" spc="3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правильная</a:t>
            </a:r>
            <a:r>
              <a:rPr dirty="0" sz="1150" spc="3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одежда</a:t>
            </a:r>
            <a:r>
              <a:rPr dirty="0" sz="1150" spc="33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-</a:t>
            </a:r>
            <a:r>
              <a:rPr dirty="0" sz="1150" spc="3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брюки</a:t>
            </a:r>
            <a:r>
              <a:rPr dirty="0" sz="1150" spc="32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32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рубашка</a:t>
            </a:r>
            <a:r>
              <a:rPr dirty="0" sz="1150" spc="34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с</a:t>
            </a:r>
            <a:r>
              <a:rPr dirty="0" sz="1150" spc="3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длинными</a:t>
            </a:r>
            <a:r>
              <a:rPr dirty="0" sz="1150" spc="3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рукавами</a:t>
            </a:r>
            <a:r>
              <a:rPr dirty="0" sz="1150" spc="330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</a:t>
            </a:r>
            <a:r>
              <a:rPr dirty="0" sz="1150" spc="33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грамотное </a:t>
            </a:r>
            <a:r>
              <a:rPr dirty="0" sz="1150">
                <a:latin typeface="Times New Roman"/>
                <a:cs typeface="Times New Roman"/>
              </a:rPr>
              <a:t>использование</a:t>
            </a:r>
            <a:r>
              <a:rPr dirty="0" sz="1150" spc="-10">
                <a:latin typeface="Times New Roman"/>
                <a:cs typeface="Times New Roman"/>
              </a:rPr>
              <a:t> акарицидных</a:t>
            </a:r>
            <a:r>
              <a:rPr dirty="0" sz="1150" spc="-5">
                <a:latin typeface="Times New Roman"/>
                <a:cs typeface="Times New Roman"/>
              </a:rPr>
              <a:t> </a:t>
            </a:r>
            <a:r>
              <a:rPr dirty="0" sz="1150">
                <a:latin typeface="Times New Roman"/>
                <a:cs typeface="Times New Roman"/>
              </a:rPr>
              <a:t>или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акарицидно-</a:t>
            </a:r>
            <a:r>
              <a:rPr dirty="0" sz="1150">
                <a:latin typeface="Times New Roman"/>
                <a:cs typeface="Times New Roman"/>
              </a:rPr>
              <a:t>репеллентных</a:t>
            </a:r>
            <a:r>
              <a:rPr dirty="0" sz="1150" spc="-15">
                <a:latin typeface="Times New Roman"/>
                <a:cs typeface="Times New Roman"/>
              </a:rPr>
              <a:t> </a:t>
            </a:r>
            <a:r>
              <a:rPr dirty="0" sz="1150" spc="-10">
                <a:latin typeface="Times New Roman"/>
                <a:cs typeface="Times New Roman"/>
              </a:rPr>
              <a:t>средств.</a:t>
            </a:r>
            <a:endParaRPr sz="11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S_pomitelnikova</dc:creator>
  <dcterms:created xsi:type="dcterms:W3CDTF">2026-04-24T09:57:45Z</dcterms:created>
  <dcterms:modified xsi:type="dcterms:W3CDTF">2026-04-24T09:57:45Z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2026-04-23T00:00:00Z</vt:filetime>
  </property>
  <property fmtid="{D5CDD505-2E9C-101B-9397-08002B2CF9AE}" pid="3" name="Creator">
    <vt:lpwstr>Microsoft® Office Word 2007</vt:lpwstr>
  </property>
  <property fmtid="{D5CDD505-2E9C-101B-9397-08002B2CF9AE}" pid="4" name="LastSaved">
    <vt:filetime>2026-04-24T00:00:00Z</vt:filetime>
  </property>
  <property fmtid="{D5CDD505-2E9C-101B-9397-08002B2CF9AE}" pid="5" name="Producer">
    <vt:lpwstr>3-Heights(TM) PDF Security Shell 4.8.25.2 (http://www.pdf-tools.com)</vt:lpwstr>
  </property>
</Properties>
</file>