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59" r:id="rId3"/>
    <p:sldId id="260" r:id="rId4"/>
    <p:sldId id="281" r:id="rId5"/>
    <p:sldId id="261" r:id="rId6"/>
    <p:sldId id="262" r:id="rId7"/>
    <p:sldId id="263" r:id="rId8"/>
    <p:sldId id="280" r:id="rId9"/>
    <p:sldId id="282" r:id="rId10"/>
    <p:sldId id="264" r:id="rId11"/>
    <p:sldId id="265" r:id="rId12"/>
    <p:sldId id="266" r:id="rId13"/>
    <p:sldId id="267" r:id="rId14"/>
    <p:sldId id="268" r:id="rId15"/>
    <p:sldId id="269" r:id="rId16"/>
    <p:sldId id="279" r:id="rId17"/>
    <p:sldId id="270" r:id="rId18"/>
    <p:sldId id="271" r:id="rId19"/>
    <p:sldId id="278" r:id="rId20"/>
    <p:sldId id="272" r:id="rId21"/>
    <p:sldId id="273" r:id="rId22"/>
    <p:sldId id="274" r:id="rId23"/>
    <p:sldId id="275" r:id="rId24"/>
    <p:sldId id="276" r:id="rId25"/>
    <p:sldId id="277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AAF07-A64C-489C-8F16-6F5F1ACED37F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CBB76-BCA7-4A4A-9755-5B41A4DE8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575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CBB76-BCA7-4A4A-9755-5B41A4DE814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562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46BF-94E6-4180-B1C7-85DBD850BE66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402A6-1A95-4F8B-9585-4DCCB518C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971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46BF-94E6-4180-B1C7-85DBD850BE66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402A6-1A95-4F8B-9585-4DCCB518C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807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46BF-94E6-4180-B1C7-85DBD850BE66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402A6-1A95-4F8B-9585-4DCCB518C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541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46BF-94E6-4180-B1C7-85DBD850BE66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402A6-1A95-4F8B-9585-4DCCB518C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77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46BF-94E6-4180-B1C7-85DBD850BE66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402A6-1A95-4F8B-9585-4DCCB518C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930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46BF-94E6-4180-B1C7-85DBD850BE66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402A6-1A95-4F8B-9585-4DCCB518C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853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46BF-94E6-4180-B1C7-85DBD850BE66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402A6-1A95-4F8B-9585-4DCCB518C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00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46BF-94E6-4180-B1C7-85DBD850BE66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402A6-1A95-4F8B-9585-4DCCB518C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041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46BF-94E6-4180-B1C7-85DBD850BE66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402A6-1A95-4F8B-9585-4DCCB518C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926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46BF-94E6-4180-B1C7-85DBD850BE66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402A6-1A95-4F8B-9585-4DCCB518C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581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46BF-94E6-4180-B1C7-85DBD850BE66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402A6-1A95-4F8B-9585-4DCCB518C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384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D46BF-94E6-4180-B1C7-85DBD850BE66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402A6-1A95-4F8B-9585-4DCCB518C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950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2618" y="235131"/>
            <a:ext cx="74992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Устименко </a:t>
            </a:r>
            <a:endParaRPr lang="ru-RU" sz="4800" b="1" dirty="0" smtClean="0"/>
          </a:p>
          <a:p>
            <a:r>
              <a:rPr lang="ru-RU" sz="4800" b="1" dirty="0" smtClean="0"/>
              <a:t>Раиса Ивановна</a:t>
            </a:r>
            <a:r>
              <a:rPr lang="ru-RU" sz="4800" b="1" dirty="0" smtClean="0"/>
              <a:t>, </a:t>
            </a:r>
          </a:p>
          <a:p>
            <a:r>
              <a:rPr lang="ru-RU" sz="4800" b="1" dirty="0" smtClean="0"/>
              <a:t>ветеран </a:t>
            </a:r>
            <a:r>
              <a:rPr lang="ru-RU" sz="4800" b="1" dirty="0" smtClean="0"/>
              <a:t>педагогического труда </a:t>
            </a:r>
            <a:endParaRPr lang="ru-RU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40873" y="5486400"/>
            <a:ext cx="9819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/>
              <a:t>«Любовь к выбранному делу»</a:t>
            </a:r>
            <a:endParaRPr lang="ru-RU" sz="5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9"/>
            <a:ext cx="4100945" cy="56261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457" y="0"/>
            <a:ext cx="2782543" cy="19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16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64883" y="300446"/>
            <a:ext cx="59024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В какой-то момент Раиса Ивановна увлеклась путешествиями. Пройдя курсы обучения, она становиться экскурсоводом по нашей стране, совмещая свою педагогическую деятельность с групповыми познавательными </a:t>
            </a:r>
            <a:r>
              <a:rPr lang="ru-RU" sz="2800" b="1" dirty="0" smtClean="0"/>
              <a:t>экскурсиями</a:t>
            </a:r>
            <a:r>
              <a:rPr lang="ru-RU" dirty="0" smtClean="0"/>
              <a:t>.</a:t>
            </a:r>
            <a:r>
              <a:rPr lang="ru-RU" sz="2800" b="1" dirty="0" smtClean="0"/>
              <a:t> </a:t>
            </a:r>
            <a:r>
              <a:rPr lang="ru-RU" sz="2800" b="1" dirty="0"/>
              <a:t>Сначала это были путешествия по Средней Азии: Ташкент, Самарканд, Бухара, </a:t>
            </a:r>
            <a:r>
              <a:rPr lang="ru-RU" sz="2800" b="1" dirty="0" err="1"/>
              <a:t>Алма</a:t>
            </a:r>
            <a:r>
              <a:rPr lang="ru-RU" sz="2800" b="1" dirty="0"/>
              <a:t> – </a:t>
            </a:r>
            <a:r>
              <a:rPr lang="ru-RU" sz="2800" b="1" dirty="0" err="1"/>
              <a:t>Ата</a:t>
            </a:r>
            <a:r>
              <a:rPr lang="ru-RU" sz="2800" b="1" dirty="0"/>
              <a:t>, Фрунзе. Позже появились и другие маршруты: Новосибирск, Киев, Прибалтика.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4" y="101004"/>
            <a:ext cx="5915892" cy="37954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4" y="4114800"/>
            <a:ext cx="6054049" cy="297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65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194" y="300446"/>
            <a:ext cx="115083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На календаре 1991 год. </a:t>
            </a:r>
            <a:endParaRPr lang="ru-RU" sz="2800" b="1" dirty="0" smtClean="0"/>
          </a:p>
          <a:p>
            <a:r>
              <a:rPr lang="ru-RU" sz="2800" b="1" dirty="0" smtClean="0"/>
              <a:t>Распад </a:t>
            </a:r>
            <a:r>
              <a:rPr lang="ru-RU" sz="2800" b="1" dirty="0"/>
              <a:t>Советского Союза. </a:t>
            </a:r>
            <a:endParaRPr lang="ru-RU" sz="2800" b="1" dirty="0" smtClean="0"/>
          </a:p>
          <a:p>
            <a:r>
              <a:rPr lang="ru-RU" sz="2800" b="1" dirty="0" smtClean="0"/>
              <a:t>Начинаются </a:t>
            </a:r>
            <a:r>
              <a:rPr lang="ru-RU" sz="2800" b="1" dirty="0"/>
              <a:t>волнения на национальной почве, и Раиса Ивановна вынуждена покинуть Таджикистан. Семья переезжает </a:t>
            </a:r>
            <a:r>
              <a:rPr lang="ru-RU" sz="2800" b="1" dirty="0" smtClean="0"/>
              <a:t>в </a:t>
            </a:r>
            <a:r>
              <a:rPr lang="ru-RU" sz="2800" b="1" dirty="0"/>
              <a:t>Карелию, в город Сортавала.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489" y="2699993"/>
            <a:ext cx="6252275" cy="41580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2699993"/>
            <a:ext cx="6222089" cy="415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66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257" y="261257"/>
            <a:ext cx="11625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 ноябре 1992 года Раиса Ивановна приступает к работе в нашей </a:t>
            </a:r>
            <a:r>
              <a:rPr lang="ru-RU" sz="2400" b="1" dirty="0" err="1"/>
              <a:t>Туокслахтинской</a:t>
            </a:r>
            <a:r>
              <a:rPr lang="ru-RU" sz="2400" b="1" dirty="0"/>
              <a:t> школе учителем русского языка и литературы. 26 лет своей трудовой деятельности педагог связала с нашим образовательным учреждением. Была Раиса Ивановна и педагогом – организатором, и социальным педагогом.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6" y="1830917"/>
            <a:ext cx="4672618" cy="21123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3764" y="2891416"/>
            <a:ext cx="3065041" cy="46726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94" y="1830917"/>
            <a:ext cx="3940629" cy="2955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154" y="3716599"/>
            <a:ext cx="4058195" cy="304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23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1223" y="335280"/>
            <a:ext cx="109205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Про Раису Ивановну можно сказать словами стихотворения «учитель – источник мудрости и знаний, родник задумок и идей». Педагог, влюбленный в свой предмет, готовила и проводила много различных литературных мероприятий: читательские конференции, диспуты, литературные гостиные. Это всегда было красиво, возвышенно, лирично.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4272"/>
            <a:ext cx="6013269" cy="4509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623" y="2274272"/>
            <a:ext cx="6174377" cy="463078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018" y="1829978"/>
            <a:ext cx="3906982" cy="284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40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088"/>
            <a:ext cx="5869531" cy="44021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31" y="2521527"/>
            <a:ext cx="6409461" cy="43364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091" y="360218"/>
            <a:ext cx="10501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Литературные гостиные</a:t>
            </a:r>
            <a:endParaRPr lang="ru-RU" sz="4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90" y="27144"/>
            <a:ext cx="3532910" cy="249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75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8457" y="104503"/>
            <a:ext cx="1103811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/>
              <a:t>Из </a:t>
            </a:r>
            <a:r>
              <a:rPr lang="ru-RU" sz="2400" b="1" u="sng" dirty="0" smtClean="0"/>
              <a:t>сочинения «Моя любимая учительница» </a:t>
            </a:r>
            <a:r>
              <a:rPr lang="ru-RU" sz="2400" b="1" u="sng" dirty="0"/>
              <a:t>ученицы класса 7 класса 2008 года </a:t>
            </a:r>
            <a:r>
              <a:rPr lang="ru-RU" sz="2400" b="1" u="sng" dirty="0" err="1"/>
              <a:t>Ключниковой</a:t>
            </a:r>
            <a:r>
              <a:rPr lang="ru-RU" sz="2400" b="1" u="sng" dirty="0"/>
              <a:t> Любови:</a:t>
            </a:r>
          </a:p>
          <a:p>
            <a:r>
              <a:rPr lang="ru-RU" sz="2400" b="1" i="1" dirty="0"/>
              <a:t>«Раиса Ивановна преподает русский язык и литературу. Старается научить нас грамотно писать и оригинально мыслить. Но мне больше всего нравится, когда она со своими коллегами проводит «Литературные гостиные». Каждая гостиная – это праздник поэзии, музыки и души. Таких гостиных было много, ни одна гостиная не повторяет предыдущую. </a:t>
            </a:r>
            <a:endParaRPr lang="ru-RU" sz="2400" b="1" dirty="0"/>
          </a:p>
          <a:p>
            <a:r>
              <a:rPr lang="ru-RU" sz="2400" b="1" i="1" dirty="0"/>
              <a:t>К юбилею В.И. Даля был представлен интересный материал об известном собирателе слов, создатели «Толкового словаря живого великорусского языка». Сказкой была гостиная, когда к нам в гости пришел Грин, маленькая </a:t>
            </a:r>
            <a:r>
              <a:rPr lang="ru-RU" sz="2400" b="1" i="1" dirty="0" err="1"/>
              <a:t>Ассоль</a:t>
            </a:r>
            <a:r>
              <a:rPr lang="ru-RU" sz="2400" b="1" i="1" dirty="0"/>
              <a:t>, сказочник. В ноябре этого года проходила литературная гостиная «Святые женщины России», посвященная русским женщинам, начиная со времён Ярославны и по настоящее время.</a:t>
            </a:r>
            <a:endParaRPr lang="ru-RU" sz="2400" b="1" dirty="0"/>
          </a:p>
          <a:p>
            <a:r>
              <a:rPr lang="ru-RU" sz="2400" b="1" i="1" dirty="0"/>
              <a:t>Наша учительница очень любит Восточную поэзию, она увлекается поэзией Низами, </a:t>
            </a:r>
            <a:r>
              <a:rPr lang="ru-RU" sz="2400" b="1" i="1" dirty="0" err="1"/>
              <a:t>Джами</a:t>
            </a:r>
            <a:r>
              <a:rPr lang="ru-RU" sz="2400" b="1" i="1" dirty="0"/>
              <a:t>, Омар Хайяма. Мне очень понравилась гостиная, посвященная творчеству Омар Хайяма. Звучала восточная музыка, Раиса Ивановна со своими девочками показывала красоту восточного танца, звучали красивые стихи Омара Хайяма. Мы всегда с удовольствием ждём этих встреч».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900206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655" y="290945"/>
            <a:ext cx="11873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 детской газете города Сортавала «Радуга» от 22 декабря 2005 года </a:t>
            </a:r>
            <a:r>
              <a:rPr lang="ru-RU" sz="2400" b="1" dirty="0" err="1"/>
              <a:t>Аноховская</a:t>
            </a:r>
            <a:r>
              <a:rPr lang="ru-RU" sz="2400" b="1" dirty="0"/>
              <a:t> Александра делится своими впечатлениями о литературной гостиной «Куда зовут нас «Алые паруса»?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3600" y="1330036"/>
            <a:ext cx="60544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Вот некоторые выдержки из данной статьи</a:t>
            </a:r>
            <a:r>
              <a:rPr lang="ru-RU" sz="2000" b="1" dirty="0" smtClean="0"/>
              <a:t>:</a:t>
            </a:r>
          </a:p>
          <a:p>
            <a:endParaRPr lang="ru-RU" sz="2000" b="1" dirty="0"/>
          </a:p>
          <a:p>
            <a:r>
              <a:rPr lang="ru-RU" sz="2000" b="1" i="1" dirty="0"/>
              <a:t>«Репетировали мы очень тщательно, работали над разными мелочами, каждая репетиция была, как генеральная. И вот настал день и час нашего выступления. Конечно, юные артисты волновались поначалу, но позже каждый вошел в свою роль и всё пошло «как по маслу». Я, исполнительница роли </a:t>
            </a:r>
            <a:r>
              <a:rPr lang="ru-RU" sz="2000" b="1" i="1" dirty="0" err="1"/>
              <a:t>Ассоль</a:t>
            </a:r>
            <a:r>
              <a:rPr lang="ru-RU" sz="2000" b="1" i="1" dirty="0"/>
              <a:t>, тоже чувствовала себя не так как бы хотелось, ведь мне досталась одна из главных ролей, но думаю, я все-таки с ней справилась.</a:t>
            </a:r>
            <a:endParaRPr lang="ru-RU" sz="2000" b="1" dirty="0"/>
          </a:p>
          <a:p>
            <a:r>
              <a:rPr lang="ru-RU" sz="2000" b="1" i="1" dirty="0"/>
              <a:t>Герои Грина, красивый танец в исполнении девочек. Чистый голос </a:t>
            </a:r>
            <a:r>
              <a:rPr lang="ru-RU" sz="2000" b="1" i="1" dirty="0" err="1"/>
              <a:t>Сольвейг</a:t>
            </a:r>
            <a:r>
              <a:rPr lang="ru-RU" sz="2000" b="1" i="1" dirty="0"/>
              <a:t>, горящие свечи и плывущий Алый парус – все это останется в наших сердцах на всю жизнь. Спасибо нашей всегда молодой Раисе Ивановне».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" y="1491274"/>
            <a:ext cx="5680364" cy="42432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5254" y="4021451"/>
            <a:ext cx="2045528" cy="361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34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0594" y="439783"/>
            <a:ext cx="11599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Прививая чувство прекрасного своим ученикам, Раиса Ивановна вывозила их на театральные постановки, на различные мероприятия и экскурсии в музей Северного </a:t>
            </a:r>
            <a:r>
              <a:rPr lang="ru-RU" sz="2400" b="1" dirty="0" err="1"/>
              <a:t>Приладожья</a:t>
            </a:r>
            <a:r>
              <a:rPr lang="ru-RU" sz="2400" b="1" dirty="0"/>
              <a:t>, в библиотеку. Ученики были участниками творческих и предметных конкурсов</a:t>
            </a:r>
            <a:r>
              <a:rPr lang="ru-RU" b="1" dirty="0"/>
              <a:t>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9443"/>
            <a:ext cx="3700133" cy="5087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99" y="1895510"/>
            <a:ext cx="3782999" cy="52012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51" y="1999893"/>
            <a:ext cx="3620251" cy="49774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49" y="2009443"/>
            <a:ext cx="3620251" cy="497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1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571" y="222069"/>
            <a:ext cx="11599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С</a:t>
            </a:r>
            <a:r>
              <a:rPr lang="ru-RU" sz="2400" b="1" dirty="0" smtClean="0"/>
              <a:t>ама </a:t>
            </a:r>
            <a:r>
              <a:rPr lang="ru-RU" sz="2400" b="1" dirty="0"/>
              <a:t>Раиса Ивановна уделяла большое внимание своему самообразованию, профессиональному самосовершенствованию. Ежегодно была участником школьного конкурса «Учитель года». </a:t>
            </a:r>
            <a:r>
              <a:rPr lang="ru-RU" sz="2400" b="1" dirty="0" smtClean="0"/>
              <a:t>В 2014 году была признана победителем данного конкурса.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1769904"/>
            <a:ext cx="3643746" cy="50097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45" y="1323728"/>
            <a:ext cx="5375563" cy="4031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164" y="1323728"/>
            <a:ext cx="4682836" cy="351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78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1055" y="277091"/>
            <a:ext cx="11055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Принимала активное участие в жизни школы</a:t>
            </a:r>
            <a:r>
              <a:rPr lang="ru-RU" b="1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759" y="738756"/>
            <a:ext cx="5250872" cy="3940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273" y="0"/>
            <a:ext cx="4756727" cy="35479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87" y="3547925"/>
            <a:ext cx="4681224" cy="34359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7" y="3856809"/>
            <a:ext cx="4001588" cy="300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38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76456" y="509451"/>
            <a:ext cx="41017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Дата рождения – </a:t>
            </a:r>
            <a:endParaRPr lang="ru-RU" sz="2800" b="1" dirty="0" smtClean="0"/>
          </a:p>
          <a:p>
            <a:endParaRPr lang="ru-RU" sz="2800" b="1" dirty="0" smtClean="0"/>
          </a:p>
          <a:p>
            <a:r>
              <a:rPr lang="ru-RU" sz="2800" b="1" dirty="0" smtClean="0"/>
              <a:t>12 </a:t>
            </a:r>
            <a:r>
              <a:rPr lang="ru-RU" sz="2800" b="1" dirty="0"/>
              <a:t>сентября 1945 </a:t>
            </a:r>
            <a:r>
              <a:rPr lang="ru-RU" sz="2800" b="1" dirty="0" smtClean="0"/>
              <a:t>года.</a:t>
            </a:r>
          </a:p>
          <a:p>
            <a:endParaRPr lang="ru-RU" sz="2800" b="1" dirty="0"/>
          </a:p>
          <a:p>
            <a:r>
              <a:rPr lang="ru-RU" sz="2800" b="1" dirty="0"/>
              <a:t>Место рождения </a:t>
            </a:r>
            <a:r>
              <a:rPr lang="ru-RU" sz="2800" b="1" dirty="0" smtClean="0"/>
              <a:t>–</a:t>
            </a:r>
          </a:p>
          <a:p>
            <a:r>
              <a:rPr lang="ru-RU" sz="2800" b="1" dirty="0" smtClean="0"/>
              <a:t> </a:t>
            </a:r>
          </a:p>
          <a:p>
            <a:r>
              <a:rPr lang="ru-RU" sz="2800" b="1" dirty="0" smtClean="0"/>
              <a:t>Приморский </a:t>
            </a:r>
            <a:r>
              <a:rPr lang="ru-RU" sz="2800" b="1" dirty="0"/>
              <a:t>край, Калининская область, село </a:t>
            </a:r>
            <a:r>
              <a:rPr lang="ru-RU" sz="2800" b="1" dirty="0" err="1"/>
              <a:t>Веденка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4" y="404949"/>
            <a:ext cx="7482142" cy="60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36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39543" y="130629"/>
            <a:ext cx="57476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На русском и литературе</a:t>
            </a:r>
          </a:p>
          <a:p>
            <a:r>
              <a:rPr lang="ru-RU" sz="2800" b="1" dirty="0"/>
              <a:t>Мы приобщаемся к культуре.</a:t>
            </a:r>
          </a:p>
          <a:p>
            <a:r>
              <a:rPr lang="ru-RU" sz="2800" b="1" dirty="0"/>
              <a:t>Умеем грамотно писать,</a:t>
            </a:r>
          </a:p>
          <a:p>
            <a:r>
              <a:rPr lang="ru-RU" sz="2800" b="1" dirty="0"/>
              <a:t>Серьёзно, вдумчиво читать</a:t>
            </a:r>
          </a:p>
          <a:p>
            <a:r>
              <a:rPr lang="ru-RU" sz="2800" b="1" dirty="0"/>
              <a:t>И мыслить образно при этом.</a:t>
            </a:r>
          </a:p>
          <a:p>
            <a:r>
              <a:rPr lang="ru-RU" sz="2800" b="1" dirty="0"/>
              <a:t>Мы знаем творчество поэтов</a:t>
            </a:r>
          </a:p>
          <a:p>
            <a:r>
              <a:rPr lang="ru-RU" sz="2800" b="1" dirty="0"/>
              <a:t>И помним классиков слова,</a:t>
            </a:r>
          </a:p>
          <a:p>
            <a:r>
              <a:rPr lang="ru-RU" sz="2800" b="1" dirty="0"/>
              <a:t>За это всё спасибо Вам!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9"/>
            <a:ext cx="5737810" cy="38625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655" y="4378036"/>
            <a:ext cx="11568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Из благодарственного письма Министерства образования Республики Карелия:</a:t>
            </a:r>
          </a:p>
          <a:p>
            <a:endParaRPr lang="ru-RU" sz="2000" b="1" dirty="0" smtClean="0"/>
          </a:p>
          <a:p>
            <a:r>
              <a:rPr lang="ru-RU" sz="2000" b="1" i="1" dirty="0" smtClean="0"/>
              <a:t>«Уважаемая Раиса Ивановна! Выражаем Вам искреннюю благодарность за личный вклад в р</a:t>
            </a:r>
            <a:r>
              <a:rPr lang="ru-RU" sz="2000" b="1" i="1" dirty="0"/>
              <a:t>а</a:t>
            </a:r>
            <a:r>
              <a:rPr lang="ru-RU" sz="2000" b="1" i="1" dirty="0" smtClean="0"/>
              <a:t>звитие творческого потенциала подрастающего поколения в области искусства художественного слова, воспитание нравственных и патриотических качеств, любви к государственному языку через осмысление произведений литературного наследия».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4038131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9486" y="209006"/>
            <a:ext cx="8045532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О </a:t>
            </a:r>
            <a:r>
              <a:rPr lang="ru-RU" sz="2400" b="1" dirty="0" smtClean="0"/>
              <a:t>любви Раисы Ивановны </a:t>
            </a:r>
            <a:r>
              <a:rPr lang="ru-RU" sz="2400" b="1" dirty="0"/>
              <a:t>к своему делу говорят и коллеги</a:t>
            </a:r>
            <a:r>
              <a:rPr lang="ru-RU" sz="2400" b="1" dirty="0" smtClean="0"/>
              <a:t>:</a:t>
            </a:r>
          </a:p>
          <a:p>
            <a:endParaRPr lang="ru-RU" sz="2000" b="1" dirty="0" smtClean="0"/>
          </a:p>
          <a:p>
            <a:r>
              <a:rPr lang="ru-RU" sz="2000" b="1" u="sng" dirty="0" err="1" smtClean="0"/>
              <a:t>Копанева</a:t>
            </a:r>
            <a:r>
              <a:rPr lang="ru-RU" sz="2000" b="1" u="sng" dirty="0" smtClean="0"/>
              <a:t> </a:t>
            </a:r>
            <a:r>
              <a:rPr lang="ru-RU" sz="2000" b="1" u="sng" dirty="0" err="1"/>
              <a:t>Юлианна</a:t>
            </a:r>
            <a:r>
              <a:rPr lang="ru-RU" sz="2000" b="1" u="sng" dirty="0"/>
              <a:t> Владимировна, учитель начальных классов</a:t>
            </a:r>
          </a:p>
          <a:p>
            <a:r>
              <a:rPr lang="ru-RU" sz="2000" b="1" i="1" dirty="0"/>
              <a:t>«Добрая, интеллигентная; любитель своего предмета. </a:t>
            </a:r>
            <a:r>
              <a:rPr lang="ru-RU" i="1" dirty="0" smtClean="0"/>
              <a:t> </a:t>
            </a:r>
            <a:r>
              <a:rPr lang="ru-RU" b="1" i="1" dirty="0"/>
              <a:t>Раиса Ивановна прививала детям любовь к литературе, чтению</a:t>
            </a:r>
            <a:r>
              <a:rPr lang="ru-RU" b="1" i="1" dirty="0" smtClean="0"/>
              <a:t>»</a:t>
            </a:r>
            <a:endParaRPr lang="ru-RU" sz="2000" b="1" i="1" dirty="0" smtClean="0"/>
          </a:p>
          <a:p>
            <a:endParaRPr lang="ru-RU" sz="2000" b="1" u="sng" dirty="0"/>
          </a:p>
          <a:p>
            <a:r>
              <a:rPr lang="ru-RU" sz="2000" b="1" u="sng" dirty="0"/>
              <a:t>Галкина Светлана Александровна, учитель начальных классов</a:t>
            </a:r>
          </a:p>
          <a:p>
            <a:r>
              <a:rPr lang="ru-RU" sz="2000" b="1" i="1" dirty="0"/>
              <a:t>«Раиса Ивановна – человек очень тонкой души, педантичный. Старалась привить детям любовь к классике, следила за воспитанностью своих подопечных, развивала чувство прекрасного</a:t>
            </a:r>
            <a:r>
              <a:rPr lang="ru-RU" sz="2000" b="1" i="1" dirty="0" smtClean="0"/>
              <a:t>».</a:t>
            </a:r>
          </a:p>
          <a:p>
            <a:endParaRPr lang="ru-RU" sz="2000" b="1" dirty="0"/>
          </a:p>
          <a:p>
            <a:r>
              <a:rPr lang="ru-RU" sz="2000" b="1" u="sng" dirty="0" err="1"/>
              <a:t>Крыльникова</a:t>
            </a:r>
            <a:r>
              <a:rPr lang="ru-RU" sz="2000" b="1" u="sng" dirty="0"/>
              <a:t> Наталья Константиновна, учитель начальных классов</a:t>
            </a:r>
          </a:p>
          <a:p>
            <a:r>
              <a:rPr lang="ru-RU" sz="2000" b="1" i="1" dirty="0"/>
              <a:t>«Дама, приятная во всех отношениях». Это вспомнились строки из классической литературы. Раиса Ивановна любила литературу, знала её и передавала это ученикам. Сейчас здоровье не позволяет ей продолжить работу в школе. Но мы помним её «Литературные гостиные». Иногда и сами принимали участие вместе с ребятами».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" y="3161027"/>
            <a:ext cx="4001588" cy="3001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" y="203082"/>
            <a:ext cx="3943926" cy="295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29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1897" y="313509"/>
            <a:ext cx="663593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Учитель – это трудный в жизни путь, когда вся жизнь посвящена другим</a:t>
            </a:r>
            <a:r>
              <a:rPr lang="ru-RU" sz="2800" b="1" dirty="0" smtClean="0"/>
              <a:t>.</a:t>
            </a:r>
          </a:p>
          <a:p>
            <a:endParaRPr lang="ru-RU" sz="2800" b="1" dirty="0"/>
          </a:p>
          <a:p>
            <a:r>
              <a:rPr lang="ru-RU" sz="2000" b="1" dirty="0"/>
              <a:t>Из интервью с Раисой Ивановной.</a:t>
            </a:r>
          </a:p>
          <a:p>
            <a:r>
              <a:rPr lang="ru-RU" sz="2000" b="1" u="sng" dirty="0"/>
              <a:t>- Когда Вы поняли, что профессия учителя – это Ваше призвание?</a:t>
            </a:r>
          </a:p>
          <a:p>
            <a:r>
              <a:rPr lang="ru-RU" sz="2000" b="1" i="1" dirty="0"/>
              <a:t>«Это осознание пришло сразу на первом курсе обучения в институте. С опытом работы  осознание правильности выбора профессии укрепилось»</a:t>
            </a:r>
            <a:endParaRPr lang="ru-RU" sz="2000" b="1" dirty="0"/>
          </a:p>
          <a:p>
            <a:r>
              <a:rPr lang="ru-RU" sz="2000" b="1" u="sng" dirty="0"/>
              <a:t>- Кем бы Вы сейчас стали, если бы можно было время вернуть назад?</a:t>
            </a:r>
          </a:p>
          <a:p>
            <a:r>
              <a:rPr lang="ru-RU" sz="2000" b="1" i="1" dirty="0"/>
              <a:t>«Только учителем».</a:t>
            </a:r>
            <a:endParaRPr lang="ru-RU" sz="2000" b="1" dirty="0"/>
          </a:p>
          <a:p>
            <a:r>
              <a:rPr lang="ru-RU" sz="2000" b="1" u="sng" dirty="0"/>
              <a:t>- Что Вы считаете самым большим достижением в Вашей работе?</a:t>
            </a:r>
          </a:p>
          <a:p>
            <a:r>
              <a:rPr lang="ru-RU" sz="2000" b="1" i="1" dirty="0"/>
              <a:t>«Это желание ребят продолжать обучение; это их любовь к своей школе, уважительное отношение к педагогам».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4" y="97686"/>
            <a:ext cx="4963885" cy="42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02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- </a:t>
            </a:r>
            <a:r>
              <a:rPr lang="ru-RU" sz="2000" b="1" u="sng" dirty="0"/>
              <a:t>Какой из выпусков Вам наиболее запомнился?</a:t>
            </a:r>
          </a:p>
          <a:p>
            <a:r>
              <a:rPr lang="ru-RU" sz="2000" b="1" i="1" dirty="0"/>
              <a:t>«Первый выпуск в </a:t>
            </a:r>
            <a:r>
              <a:rPr lang="ru-RU" sz="2000" b="1" i="1" dirty="0" err="1"/>
              <a:t>Туокслахтинской</a:t>
            </a:r>
            <a:r>
              <a:rPr lang="ru-RU" sz="2000" b="1" i="1" dirty="0"/>
              <a:t> школе. Ребята были активными. Много с ними проводили различных мероприятий</a:t>
            </a:r>
            <a:r>
              <a:rPr lang="ru-RU" sz="2000" b="1" i="1" dirty="0" smtClean="0"/>
              <a:t>».</a:t>
            </a:r>
          </a:p>
          <a:p>
            <a:r>
              <a:rPr lang="ru-RU" sz="2000" i="1" dirty="0"/>
              <a:t> </a:t>
            </a:r>
            <a:r>
              <a:rPr lang="ru-RU" sz="2000" b="1" i="1" dirty="0" smtClean="0"/>
              <a:t>Выпуск 2017 года. Класс </a:t>
            </a:r>
            <a:r>
              <a:rPr lang="ru-RU" sz="2000" b="1" i="1" dirty="0"/>
              <a:t>был небольшой. Ребята много и с удовольствием читали, готовили презентации к своим выступлениям. Мы с ними проводили читательские конференции, где обсуждали прочитанное, высказывали свое отношение к героям произведений и их поступкам. Запомнились читательские конференции по произведениям «Звезда», «Чучело</a:t>
            </a:r>
            <a:r>
              <a:rPr lang="ru-RU" sz="2000" b="1" i="1" dirty="0" smtClean="0"/>
              <a:t>».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832" y="2308324"/>
            <a:ext cx="5694406" cy="42708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7" y="2308324"/>
            <a:ext cx="5986280" cy="427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78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90011" y="391886"/>
            <a:ext cx="670124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/>
              <a:t>- </a:t>
            </a:r>
            <a:r>
              <a:rPr lang="ru-RU" sz="2000" b="1" u="sng" dirty="0" smtClean="0"/>
              <a:t>Как Вы считаете, поменялись ли  </a:t>
            </a:r>
            <a:r>
              <a:rPr lang="ru-RU" sz="2000" b="1" u="sng" dirty="0"/>
              <a:t>ученики за это время?</a:t>
            </a:r>
          </a:p>
          <a:p>
            <a:r>
              <a:rPr lang="ru-RU" sz="2000" b="1" i="1" dirty="0"/>
              <a:t>«Конечно, время вносит свои коррективы. Но дети остаются детьми. Самое главное, чтобы учитель, классный руководитель помогли ребятам понять, что образование важно в жизни человека».</a:t>
            </a:r>
            <a:endParaRPr lang="ru-RU" sz="2000" b="1" dirty="0"/>
          </a:p>
          <a:p>
            <a:r>
              <a:rPr lang="ru-RU" sz="2000" b="1" u="sng" dirty="0"/>
              <a:t>- По Вашему мнению, стало ли легче ученикам учиться в школе и почему?</a:t>
            </a:r>
          </a:p>
          <a:p>
            <a:r>
              <a:rPr lang="ru-RU" sz="2000" b="1" i="1" dirty="0"/>
              <a:t>«Считаю, что легче. У современных школьников больше возможностей для образования. Но какие бы не были времена, всё зависит от самого ученика, хочет ли он сам учиться или нет».</a:t>
            </a:r>
            <a:endParaRPr lang="ru-RU" sz="2000" b="1" dirty="0"/>
          </a:p>
          <a:p>
            <a:r>
              <a:rPr lang="ru-RU" sz="2000" b="1" u="sng" dirty="0"/>
              <a:t>- Как Вы считаете, сложнее ли стало работать сегодня в школе и почему?</a:t>
            </a:r>
          </a:p>
          <a:p>
            <a:r>
              <a:rPr lang="ru-RU" sz="2000" b="1" i="1" dirty="0"/>
              <a:t>«Учителю сегодня надо успевать за всеми новшествами. Но самое главное было и остается в работе учителя – умение найти «общий язык» с детьми; умение слушать и слышать их».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7840" y="808264"/>
            <a:ext cx="6466115" cy="484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44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9086" y="117566"/>
            <a:ext cx="1075073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  <a:endParaRPr lang="ru-RU" sz="3200" b="1" dirty="0"/>
          </a:p>
          <a:p>
            <a:pPr algn="ctr"/>
            <a:r>
              <a:rPr lang="ru-RU" sz="3200" b="1" dirty="0"/>
              <a:t>Спасибо тем, кто нас ведёт к познанью,</a:t>
            </a:r>
          </a:p>
          <a:p>
            <a:pPr algn="ctr"/>
            <a:r>
              <a:rPr lang="ru-RU" sz="3200" b="1" dirty="0"/>
              <a:t>Кто выбрал путь нелёгкий из дорог.</a:t>
            </a:r>
          </a:p>
          <a:p>
            <a:pPr algn="ctr"/>
            <a:r>
              <a:rPr lang="ru-RU" sz="3200" b="1" dirty="0"/>
              <a:t>Спасибо тем, кто гордо носит званье:</a:t>
            </a:r>
          </a:p>
          <a:p>
            <a:pPr algn="ctr"/>
            <a:r>
              <a:rPr lang="ru-RU" sz="3200" b="1" dirty="0"/>
              <a:t>Учитель, воспитатель, педагог.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243" y="2436223"/>
            <a:ext cx="5895703" cy="44217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400989"/>
            <a:ext cx="5215642" cy="445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94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15394" y="492034"/>
            <a:ext cx="7236823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/>
          </a:p>
          <a:p>
            <a:r>
              <a:rPr lang="ru-RU" sz="2800" b="1" dirty="0" smtClean="0"/>
              <a:t>Папа – Панченко Иван Данилович, морской офицер, участник Великой Отечественной войны, имел награды: орден Красной Звезды, орден Красного Знамени, орден Отечественной войны и 12 медалей.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Мама – Панченко Елизавета Васильевна, по профессии была поваром. Была активистом в общественной жизни: участвовала в театральных постановках, хорошо пела.</a:t>
            </a:r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124201"/>
            <a:ext cx="3805702" cy="42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94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2" y="2618509"/>
            <a:ext cx="7254394" cy="40805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636" y="374073"/>
            <a:ext cx="113330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Отец был военный и семья переезжала через каждые пять лет на новое место его  службы. Все  данные воинские части находились на Дальнем Востоке, на побережье Японского моря.</a:t>
            </a:r>
          </a:p>
          <a:p>
            <a:r>
              <a:rPr lang="ru-RU" sz="2400" b="1" dirty="0"/>
              <a:t>Семья была многодетной, 4 сестры</a:t>
            </a:r>
            <a:r>
              <a:rPr lang="ru-RU" sz="2400" b="1" dirty="0" smtClean="0"/>
              <a:t>.</a:t>
            </a:r>
            <a:r>
              <a:rPr lang="ru-RU" sz="2400" b="1" dirty="0"/>
              <a:t> </a:t>
            </a:r>
            <a:r>
              <a:rPr lang="ru-RU" sz="2400" b="1" dirty="0" smtClean="0"/>
              <a:t> </a:t>
            </a:r>
            <a:r>
              <a:rPr lang="ru-RU" sz="2400" b="1" dirty="0"/>
              <a:t>Раиса Ивановна вспоминает, что в детстве  с сестрами они много времени проводили на берегу моря и во время приливов ловили крабов.</a:t>
            </a:r>
          </a:p>
          <a:p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720" y="2618509"/>
            <a:ext cx="6122390" cy="408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19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76949" y="457200"/>
            <a:ext cx="7001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После завершения службы </a:t>
            </a:r>
            <a:r>
              <a:rPr lang="ru-RU" sz="2400" b="1" dirty="0" smtClean="0"/>
              <a:t>отца, </a:t>
            </a:r>
            <a:r>
              <a:rPr lang="ru-RU" sz="2400" b="1" dirty="0"/>
              <a:t>семья переехала на Украину в город </a:t>
            </a:r>
            <a:r>
              <a:rPr lang="ru-RU" sz="2400" b="1" dirty="0" err="1"/>
              <a:t>Шостка</a:t>
            </a:r>
            <a:r>
              <a:rPr lang="ru-RU" sz="2400" b="1" dirty="0"/>
              <a:t> Сумской области, где Раиса Ивановна окончила среднюю школу.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" y="208329"/>
            <a:ext cx="4872446" cy="32401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" y="3448506"/>
            <a:ext cx="4861751" cy="32380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668" y="2026860"/>
            <a:ext cx="2939143" cy="4336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5691" y="6426926"/>
            <a:ext cx="406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10 класс</a:t>
            </a:r>
            <a:endParaRPr lang="ru-RU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30" y="2026860"/>
            <a:ext cx="4074087" cy="26557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16537" y="4911634"/>
            <a:ext cx="3762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 подругой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784047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690" y="365760"/>
            <a:ext cx="119525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В 1964 году уехала в Душанбе, там проживала старшая сестра, и поступила в Душанбинский пединститут имени Т. Шевченко на филологический факультет.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611" y="1249851"/>
            <a:ext cx="8020594" cy="560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37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46914" y="505097"/>
            <a:ext cx="66751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После его окончания осталась работать в Душанбе в русско- таджикской школе № 54. В школе обучалось 2500 человек, работало около ста педагогов. Начинала работать пионервожатой и воспитателем в группе продленного дня, позже учителем русского языка и </a:t>
            </a:r>
            <a:r>
              <a:rPr lang="ru-RU" sz="2800" b="1" dirty="0" smtClean="0"/>
              <a:t>литературы.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08327" cy="41706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46" y="2085349"/>
            <a:ext cx="3171668" cy="46971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090" y="3512656"/>
            <a:ext cx="4611347" cy="326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29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7018" y="471055"/>
            <a:ext cx="652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Потом была работа заместителем заведующей Районо, учителем русского языка и литературы в школе № 36, методистом вечерней </a:t>
            </a:r>
            <a:r>
              <a:rPr lang="ru-RU" sz="2400" b="1" dirty="0" smtClean="0"/>
              <a:t>школы. И всё это в </a:t>
            </a:r>
            <a:r>
              <a:rPr lang="ru-RU" sz="2400" b="1" dirty="0"/>
              <a:t>городе Душанбе.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127" y="2039240"/>
            <a:ext cx="6546966" cy="46876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7" y="166255"/>
            <a:ext cx="4467868" cy="31807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3385"/>
            <a:ext cx="5417127" cy="382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91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636" y="277091"/>
            <a:ext cx="113884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Вот что вспоминает Раиса Ивановна о своем первом открытом уроке: «Хорошо помню свой первый открытый урок. Это был урок – зачет по итогам педагогической практики перед государственными экзаменами. Урок </a:t>
            </a:r>
            <a:r>
              <a:rPr lang="ru-RU" sz="2400" b="1" dirty="0" smtClean="0"/>
              <a:t>литературы </a:t>
            </a:r>
            <a:r>
              <a:rPr lang="ru-RU" sz="2400" b="1" dirty="0"/>
              <a:t>по теме: И.С. Тургенев «Отцы и дети». Внешне я была спокойна, а коленки </a:t>
            </a:r>
            <a:r>
              <a:rPr lang="ru-RU" sz="2400" b="1" dirty="0" smtClean="0"/>
              <a:t>сильно тряслись </a:t>
            </a:r>
            <a:r>
              <a:rPr lang="ru-RU" sz="2400" b="1" dirty="0"/>
              <a:t>от страха и единственное чего я боялась, что моё состояние заметят дети. Но всё прошло хорошо. Комиссия выставила за урок мне оценку «отлично».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44" y="2585415"/>
            <a:ext cx="7595705" cy="427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149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1505</Words>
  <Application>Microsoft Office PowerPoint</Application>
  <PresentationFormat>Широкоэкранный</PresentationFormat>
  <Paragraphs>89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Данченко</dc:creator>
  <cp:lastModifiedBy>Александр Данченко</cp:lastModifiedBy>
  <cp:revision>24</cp:revision>
  <dcterms:created xsi:type="dcterms:W3CDTF">2023-07-28T20:26:19Z</dcterms:created>
  <dcterms:modified xsi:type="dcterms:W3CDTF">2023-08-16T19:47:44Z</dcterms:modified>
</cp:coreProperties>
</file>