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94" r:id="rId2"/>
    <p:sldId id="295" r:id="rId3"/>
    <p:sldId id="296" r:id="rId4"/>
    <p:sldId id="297" r:id="rId5"/>
    <p:sldId id="300" r:id="rId6"/>
    <p:sldId id="298" r:id="rId7"/>
    <p:sldId id="299" r:id="rId8"/>
    <p:sldId id="303" r:id="rId9"/>
    <p:sldId id="306" r:id="rId10"/>
    <p:sldId id="301" r:id="rId11"/>
    <p:sldId id="304" r:id="rId12"/>
    <p:sldId id="302" r:id="rId13"/>
    <p:sldId id="30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E64"/>
    <a:srgbClr val="FF2525"/>
    <a:srgbClr val="3333FF"/>
    <a:srgbClr val="CC0000"/>
    <a:srgbClr val="FDC4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05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525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99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19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16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18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85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371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917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655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40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17D8E-6E60-4A68-AEAC-52DAFDBF525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2F9DB-C2E6-4C3A-AFB9-82DD403365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801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676815" y="813301"/>
            <a:ext cx="6828842" cy="1365898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121069" y="2179199"/>
            <a:ext cx="1018439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Социально-психологическое</a:t>
            </a:r>
          </a:p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тестирование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6985" y="4503261"/>
            <a:ext cx="100525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важно участвовать?</a:t>
            </a:r>
            <a:endParaRPr lang="ru-RU" sz="6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92112" y="4331181"/>
            <a:ext cx="10198249" cy="1075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336" y="959384"/>
            <a:ext cx="991996" cy="98818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5367" y="1302115"/>
            <a:ext cx="1180608" cy="30272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90386" y="894939"/>
            <a:ext cx="3951304" cy="1112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21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" y="0"/>
            <a:ext cx="12182475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1294" y="2877173"/>
            <a:ext cx="112598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Будут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даны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</a:t>
            </a: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формированию 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детей </a:t>
            </a:r>
          </a:p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психологической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устойчивости в трудных жизненных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ситуациях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2408" y="861559"/>
            <a:ext cx="116776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8. Какую обратную связь по итогам социально-психологического тестирования получат родители?</a:t>
            </a:r>
            <a:endParaRPr lang="ru-RU" sz="36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79601" y="2324740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0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2475" cy="6858000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252406" y="753767"/>
            <a:ext cx="116776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9. Какую обратную связь по итогам социально-психологического тестирования получат дети?</a:t>
            </a:r>
            <a:endParaRPr lang="ru-RU" sz="36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737070" y="1954096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449272" y="2097723"/>
            <a:ext cx="11283917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Обратная связь мотивирует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етей к самопознанию и саморазвитию</a:t>
            </a: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Содержит индивидуальные рекомендации про формированию</a:t>
            </a: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психологической устойчивости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19501" y="5329377"/>
            <a:ext cx="9845747" cy="95410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Заключений о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наркопотреблении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или наркозависимости НЕТ.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67603" y="3636606"/>
            <a:ext cx="109961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Уравновешенность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трудных жизненных ситуациях</a:t>
            </a: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Стабильность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взаимоотношений со взрослыми и сверстниками</a:t>
            </a: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Сопротивляемость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сомнительным предложениям </a:t>
            </a:r>
          </a:p>
        </p:txBody>
      </p:sp>
      <p:sp>
        <p:nvSpPr>
          <p:cNvPr id="9" name="Овал 8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60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0"/>
            <a:ext cx="12182475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70820" y="2305931"/>
            <a:ext cx="1140546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ru-RU" sz="3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Снизить 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риск </a:t>
            </a: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вовлечения </a:t>
            </a:r>
            <a:r>
              <a:rPr lang="ru-RU" sz="3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 в </a:t>
            </a: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незаконное употребление наркотических средств и психотропных веществ</a:t>
            </a: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Повысить сопротивляемость </a:t>
            </a: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жизненным трудностям и неблагоприятному давлению обстоятельств</a:t>
            </a: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Сохранить здоровье </a:t>
            </a: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работоспособность под воздействием стрессов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5235" y="765452"/>
            <a:ext cx="115510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Выполнение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рекомендаций 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формированию психологической устойчивости позволит</a:t>
            </a:r>
            <a:endParaRPr lang="ru-RU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72167" y="1965781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88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0"/>
            <a:ext cx="12182475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70820" y="2305931"/>
            <a:ext cx="1140546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социально-психологического тестирования позволят разработать индивидуальные рекомендации по снижению рисков взросления наших детей</a:t>
            </a:r>
          </a:p>
          <a:p>
            <a:pPr algn="ctr"/>
            <a:endParaRPr lang="ru-RU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рисков взросления – стратегическая цель социально-психологического тестирования </a:t>
            </a:r>
            <a:endParaRPr lang="ru-RU" sz="3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5235" y="765452"/>
            <a:ext cx="115510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Почему важно участвовать в социально-психологическом 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тестировании?</a:t>
            </a:r>
            <a:endParaRPr lang="ru-RU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72167" y="1965781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77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94441" y="1001222"/>
            <a:ext cx="118031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Palatino Linotype" panose="02040502050505030304" pitchFamily="18" charset="0"/>
              </a:rPr>
              <a:t>1</a:t>
            </a:r>
            <a:r>
              <a:rPr lang="ru-RU" sz="4000" b="1" dirty="0" smtClean="0">
                <a:latin typeface="Palatino Linotype" panose="02040502050505030304" pitchFamily="18" charset="0"/>
              </a:rPr>
              <a:t>. Почему проводится социально-психологическое тестирование?</a:t>
            </a:r>
            <a:endParaRPr lang="ru-RU" sz="4000" dirty="0">
              <a:latin typeface="Palatino Linotype" panose="0204050205050503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3040" y="3021670"/>
            <a:ext cx="1134591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cap="all" dirty="0" smtClean="0">
                <a:solidFill>
                  <a:srgbClr val="C0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Это обязанность </a:t>
            </a:r>
          </a:p>
          <a:p>
            <a:pPr algn="ctr"/>
            <a:r>
              <a:rPr lang="ru-RU" sz="32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всех образовательных организаций в Российской Федерации зафиксированная </a:t>
            </a:r>
          </a:p>
          <a:p>
            <a:pPr algn="ctr"/>
            <a:r>
              <a:rPr lang="ru-RU" sz="32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в «Законе об образовании в РФ»</a:t>
            </a:r>
            <a:endParaRPr lang="ru-RU" sz="3200" b="1" dirty="0">
              <a:latin typeface="Palatino Linotype" panose="02040502050505030304" pitchFamily="18" charset="0"/>
              <a:ea typeface="Calibri" panose="020F050202020403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51641" y="2324661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81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4441" y="1001222"/>
            <a:ext cx="118031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Palatino Linotype" panose="02040502050505030304" pitchFamily="18" charset="0"/>
              </a:rPr>
              <a:t>2</a:t>
            </a:r>
            <a:r>
              <a:rPr lang="ru-RU" sz="4000" b="1" dirty="0" smtClean="0">
                <a:latin typeface="Palatino Linotype" panose="02040502050505030304" pitchFamily="18" charset="0"/>
              </a:rPr>
              <a:t>. Какая цель социально-</a:t>
            </a:r>
          </a:p>
          <a:p>
            <a:pPr algn="ctr"/>
            <a:r>
              <a:rPr lang="ru-RU" sz="4000" b="1" dirty="0" smtClean="0">
                <a:latin typeface="Palatino Linotype" panose="02040502050505030304" pitchFamily="18" charset="0"/>
              </a:rPr>
              <a:t>психологического тестирования?</a:t>
            </a:r>
            <a:endParaRPr lang="ru-RU" sz="4000" dirty="0">
              <a:latin typeface="Palatino Linotype" panose="0204050205050503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51641" y="2324661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423040" y="2585233"/>
            <a:ext cx="1134591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Выявить </a:t>
            </a:r>
            <a:r>
              <a:rPr lang="ru-RU" sz="3200" b="1" dirty="0" smtClean="0">
                <a:solidFill>
                  <a:srgbClr val="C0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рискогенность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 социально-психологических условий</a:t>
            </a:r>
          </a:p>
          <a:p>
            <a:pPr algn="ctr"/>
            <a:r>
              <a:rPr lang="ru-RU" sz="32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 развития детей, повышающих </a:t>
            </a:r>
            <a:r>
              <a:rPr lang="ru-RU" sz="32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риск </a:t>
            </a:r>
            <a:endParaRPr lang="ru-RU" sz="3200" b="1" dirty="0" smtClean="0">
              <a:latin typeface="Palatino Linotype" panose="0204050205050503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32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вовлечения в </a:t>
            </a:r>
            <a:r>
              <a:rPr lang="ru-RU" sz="32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незаконное употребление наркотических средств и психотропных веществ</a:t>
            </a:r>
            <a:endParaRPr lang="ru-RU" sz="3200" b="1" dirty="0">
              <a:latin typeface="Palatino Linotype" panose="0204050205050503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3784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4441" y="1001222"/>
            <a:ext cx="118031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Palatino Linotype" panose="02040502050505030304" pitchFamily="18" charset="0"/>
              </a:rPr>
              <a:t>3</a:t>
            </a:r>
            <a:r>
              <a:rPr lang="ru-RU" sz="4000" b="1" dirty="0" smtClean="0">
                <a:latin typeface="Palatino Linotype" panose="02040502050505030304" pitchFamily="18" charset="0"/>
              </a:rPr>
              <a:t>. Выявляет </a:t>
            </a:r>
            <a:r>
              <a:rPr lang="ru-RU" sz="4000" b="1" dirty="0">
                <a:latin typeface="Palatino Linotype" panose="02040502050505030304" pitchFamily="18" charset="0"/>
              </a:rPr>
              <a:t>ли </a:t>
            </a:r>
            <a:r>
              <a:rPr lang="ru-RU" sz="4000" b="1" dirty="0" smtClean="0">
                <a:latin typeface="Palatino Linotype" panose="02040502050505030304" pitchFamily="18" charset="0"/>
              </a:rPr>
              <a:t>СПТ наркопотребление</a:t>
            </a:r>
          </a:p>
          <a:p>
            <a:pPr algn="ctr"/>
            <a:r>
              <a:rPr lang="ru-RU" sz="4000" b="1" dirty="0" smtClean="0">
                <a:latin typeface="Palatino Linotype" panose="02040502050505030304" pitchFamily="18" charset="0"/>
              </a:rPr>
              <a:t> </a:t>
            </a:r>
            <a:r>
              <a:rPr lang="ru-RU" sz="4000" b="1" dirty="0">
                <a:latin typeface="Palatino Linotype" panose="02040502050505030304" pitchFamily="18" charset="0"/>
              </a:rPr>
              <a:t>или наркозависимость?</a:t>
            </a:r>
            <a:endParaRPr lang="ru-RU" sz="4000" dirty="0">
              <a:latin typeface="Palatino Linotype" panose="0204050205050503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51641" y="2324661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418278" y="3097870"/>
            <a:ext cx="113459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Методика </a:t>
            </a:r>
            <a:r>
              <a:rPr lang="ru-RU" sz="3200" b="1" dirty="0">
                <a:solidFill>
                  <a:srgbClr val="C0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не может</a:t>
            </a:r>
            <a:r>
              <a:rPr lang="ru-RU" sz="32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 быть использована для формулировки заключения </a:t>
            </a:r>
          </a:p>
          <a:p>
            <a:pPr algn="ctr"/>
            <a:r>
              <a:rPr lang="ru-RU" sz="32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о наркотической или иной зависимости</a:t>
            </a:r>
          </a:p>
        </p:txBody>
      </p: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6331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05517" y="818385"/>
            <a:ext cx="101328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Кто 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может дать заключение о том, что  ребенок употребляет наркотики?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4594" y="2690336"/>
            <a:ext cx="1165328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Такое заключение может дать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врач-нарколог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профилактического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медицинского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осмотра.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Производится химико-токсикологическое исследование -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анализ биологического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материала.</a:t>
            </a:r>
            <a:endParaRPr lang="ru-RU" sz="3200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62643" y="2141824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44750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0"/>
            <a:ext cx="12182475" cy="6858000"/>
          </a:xfrm>
          <a:prstGeom prst="rect">
            <a:avLst/>
          </a:prstGeom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708790" y="1599796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857292" y="891910"/>
            <a:ext cx="105601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0000"/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5</a:t>
            </a:r>
            <a:r>
              <a:rPr lang="ru-RU" sz="4000" b="1" dirty="0" smtClean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. На основании чего делаются выводы?</a:t>
            </a:r>
            <a:endParaRPr lang="ru-RU" sz="4000" dirty="0">
              <a:latin typeface="Palatino Linotype" panose="0204050205050503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3509" y="1817395"/>
            <a:ext cx="4709290" cy="4170372"/>
          </a:xfrm>
          <a:prstGeom prst="rect">
            <a:avLst/>
          </a:prstGeom>
          <a:solidFill>
            <a:srgbClr val="FF2525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450215" algn="ctr">
              <a:spcAft>
                <a:spcPts val="600"/>
              </a:spcAft>
            </a:pPr>
            <a:r>
              <a:rPr lang="ru-RU" sz="2000" b="1" u="sng" cap="all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Факторы риска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Подверженность негативному влиянию группы;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Подверженность влиянию асоциальных установок социума;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Склонность к рискованным поступкам;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Склонность к совершению необдуманных поступков;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Трудность переживания жизненных неудач.</a:t>
            </a:r>
            <a:endParaRPr lang="ru-RU" sz="2000" b="1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47699" y="1843043"/>
            <a:ext cx="4777526" cy="4144724"/>
          </a:xfrm>
          <a:prstGeom prst="rect">
            <a:avLst/>
          </a:prstGeom>
          <a:solidFill>
            <a:srgbClr val="00DE64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450215" algn="ctr">
              <a:spcAft>
                <a:spcPts val="600"/>
              </a:spcAft>
            </a:pPr>
            <a:r>
              <a:rPr lang="ru-RU" sz="2000" b="1" u="sng" cap="all" dirty="0" smtClean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 защиты</a:t>
            </a:r>
          </a:p>
          <a:p>
            <a:pPr marL="457200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Благополучие взаимоотношений с социальным окружением.</a:t>
            </a:r>
            <a:endParaRPr lang="ru-RU" sz="2000" b="1" dirty="0" smtClean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Активность жизненной позиции, социальная активность.</a:t>
            </a:r>
            <a:endParaRPr lang="ru-RU" sz="2000" b="1" dirty="0" smtClean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Умение говорить НЕТ сомнительным предложениям.</a:t>
            </a:r>
            <a:endParaRPr lang="ru-RU" sz="2000" b="1" dirty="0" smtClean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Психологическую устойчивость и уверенность в своих силах в трудных жизненных ситуациях.</a:t>
            </a:r>
            <a:endParaRPr lang="ru-RU" sz="2000" b="1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03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2412" y="948035"/>
            <a:ext cx="116776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Могут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 результаты 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СПТ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отрицательно повлиять на ребенка 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или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осложнить его обучение?</a:t>
            </a:r>
            <a:endParaRPr lang="ru-RU" sz="32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62643" y="2124624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793283" y="2832611"/>
            <a:ext cx="1059590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355600" algn="l"/>
              </a:tabLs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Методика является опросом мнений и не оценивает самих обучающихся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algn="just">
              <a:spcAft>
                <a:spcPts val="0"/>
              </a:spcAft>
              <a:tabLst>
                <a:tab pos="355600" algn="l"/>
              </a:tabLst>
            </a:pPr>
            <a:endParaRPr lang="ru-RU" sz="1600" b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355600" algn="l"/>
              </a:tabLs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Оцениваются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дети, 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355600" algn="l"/>
              </a:tabLs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социально-психологические условия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algn="ctr">
              <a:spcAft>
                <a:spcPts val="0"/>
              </a:spcAft>
              <a:tabLst>
                <a:tab pos="355600" algn="l"/>
              </a:tabLs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которых они находятся.</a:t>
            </a:r>
          </a:p>
        </p:txBody>
      </p: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8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54388" y="862643"/>
            <a:ext cx="105366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7. Как соблюдается режим конфиденциальности?</a:t>
            </a:r>
            <a:endParaRPr lang="ru-RU" sz="36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2522" y="1508974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396828" y="1883924"/>
            <a:ext cx="1122455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образовательной организации существует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положение о конфиденциальной информации</a:t>
            </a:r>
            <a:endParaRPr lang="ru-RU" sz="24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Каждому обучающемуся присваивается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индивидуальный код участника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делает невозможным персонификацию данных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Список индивидуальных кодов и соответствующих им фамилий хранится в образовательной    организации    в   соответствии   с   Федеральным законом </a:t>
            </a:r>
          </a:p>
          <a:p>
            <a:pPr>
              <a:spcAft>
                <a:spcPts val="1200"/>
              </a:spcAft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№ 152-ФЗ «О персональных данных»</a:t>
            </a:r>
            <a:endParaRPr lang="ru-RU" sz="24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Персональные результаты могут быть доступны только трем лицам: родителю, ребенку и педагогу-психологу</a:t>
            </a:r>
            <a:endParaRPr lang="ru-RU" sz="24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90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247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54388" y="862643"/>
            <a:ext cx="105366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7. Как соблюдается режим конфиденциальности?</a:t>
            </a:r>
            <a:endParaRPr lang="ru-RU" sz="36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2522" y="1508974"/>
            <a:ext cx="108571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50665" y="1841206"/>
            <a:ext cx="11281144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результаты </a:t>
            </a:r>
            <a:r>
              <a:rPr lang="ru-RU" sz="2400" b="1" dirty="0" err="1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ДЕперсонализированы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получить индивидуальные результаты обучающегося из работников и руководства образовательной организации никто не сможет без нарушения законодательства Российской Федерации</a:t>
            </a:r>
          </a:p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конфиденциальной информацией о Вашем ребенке имеет право работать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 педагог-психолог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образовательной организации, который имеет соответствующее образование</a:t>
            </a:r>
          </a:p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Обнародоваться и обсуждаться будут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 усредненные (статистические) результаты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иметь вид статистического отчета по классу или школе в целом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1364920" y="6103088"/>
            <a:ext cx="663251" cy="663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68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1308</TotalTime>
  <Words>512</Words>
  <Application>Microsoft Office PowerPoint</Application>
  <PresentationFormat>Широкоэкранный</PresentationFormat>
  <Paragraphs>83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Palatino Linotype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Lubov</dc:creator>
  <cp:lastModifiedBy>Dmitry</cp:lastModifiedBy>
  <cp:revision>68</cp:revision>
  <dcterms:created xsi:type="dcterms:W3CDTF">2019-09-16T18:36:49Z</dcterms:created>
  <dcterms:modified xsi:type="dcterms:W3CDTF">2021-10-04T15:04:50Z</dcterms:modified>
</cp:coreProperties>
</file>