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95"/>
  </p:notesMasterIdLst>
  <p:sldIdLst>
    <p:sldId id="256" r:id="rId15"/>
    <p:sldId id="330" r:id="rId16"/>
    <p:sldId id="319" r:id="rId17"/>
    <p:sldId id="257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7" r:id="rId26"/>
    <p:sldId id="286" r:id="rId27"/>
    <p:sldId id="308" r:id="rId28"/>
    <p:sldId id="331" r:id="rId29"/>
    <p:sldId id="287" r:id="rId30"/>
    <p:sldId id="288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79" r:id="rId40"/>
    <p:sldId id="269" r:id="rId41"/>
    <p:sldId id="270" r:id="rId42"/>
    <p:sldId id="271" r:id="rId43"/>
    <p:sldId id="272" r:id="rId44"/>
    <p:sldId id="273" r:id="rId45"/>
    <p:sldId id="281" r:id="rId46"/>
    <p:sldId id="275" r:id="rId47"/>
    <p:sldId id="282" r:id="rId48"/>
    <p:sldId id="283" r:id="rId49"/>
    <p:sldId id="284" r:id="rId50"/>
    <p:sldId id="285" r:id="rId51"/>
    <p:sldId id="289" r:id="rId52"/>
    <p:sldId id="290" r:id="rId53"/>
    <p:sldId id="291" r:id="rId54"/>
    <p:sldId id="292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293" r:id="rId63"/>
    <p:sldId id="294" r:id="rId64"/>
    <p:sldId id="332" r:id="rId65"/>
    <p:sldId id="295" r:id="rId66"/>
    <p:sldId id="296" r:id="rId67"/>
    <p:sldId id="297" r:id="rId68"/>
    <p:sldId id="298" r:id="rId69"/>
    <p:sldId id="299" r:id="rId70"/>
    <p:sldId id="300" r:id="rId71"/>
    <p:sldId id="321" r:id="rId72"/>
    <p:sldId id="320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</p:sldIdLst>
  <p:sldSz cx="9144000" cy="6858000" type="screen4x3"/>
  <p:notesSz cx="6858000" cy="9144000"/>
  <p:custDataLst>
    <p:tags r:id="rId9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E4E5-A3D3-41AD-860D-A19552BAD37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E945-B578-450B-B5F5-B663A45EF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1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12CDD-0A08-46EB-BEFC-050789FF0AF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38390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E945-B578-450B-B5F5-B663A45EF31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74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9829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951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622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767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475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3407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587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929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1412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4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947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313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028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2644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2473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2818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2278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0447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8470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0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73D2-16AC-4A9D-9927-E3921D06B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08CD-0241-4079-B731-F7EA2A5DE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1188870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2821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5134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902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00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57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046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972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7097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026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7552-EE59-4BA6-82AE-0F8B10DED8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A70D-B98C-48D9-838B-FEFFC9A78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493577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247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4876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9F5F-4641-49D7-AB4A-FF26190717A7}" type="datetimeFigureOut">
              <a:rPr lang="ru-RU" smtClean="0">
                <a:solidFill>
                  <a:srgbClr val="323232"/>
                </a:solidFill>
              </a:rPr>
              <a:pPr/>
              <a:t>05.04.2017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D376-7209-4721-8469-193FEF46840E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1679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49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5692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6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9656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8715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642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20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28AA-EE2A-456B-B122-B9ED376B4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24DC-2097-4468-B9E6-35BBE5EA3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1301808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7724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3921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6882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191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24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9523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ECEDD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CED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2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7103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9754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7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8C03-B7B1-434D-BF5F-F7971E12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356C-165D-47EC-9383-A66955F5C4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5856565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3190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9684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8729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3357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78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CF04-8D6B-43C9-9E73-3E26FB75CC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51BB-3838-4660-8B5D-10C64A938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145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1643-2687-4E3A-9AC1-EB49F4177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40166-F8D3-4A88-9BF5-B53BDE2A8A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734421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FD6E-D81E-4C99-BC14-73C64ACB40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75B9-2BF4-4D83-BC0E-0F5AB1EAC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752687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312F-9582-47DB-8490-707D3371FC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6CF1-742A-4F85-9760-A99E856734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168011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7BC5-BAE3-412A-A787-B92A8148EA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1321-8EC8-45AA-AE64-EDD7ED5AF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18349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CF69-C2C0-4174-85BF-3BB830B18B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DEC6-1829-4BF5-9F7A-D6AE27702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436120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6675-6F84-4B2C-8924-0AF65813C2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8A9C4-14E9-4AD6-A8A4-D145997F48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100391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217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62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870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5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043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620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4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62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309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44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791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602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344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303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262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12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22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81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102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069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52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48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46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547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27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31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8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361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315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574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09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235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308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12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437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588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1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536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428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287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17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494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76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806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583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939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9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204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690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6644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44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410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197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801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088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116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403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925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961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2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304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429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534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0667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08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3FD-4D25-43B3-8EB3-DC892FD67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E2B-0BE4-43FF-846B-3C46377C3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852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F134-05E2-4080-93F7-69D30BBB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990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49F5-8FBE-49B8-9F0D-D970C3B74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59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0B1-ACC0-4743-AA8B-C08E320EF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3598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172C-5859-40F4-B367-54CB260A9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2098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E037-BB35-4E55-8BC5-AEA15C5AA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310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D01-4441-4BC4-8D51-7649607E9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9695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A7C-7060-4D77-B656-28F1DE4534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65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8F41-B2E1-4DAB-A6C3-DCFD249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67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84AF-729D-47A8-8319-D35BA2F36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8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3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D8DCB-6C9E-4D54-98E3-4A6E9A22CD0D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7D41F-90C8-4241-8ABD-D2CE78F5A555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7887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0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51464-440D-4524-ADC1-93EE18066DAA}" type="datetimeFigureOut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05.04.2017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309AF-C96E-490A-8CA3-5498B8BF8E4D}" type="slidenum">
              <a:rPr lang="ru-RU" smtClean="0">
                <a:solidFill>
                  <a:srgbClr val="564B3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64B3C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8948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117AB-1C55-49B2-88CB-F275904DD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9BB4E-4DDB-488C-94F6-A06CA5CF6BE7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4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98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3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7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FF5-DEE5-4E60-9A7A-C2547FC743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9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1060;119_&#1052;&#1064;&#1043;_&#1048;&#1054;&#1052;_&#1080;&#1089;&#1090;&#1086;&#1088;&#1080;&#1103;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Индивидуальный образовательный маршрут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Логинова Л.А., заведующая ОМО </a:t>
            </a:r>
          </a:p>
          <a:p>
            <a:r>
              <a:rPr lang="ru-RU" dirty="0" smtClean="0"/>
              <a:t>ГАУ ДПО РК «Карельский институт развития образования»</a:t>
            </a:r>
          </a:p>
          <a:p>
            <a:r>
              <a:rPr lang="ru-RU" dirty="0" smtClean="0"/>
              <a:t>Апрель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</a:rPr>
              <a:t>Стираются резкие грани между разными формами получения образования (очным, заочным, дистанционным, экстернатом)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55838"/>
            <a:ext cx="8686800" cy="4525962"/>
          </a:xfrm>
        </p:spPr>
        <p:txBody>
          <a:bodyPr/>
          <a:lstStyle/>
          <a:p>
            <a:pPr marL="269875" indent="-269875" eaLnBrk="1" hangingPunct="1">
              <a:buFontTx/>
              <a:buNone/>
            </a:pPr>
            <a:r>
              <a:rPr lang="ru-RU" sz="2800" smtClean="0"/>
              <a:t>В зависимости от обстоятельств </a:t>
            </a:r>
            <a:br>
              <a:rPr lang="ru-RU" sz="2800" smtClean="0"/>
            </a:br>
            <a:r>
              <a:rPr lang="ru-RU" sz="2800" smtClean="0"/>
              <a:t>в разных индивидуальных программах делается б</a:t>
            </a:r>
            <a:r>
              <a:rPr lang="ru-RU" sz="2800" b="1" u="sng" smtClean="0"/>
              <a:t>о</a:t>
            </a:r>
            <a:r>
              <a:rPr lang="ru-RU" sz="2800" smtClean="0"/>
              <a:t>льший акцент:</a:t>
            </a:r>
          </a:p>
          <a:p>
            <a:pPr marL="269875" indent="-269875" eaLnBrk="1" hangingPunct="1"/>
            <a:r>
              <a:rPr lang="ru-RU" sz="2800" smtClean="0"/>
              <a:t>на очные совместные занятия в здании школы,</a:t>
            </a:r>
          </a:p>
          <a:p>
            <a:pPr marL="269875" indent="-269875" eaLnBrk="1" hangingPunct="1"/>
            <a:r>
              <a:rPr lang="ru-RU" sz="2800" smtClean="0"/>
              <a:t>на индивидуальные занятия с учителем или подготовленным для этих целей старшим школьником,</a:t>
            </a:r>
          </a:p>
          <a:p>
            <a:pPr marL="269875" indent="-269875" eaLnBrk="1" hangingPunct="1"/>
            <a:r>
              <a:rPr lang="ru-RU" sz="2800" smtClean="0"/>
              <a:t>на дистанционные занятия,</a:t>
            </a:r>
          </a:p>
          <a:p>
            <a:pPr marL="269875" indent="-269875" eaLnBrk="1" hangingPunct="1"/>
            <a:r>
              <a:rPr lang="ru-RU" sz="2800" smtClean="0"/>
              <a:t>на самостоятельную работу в школе и/или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2499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Система обучения не является классно-урочной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 eaLnBrk="1" hangingPunct="1"/>
            <a:r>
              <a:rPr lang="ru-RU" smtClean="0"/>
              <a:t> Становится иной, чем при классно-урочной системе, деятельность всего образовательного учреждения: его содержательно-технологические, организационно-управленские, нормативно-правовые, кадровые и другие аспекты</a:t>
            </a:r>
          </a:p>
        </p:txBody>
      </p:sp>
    </p:spTree>
    <p:extLst>
      <p:ext uri="{BB962C8B-B14F-4D97-AF65-F5344CB8AC3E}">
        <p14:creationId xmlns="" xmlns:p14="http://schemas.microsoft.com/office/powerpoint/2010/main" val="34510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endParaRPr lang="ru-RU" sz="3500" b="1" dirty="0" smtClean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 marL="269875" indent="-269875" eaLnBrk="1" hangingPunct="1"/>
            <a:r>
              <a:rPr lang="ru-RU" smtClean="0"/>
              <a:t>особое программно-методическое обеспечение, расписание и режим занятий, новые виды учебных аудиторий,</a:t>
            </a:r>
          </a:p>
          <a:p>
            <a:pPr marL="269875" indent="-269875" eaLnBrk="1" hangingPunct="1"/>
            <a:r>
              <a:rPr lang="ru-RU" smtClean="0"/>
              <a:t>индивидуально ориентированная система контроля качества освоения обучающимся содержания образования по мере прохождения им программы,</a:t>
            </a:r>
          </a:p>
          <a:p>
            <a:pPr marL="269875" indent="-269875" eaLnBrk="1" hangingPunct="1"/>
            <a:r>
              <a:rPr lang="ru-RU" smtClean="0"/>
              <a:t>нормативно-правовые акты, например, специальные журналы взамен традиционных классных, должностные инструкции педагогов и тарификация их нагрузки</a:t>
            </a:r>
          </a:p>
        </p:txBody>
      </p:sp>
    </p:spTree>
    <p:extLst>
      <p:ext uri="{BB962C8B-B14F-4D97-AF65-F5344CB8AC3E}">
        <p14:creationId xmlns="" xmlns:p14="http://schemas.microsoft.com/office/powerpoint/2010/main" val="10314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Индивидуальный образовательный маршрут определяется образовательными потребностями, индивидуальными способностями и возможностями учащегося (уровень готовности к освоению программы), а также существующими стандартами содержания образования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1000125"/>
            <a:ext cx="7072312" cy="47863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Индивидуальный образовательный маршрут </a:t>
            </a:r>
            <a:r>
              <a:rPr lang="ru-RU" i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это замыслы школьника относительно его собственного </a:t>
            </a:r>
            <a:r>
              <a:rPr lang="ru-RU" dirty="0" smtClean="0">
                <a:solidFill>
                  <a:schemeClr val="tx1"/>
                </a:solidFill>
              </a:rPr>
              <a:t>продвижения </a:t>
            </a:r>
            <a:r>
              <a:rPr lang="ru-RU" dirty="0">
                <a:solidFill>
                  <a:schemeClr val="tx1"/>
                </a:solidFill>
              </a:rPr>
              <a:t>в образовании, оформленные и упорядоченные им в содействии с </a:t>
            </a:r>
            <a:r>
              <a:rPr lang="ru-RU" dirty="0" smtClean="0">
                <a:solidFill>
                  <a:schemeClr val="tx1"/>
                </a:solidFill>
              </a:rPr>
              <a:t>педагогами</a:t>
            </a:r>
            <a:r>
              <a:rPr lang="ru-RU" dirty="0">
                <a:solidFill>
                  <a:schemeClr val="tx1"/>
                </a:solidFill>
              </a:rPr>
              <a:t>, готовые к реализации в педагогических технологиях и в учебной </a:t>
            </a:r>
            <a:r>
              <a:rPr lang="ru-RU" dirty="0" smtClean="0">
                <a:solidFill>
                  <a:schemeClr val="tx1"/>
                </a:solidFill>
              </a:rPr>
              <a:t>деятельности школьника</a:t>
            </a:r>
            <a:r>
              <a:rPr lang="ru-RU" dirty="0">
                <a:solidFill>
                  <a:schemeClr val="tx1"/>
                </a:solidFill>
              </a:rPr>
              <a:t>. Таким образом, индивидуальный образовательный маршрут, с одной стороны, является </a:t>
            </a:r>
            <a:r>
              <a:rPr lang="ru-RU" dirty="0" smtClean="0">
                <a:solidFill>
                  <a:schemeClr val="tx1"/>
                </a:solidFill>
              </a:rPr>
              <a:t>продуктом </a:t>
            </a:r>
            <a:r>
              <a:rPr lang="ru-RU" dirty="0">
                <a:solidFill>
                  <a:schemeClr val="tx1"/>
                </a:solidFill>
              </a:rPr>
              <a:t>совместного творчества педагога и обучающегося, а с другой - средством становления личностных достижений обучающегося.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9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узнали по Вашему вопросу?</a:t>
            </a:r>
          </a:p>
          <a:p>
            <a:r>
              <a:rPr lang="ru-RU" dirty="0" smtClean="0"/>
              <a:t>Достаточно ли этого знания?</a:t>
            </a:r>
          </a:p>
          <a:p>
            <a:r>
              <a:rPr lang="ru-RU" dirty="0" smtClean="0"/>
              <a:t>Появились ли новые вопросы?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7242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Право обучающихся на выбор учебных предметов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1142984"/>
            <a:ext cx="364333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Индивидуальный учебный план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9124" y="1142984"/>
            <a:ext cx="4071966" cy="1143008"/>
          </a:xfrm>
          <a:prstGeom prst="roundRect">
            <a:avLst>
              <a:gd name="adj" fmla="val 18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образовательных запросов, личных и профессиональных интересов, познавательных возможностей ученика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58" y="2571744"/>
            <a:ext cx="364333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образовательная программа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2428868"/>
            <a:ext cx="407196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Учет видов образовательной деятельности, методов и форм диагностики образовательных результатов, технологий освоения учебного содержания, организационно- педагогических условий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0034" y="4643446"/>
            <a:ext cx="3500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Индивидуальный образовательный маршрут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4572008"/>
            <a:ext cx="407196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требований времени, образовательных запросов учащихся, их познавательных возможностей, конкретных условий образовательного процесса в учебном плане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00496" y="1428736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00496" y="3000372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00496" y="5143512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74345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Структура индивидуального образовательного маршрута включает следующие компоненты: </a:t>
            </a:r>
          </a:p>
          <a:p>
            <a:pPr>
              <a:buFontTx/>
              <a:buChar char="-"/>
            </a:pPr>
            <a:r>
              <a:rPr lang="ru-RU" sz="2400" u="sng" dirty="0" smtClean="0"/>
              <a:t>целевой </a:t>
            </a:r>
            <a:r>
              <a:rPr lang="ru-RU" sz="2400" dirty="0" smtClean="0"/>
              <a:t>(постановка целей получения образования, формулирующихся на основе государственного образовательного стандарта, мотивов и потребностей ученика при получении образования); 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u="sng" dirty="0" smtClean="0"/>
              <a:t>содержательный</a:t>
            </a:r>
            <a:r>
              <a:rPr lang="ru-RU" sz="2400" dirty="0" smtClean="0"/>
              <a:t> (обоснование структуры и отбор содержания учебных предметов, их систематизация и группировка, установление </a:t>
            </a:r>
            <a:r>
              <a:rPr lang="ru-RU" sz="2400" dirty="0" err="1" smtClean="0"/>
              <a:t>межцикловых</a:t>
            </a:r>
            <a:r>
              <a:rPr lang="ru-RU" sz="2400" dirty="0" smtClean="0"/>
              <a:t>,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и </a:t>
            </a:r>
            <a:r>
              <a:rPr lang="ru-RU" sz="2400" dirty="0" err="1" smtClean="0"/>
              <a:t>внутрипредметных</a:t>
            </a:r>
            <a:r>
              <a:rPr lang="ru-RU" sz="2400" dirty="0" smtClean="0"/>
              <a:t> связей); </a:t>
            </a:r>
          </a:p>
          <a:p>
            <a:pPr>
              <a:buFontTx/>
              <a:buChar char="-"/>
            </a:pPr>
            <a:r>
              <a:rPr lang="ru-RU" sz="2400" u="sng" dirty="0" smtClean="0"/>
              <a:t> технологический </a:t>
            </a:r>
            <a:r>
              <a:rPr lang="ru-RU" sz="2400" dirty="0" smtClean="0"/>
              <a:t>(определение используемых педагогических технологий, методов, методик, систем обучения и воспитания); 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u="sng" dirty="0" smtClean="0"/>
              <a:t>диагностический</a:t>
            </a:r>
            <a:r>
              <a:rPr lang="ru-RU" sz="2400" dirty="0" smtClean="0"/>
              <a:t> (определение системы диагностического сопровождения); - организационно-педагогический (условия и пути достижения педагогических целей).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cs typeface="Aharoni" pitchFamily="2" charset="-79"/>
              </a:rPr>
              <a:t>Актуальность индивидуальных образовательных маршрутов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subTitle" idx="1"/>
          </p:nvPr>
        </p:nvSpPr>
        <p:spPr>
          <a:xfrm>
            <a:off x="428625" y="1714500"/>
            <a:ext cx="8215313" cy="49291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Растет </a:t>
            </a:r>
            <a:r>
              <a:rPr lang="ru-RU" dirty="0">
                <a:solidFill>
                  <a:schemeClr val="tx1"/>
                </a:solidFill>
              </a:rPr>
              <a:t>число школьников, которые в связи с отклонениями в своем развитии или </a:t>
            </a:r>
            <a:r>
              <a:rPr lang="ru-RU" dirty="0" smtClean="0">
                <a:solidFill>
                  <a:schemeClr val="tx1"/>
                </a:solidFill>
              </a:rPr>
              <a:t>здоровье </a:t>
            </a:r>
            <a:r>
              <a:rPr lang="ru-RU" dirty="0">
                <a:solidFill>
                  <a:schemeClr val="tx1"/>
                </a:solidFill>
              </a:rPr>
              <a:t>не могут обучаться по обычной классно-урочной системе.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Часть </a:t>
            </a:r>
            <a:r>
              <a:rPr lang="ru-RU" dirty="0">
                <a:solidFill>
                  <a:schemeClr val="tx1"/>
                </a:solidFill>
              </a:rPr>
              <a:t>школьников не может в определенный период посещать школу из-за спортивных соревнований, </a:t>
            </a:r>
            <a:r>
              <a:rPr lang="ru-RU" dirty="0" err="1">
                <a:solidFill>
                  <a:schemeClr val="tx1"/>
                </a:solidFill>
              </a:rPr>
              <a:t>предпрофессиональной</a:t>
            </a:r>
            <a:r>
              <a:rPr lang="ru-RU" dirty="0">
                <a:solidFill>
                  <a:schemeClr val="tx1"/>
                </a:solidFill>
              </a:rPr>
              <a:t> подготовки, обстоятельств жизни в семье...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Значительная </a:t>
            </a:r>
            <a:r>
              <a:rPr lang="ru-RU" dirty="0">
                <a:solidFill>
                  <a:schemeClr val="tx1"/>
                </a:solidFill>
              </a:rPr>
              <a:t>часть выпускников основной школы не может выбрать для себя один из массовых путей получения среднего образования из-за коммуникативных трудностей, в том числе неумения или устойчивого нежелания вписываться в обычную школьную жизнь.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Расширились </a:t>
            </a:r>
            <a:r>
              <a:rPr lang="ru-RU" dirty="0">
                <a:solidFill>
                  <a:schemeClr val="tx1"/>
                </a:solidFill>
              </a:rPr>
              <a:t>материальные и технические возможности обеспечения индивидуального образования.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14291"/>
            <a:ext cx="8572500" cy="135732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Основанием для выбора индивидуального образовательного маршрута учащимися являются:</a:t>
            </a: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428736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здоровья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его готовности к освоению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раннего выявления проблем в развитии ребенка и своевременного обращения к специалистам;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особенности, интересы и потребности ребенка и его семьи в достижении необходимого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профессионализм специалистов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организации удовлетворить специальные и особые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потребности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возможности материально-технической базы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и желание семьи обучаться у специалистов 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занятия со своим ребенком дома;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в регионе, где проживает семья, коррекционных специальных и других образовательных организаций.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Неосознанная некомпетентность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хотите узнать?</a:t>
            </a:r>
          </a:p>
          <a:p>
            <a:r>
              <a:rPr lang="ru-RU" dirty="0" smtClean="0"/>
              <a:t>Каким должен быть результат Вашего обучения?</a:t>
            </a:r>
          </a:p>
          <a:p>
            <a:r>
              <a:rPr lang="ru-RU" dirty="0" smtClean="0"/>
              <a:t>Почему это важно для Вас?</a:t>
            </a:r>
          </a:p>
          <a:p>
            <a:r>
              <a:rPr lang="ru-RU" dirty="0" smtClean="0"/>
              <a:t>Как Вы поймёте, что достигли результата?</a:t>
            </a:r>
          </a:p>
          <a:p>
            <a:r>
              <a:rPr lang="ru-RU" dirty="0" smtClean="0"/>
              <a:t>Что Вы будете делать со всем этим?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Индивидуальный образовательный маршрут - способ решения задачи индивидуализации обучения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7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2357438"/>
            <a:ext cx="4892675" cy="3667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dirty="0" smtClean="0"/>
              <a:t>ИОМ позволяет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Реализовать право обучающегося и его родителей (законных представителей) на выбор темпа достижения личностно-значимого результата</a:t>
            </a:r>
          </a:p>
          <a:p>
            <a:pPr eaLnBrk="1" hangingPunct="1"/>
            <a:r>
              <a:rPr lang="ru-RU" dirty="0" smtClean="0"/>
              <a:t>Реализовать право выбора направлений деятельности</a:t>
            </a:r>
          </a:p>
          <a:p>
            <a:pPr eaLnBrk="1" hangingPunct="1"/>
            <a:r>
              <a:rPr lang="ru-RU" dirty="0" smtClean="0"/>
              <a:t>Реализовать право на развитие индивидуальных особенностей</a:t>
            </a:r>
          </a:p>
          <a:p>
            <a:pPr eaLnBrk="1" hangingPunct="1"/>
            <a:r>
              <a:rPr lang="ru-RU" dirty="0" smtClean="0"/>
              <a:t>Адаптировать программы к меняющимся условиям и запросам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u="sng" dirty="0" smtClean="0"/>
              <a:t>Виды ИОМ по категориям обучающихся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низкой учебной мотивацией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опережающим темпом развития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ослабленным здоровьем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одарённых детей со специальными способностями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ИОМ по длительности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Краткосрочный (1-3 месяца)</a:t>
            </a:r>
          </a:p>
          <a:p>
            <a:r>
              <a:rPr lang="ru-RU" dirty="0" smtClean="0"/>
              <a:t>Среднесрочный (до 1 учебного года)</a:t>
            </a:r>
          </a:p>
          <a:p>
            <a:r>
              <a:rPr lang="ru-RU" dirty="0" smtClean="0"/>
              <a:t>Долгосрочный (2-3 года)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ИОМ предоставляет возможности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определить индивидуальный смысл изучения учебной дисциплины</a:t>
            </a:r>
          </a:p>
          <a:p>
            <a:pPr lvl="0"/>
            <a:r>
              <a:rPr lang="ru-RU" dirty="0" smtClean="0"/>
              <a:t>ставить собственные цели в изучении конкретной темы или раздела</a:t>
            </a:r>
          </a:p>
          <a:p>
            <a:pPr lvl="0"/>
            <a:r>
              <a:rPr lang="ru-RU" dirty="0" smtClean="0"/>
              <a:t>выбирать оптимальные формы и темпы обучения</a:t>
            </a:r>
          </a:p>
          <a:p>
            <a:pPr lvl="0"/>
            <a:r>
              <a:rPr lang="ru-RU" dirty="0" smtClean="0"/>
              <a:t>применять те способы учения, которые наиболее соответствуют его индивидуальным особенностям</a:t>
            </a:r>
          </a:p>
          <a:p>
            <a:pPr lvl="0"/>
            <a:r>
              <a:rPr lang="ru-RU" dirty="0" smtClean="0"/>
              <a:t>рефлексивно осознавать полученные результаты.</a:t>
            </a:r>
          </a:p>
          <a:p>
            <a:pPr lvl="0"/>
            <a:r>
              <a:rPr lang="ru-RU" dirty="0" smtClean="0"/>
              <a:t>осуществлять оценку и корректировку своей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подходов к изучению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образное или логическое познание</a:t>
            </a:r>
          </a:p>
          <a:p>
            <a:pPr lvl="0"/>
            <a:r>
              <a:rPr lang="ru-RU" dirty="0" smtClean="0"/>
              <a:t>углубленное изучение</a:t>
            </a:r>
          </a:p>
          <a:p>
            <a:pPr lvl="0"/>
            <a:r>
              <a:rPr lang="ru-RU" dirty="0" smtClean="0"/>
              <a:t>ознакомительное, выборочное или расширенное усвоение темы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509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ЭТАПЫ ПРОЕКТИРОВАНИЯ ИНДИВИДУАЛЬНОГО ОБРАЗОВАТЕЛЬНОГО МАРШРУТА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endParaRPr lang="ru-RU" sz="28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8229600" cy="45339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971550" y="5876925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484438" y="5156200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3708400" y="4221163"/>
            <a:ext cx="358775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932363" y="3213100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9"/>
          <p:cNvSpPr>
            <a:spLocks noChangeArrowheads="1"/>
          </p:cNvSpPr>
          <p:nvPr/>
        </p:nvSpPr>
        <p:spPr bwMode="auto">
          <a:xfrm>
            <a:off x="5795963" y="1628775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403350" y="5876925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ДИАГНОСТИЧЕСКОЕ СОПРОВОЖДЕНИЕ РЕБЁНКА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32138" y="508476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НАХОЖДЕНИЕ ИНДИВИДУАЛЬНОГО СМЫСЛА РЕБЁНКОМ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11638" y="4221163"/>
            <a:ext cx="4681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ПОСТАНОВКА ИНДИВИДУАЛЬНЫХ ЦЕЛЕЙ РЕБЁНКОМ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7763" y="1700213"/>
            <a:ext cx="25923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ВЫБОР ОПТИМАЛЬНЫХ </a:t>
            </a:r>
          </a:p>
          <a:p>
            <a:pPr eaLnBrk="1" hangingPunct="1"/>
            <a:r>
              <a:rPr lang="ru-RU" altLang="ru-RU"/>
              <a:t>ФОРМ И МЕТОДОВ ОБУЧЕНИЯ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1260475" y="5445125"/>
            <a:ext cx="1223963" cy="5032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2843213" y="4508500"/>
            <a:ext cx="936625" cy="7207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3995738" y="3500438"/>
            <a:ext cx="935037" cy="7921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5219700" y="1989138"/>
            <a:ext cx="720725" cy="1295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292725" y="3141663"/>
            <a:ext cx="403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САМОСТОЯТЕЛЬНОЕ КОНСТРУИРОВАНИЕ СОДЕРЖАНИЯ  ОБРАЗОВАНИЯ</a:t>
            </a:r>
          </a:p>
        </p:txBody>
      </p:sp>
      <p:sp>
        <p:nvSpPr>
          <p:cNvPr id="55314" name="AutoShape 7"/>
          <p:cNvSpPr>
            <a:spLocks noChangeArrowheads="1"/>
          </p:cNvSpPr>
          <p:nvPr/>
        </p:nvSpPr>
        <p:spPr bwMode="auto">
          <a:xfrm>
            <a:off x="3708400" y="1412875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>
            <a:off x="4067175" y="1557338"/>
            <a:ext cx="1728788" cy="215900"/>
          </a:xfrm>
          <a:prstGeom prst="line">
            <a:avLst/>
          </a:prstGeom>
          <a:noFill/>
          <a:ln w="100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39750" y="1557338"/>
            <a:ext cx="2951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РЕФЛЕКСИЯ РЕБЁНКОМ ДЕЯТЕЛЬНОСТИ И ЕЁ РЕЗУЛЬТАТОВ</a:t>
            </a:r>
          </a:p>
        </p:txBody>
      </p:sp>
      <p:sp>
        <p:nvSpPr>
          <p:cNvPr id="55317" name="AutoShape 7"/>
          <p:cNvSpPr>
            <a:spLocks noChangeArrowheads="1"/>
          </p:cNvSpPr>
          <p:nvPr/>
        </p:nvSpPr>
        <p:spPr bwMode="auto">
          <a:xfrm>
            <a:off x="3419475" y="2997200"/>
            <a:ext cx="35877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3635375" y="1773238"/>
            <a:ext cx="144463" cy="12239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19" name="Text Box 25"/>
          <p:cNvSpPr txBox="1">
            <a:spLocks noChangeArrowheads="1"/>
          </p:cNvSpPr>
          <p:nvPr/>
        </p:nvSpPr>
        <p:spPr bwMode="auto">
          <a:xfrm>
            <a:off x="539750" y="314166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68313" y="299720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ОЦЕНКА И КОРРЕКЦИЯ ДЕЙСТВИЙ РЕБЁНКОМ</a:t>
            </a:r>
          </a:p>
        </p:txBody>
      </p:sp>
    </p:spTree>
    <p:extLst>
      <p:ext uri="{BB962C8B-B14F-4D97-AF65-F5344CB8AC3E}">
        <p14:creationId xmlns="" xmlns:p14="http://schemas.microsoft.com/office/powerpoint/2010/main" val="413725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Проектирование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/>
              <a:t>диагностика учителем уровня развития и степени выраженности личностных качеств учеников, необходимых для осуществления тех видов деятельности, которые свойственны данной образовательной области или её части; фиксируются начальные объём и содержание предметного образования учеников; учитель устанавливает и классифицирует мотивы деятельности учеников по отношению к образовательной области, предпочитаемые детьми виды деятельности, формы и методы занятий,</a:t>
            </a:r>
          </a:p>
          <a:p>
            <a:r>
              <a:rPr lang="ru-RU" sz="2200" dirty="0" smtClean="0"/>
              <a:t>фиксирование каждым учеником, а затем и учителем фундаментальных образовательных объектов в образовательной области с целью обозначения предмета дальнейшего познания; фундаментальные образовательные объекты разделяются на общие для всех и индивидуальные для каждого ученика образовательные стандарты — те, которые определены им как субъективно - значимые.</a:t>
            </a:r>
          </a:p>
          <a:p>
            <a:pPr lvl="0"/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выстраивание системы личного отношения ученика с предстоящей к освоению образовательной областью или темой; образовательная область предстаёт перед учеником в виде системы образовательных объектов, проблем, вопросов, детских «точек удивления»; каждый ученик вырабатывает личностное отношение к образовательной области, устанавливает, что они для него значат, какую роль могут играть в его жизни; на данном этапе происходит конструирование учеником индивидуального образа познаваемой области, каждый ученик выстраивает свой первичный образ всей образовательной области — рисует картину природы, формирует предмет изучения физики, последующая работа ученика с индивидуальным образом сводится к достраиванию его до целостного вида.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программирование каждым учеником индивидуальной образовательной деятельности по отношению к общим фундаментальным образовательным объектам; ученик с помощью учителя выступает в роли организатора своего образования.</a:t>
            </a:r>
          </a:p>
          <a:p>
            <a:pPr lvl="0"/>
            <a:r>
              <a:rPr lang="ru-RU" dirty="0" smtClean="0"/>
              <a:t>деятельность по одновременной реализации индивидуальных образовательных маршрутов.</a:t>
            </a:r>
          </a:p>
          <a:p>
            <a:r>
              <a:rPr lang="ru-RU" dirty="0" smtClean="0"/>
              <a:t>демонстрация личных образовательных маршрутов учеников и коллективное их обсуждение; каждый ученик осваивает один и тот же образовательный объект субъективной точки зрения и в соответствии со своим индивидуальным образовательным маршрутом.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Чем больше индивидуализируются программы в условиях совместного обучения, тем больше образовательный процесс принимает коллективный характер.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Эта закономерность наблюдается сейчас как тенденция.</a:t>
            </a:r>
          </a:p>
        </p:txBody>
      </p:sp>
    </p:spTree>
    <p:extLst>
      <p:ext uri="{BB962C8B-B14F-4D97-AF65-F5344CB8AC3E}">
        <p14:creationId xmlns="" xmlns:p14="http://schemas.microsoft.com/office/powerpoint/2010/main" val="930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Специфические требования к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а)   допускать возможность и необходимость существования маршрутов других уровней.</a:t>
            </a:r>
          </a:p>
          <a:p>
            <a:r>
              <a:rPr lang="ru-RU" dirty="0" smtClean="0"/>
              <a:t>б)	учитывать разброс целей образовательных субъектов другого уровня.</a:t>
            </a:r>
          </a:p>
          <a:p>
            <a:r>
              <a:rPr lang="ru-RU" dirty="0" smtClean="0"/>
              <a:t>в)	предполагать вариативность достижения обозначаемых в маршруте целей и постановку других целей.</a:t>
            </a:r>
          </a:p>
          <a:p>
            <a:r>
              <a:rPr lang="ru-RU" dirty="0" smtClean="0"/>
              <a:t>г)	обеспечивать соответствующий баланс </a:t>
            </a:r>
            <a:r>
              <a:rPr lang="ru-RU" dirty="0" err="1" smtClean="0"/>
              <a:t>заданности</a:t>
            </a:r>
            <a:r>
              <a:rPr lang="ru-RU" dirty="0" smtClean="0"/>
              <a:t> и выбора в каждом из структурных компонентов маршрута.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смысл изучаемого курса, т. е. того, зачем и для чего нужен данный курс каждому.</a:t>
            </a:r>
          </a:p>
          <a:p>
            <a:pPr lvl="0"/>
            <a:r>
              <a:rPr lang="ru-RU" dirty="0" smtClean="0"/>
              <a:t>цель - значит предсказать предполагаемый результат.</a:t>
            </a:r>
          </a:p>
          <a:p>
            <a:pPr lvl="0"/>
            <a:r>
              <a:rPr lang="ru-RU" dirty="0" smtClean="0"/>
              <a:t>образ ученика (по Поташнику).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900113" y="228600"/>
            <a:ext cx="8064500" cy="1112838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CC0000"/>
                </a:solidFill>
              </a:rPr>
              <a:t>           Условия эффективности организации          индивидуального </a:t>
            </a:r>
            <a:br>
              <a:rPr lang="ru-RU" altLang="ru-RU" sz="2800" b="1" smtClean="0">
                <a:solidFill>
                  <a:srgbClr val="CC0000"/>
                </a:solidFill>
              </a:rPr>
            </a:br>
            <a:r>
              <a:rPr lang="ru-RU" altLang="ru-RU" sz="2800" b="1" smtClean="0">
                <a:solidFill>
                  <a:srgbClr val="CC0000"/>
                </a:solidFill>
              </a:rPr>
              <a:t>образовательного маршрута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755650" y="1773238"/>
            <a:ext cx="8388350" cy="48244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Диагностика индивидуального стиля обучения для построения системы тьюторского сопровождения.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solidFill>
                  <a:schemeClr val="tx2"/>
                </a:solidFill>
              </a:rPr>
              <a:t>Построение индивидуального образовательного профиля.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Постановка целей образовательной деятельности с тем, чтобы каждому обучающемуся создать наиболее комфортную ситуацию обучения.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solidFill>
                  <a:schemeClr val="tx2"/>
                </a:solidFill>
              </a:rPr>
              <a:t>Использование материалов диагностики для формирования групп учащихся.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Выбор методов в зависимости от индивидуального или коллективного учебного профиля.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altLang="ru-RU" sz="240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altLang="ru-RU" sz="2400" smtClean="0"/>
          </a:p>
        </p:txBody>
      </p:sp>
      <p:pic>
        <p:nvPicPr>
          <p:cNvPr id="61444" name="Picture 3" descr="D:\Мои документы\иллюстрации\Картинки\289_1024_76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33" r="9525" b="16931"/>
          <a:stretch>
            <a:fillRect/>
          </a:stretch>
        </p:blipFill>
        <p:spPr bwMode="auto">
          <a:xfrm>
            <a:off x="0" y="0"/>
            <a:ext cx="20510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4908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3"/>
          <a:ext cx="8501121" cy="6143668"/>
        </p:xfrm>
        <a:graphic>
          <a:graphicData uri="http://schemas.openxmlformats.org/drawingml/2006/table">
            <a:tbl>
              <a:tblPr/>
              <a:tblGrid>
                <a:gridCol w="1213707"/>
                <a:gridCol w="1214569"/>
                <a:gridCol w="1214569"/>
                <a:gridCol w="1214569"/>
                <a:gridCol w="1214569"/>
                <a:gridCol w="1214569"/>
                <a:gridCol w="1214569"/>
              </a:tblGrid>
              <a:tr h="1228733">
                <a:tc gridSpan="7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учебный маршрут по …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(учебному предмету)</a:t>
                      </a:r>
                    </a:p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Ф.И. ученика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72">
                <a:tc rowSpan="2"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тем, планируемая дата и задания по её выполнению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Тема 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Первичное изучение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Закрепление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Доп. задание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hlinkClick r:id="rId2" action="ppaction://hlinkfile"/>
              </a:rPr>
              <a:t>Примерный вариант матрицы для индивидуального планирования: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214422"/>
          <a:ext cx="8429685" cy="5214974"/>
        </p:xfrm>
        <a:graphic>
          <a:graphicData uri="http://schemas.openxmlformats.org/drawingml/2006/table">
            <a:tbl>
              <a:tblPr/>
              <a:tblGrid>
                <a:gridCol w="539499"/>
                <a:gridCol w="1707854"/>
                <a:gridCol w="1004818"/>
                <a:gridCol w="1072256"/>
                <a:gridCol w="1395956"/>
                <a:gridCol w="1261081"/>
                <a:gridCol w="1448221"/>
              </a:tblGrid>
              <a:tr h="217365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Ф.И. </a:t>
                      </a:r>
                      <a:b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учеников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этапы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способ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вид контроля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75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технологии обучения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Педагогические технологии ориентированы на формирование положительной мотивации к учебному труду, интенсификацию коммуникативной среды, развитие личности, способной к учебной и научно-исследовательской деятельности, дальнейшему продолжению образования в учреждениях университетского типа, профессиональному выбору и возможному изменению образовательного маршрута и создают условия, обеспечивающие охрану здоровья учащихся.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Классно-урочная технология обучения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системного усвоения учебного материала и на­копление знаний, умений и навыков.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Групповые технологии обучения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личности коммуникабельной, толерантной, обладающей организаторскими навыками и умеющей работать в группе; повышение эффективности усвоения содержания про­грамм учебных курсов.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Игровая технология (дидактическая игра)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Освоение новых знаний на основе применения знаний, умений и навыков на практике, в сотрудничестве.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Технология проблемного обучения: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Приобретение учащимися знаний, умений и навыков, освоение способов самостоятельной деятельности, развитие познавательных и творческих способностей.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15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Технологии мастерских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условий, способствующих осмыслению учащимися целей своей жизни, осознанию самих себя и своего места в окружающем мире, самореализации в совместном (коллективном) поиске, творчестве, исследовательской деятельности.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Исследовательская технология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Обучение школьников основам исследовательской деятельности (постановка учебной проблемы, формулирование темы, выбор методов исследования, выдвижение и проверка гипотезы, использование в работе различных источников информации, презентация выполненной работы).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Информационные технологии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Обучение школьников работе с разными источниками информации, готовности к самообразованию и возможному изменению образовательного маршрута.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Педагогика сотрудничества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Реализация </a:t>
            </a:r>
            <a:r>
              <a:rPr lang="ru-RU" dirty="0" err="1" smtClean="0"/>
              <a:t>гуманноличностного</a:t>
            </a:r>
            <a:r>
              <a:rPr lang="ru-RU" dirty="0" smtClean="0"/>
              <a:t> подхода к ребенку и создание условий для осознанного выбора школьниками образовательного маршрута.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Технология проведения коллективных творческих дел (КТД)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условий для самореализации учащихся в творчестве, исследовательской деятельности, коллективе школьников.</a:t>
            </a:r>
            <a:br>
              <a:rPr lang="ru-RU" dirty="0" smtClean="0"/>
            </a:br>
            <a:r>
              <a:rPr lang="ru-RU" dirty="0" smtClean="0"/>
              <a:t>Вовлечение школьников в обсуждение и анализ наиболее волнующих их проблем, самооценку различных негативных жизненных ситуаций.</a:t>
            </a:r>
            <a:br>
              <a:rPr lang="ru-RU" dirty="0" smtClean="0"/>
            </a:br>
            <a:r>
              <a:rPr lang="ru-RU" dirty="0" smtClean="0"/>
              <a:t>Формирование организаторских способностей школы.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Показатели достижения результата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5"/>
          <a:ext cx="9144000" cy="596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612"/>
                <a:gridCol w="3492524"/>
                <a:gridCol w="3063864"/>
              </a:tblGrid>
              <a:tr h="622104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Конечные показатели прогресса</a:t>
                      </a:r>
                      <a:endParaRPr lang="ru-RU" dirty="0"/>
                    </a:p>
                  </a:txBody>
                  <a:tcPr/>
                </a:tc>
              </a:tr>
              <a:tr h="1688567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образовательным стандартам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итоговой и текущей аттестации. Успеваемость. Участие в интеллектуальных марафонах, предметных олимпиадах, конкурсах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стабильные, или растут </a:t>
                      </a:r>
                      <a:endParaRPr lang="ru-RU" dirty="0"/>
                    </a:p>
                  </a:txBody>
                  <a:tcPr/>
                </a:tc>
              </a:tr>
              <a:tr h="1155336"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Удовлетворенность всех субъектов образовательного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удовлетворенности учащихся, родителей.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удовлетворенности </a:t>
                      </a:r>
                      <a:endParaRPr lang="ru-RU" dirty="0"/>
                    </a:p>
                  </a:txBody>
                  <a:tcPr/>
                </a:tc>
              </a:tr>
              <a:tr h="1155336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достижений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достижений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Положительная динамика, ярко выражен рост личностных достижений (</a:t>
                      </a:r>
                      <a:r>
                        <a:rPr lang="ru-RU" dirty="0" err="1" smtClean="0"/>
                        <a:t>портфолио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</a:tr>
              <a:tr h="622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Прогнозируемый результат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468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Фактический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Механизм реализации индивидуального образовательного маршрута</a:t>
            </a:r>
            <a:endParaRPr lang="ru-RU" sz="32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74937" y="5251939"/>
            <a:ext cx="1538654" cy="638601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432" y="6176964"/>
            <a:ext cx="4396154" cy="5051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РЕШЕНИЕ ПЕДАГОГИЧЕСКОГО СОВЕТА ОБ ИОМ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1470" y="6176963"/>
            <a:ext cx="4264269" cy="5051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РОДИТЕЛЕЙ УЧАЩЕГОСЯ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569678" y="5143512"/>
            <a:ext cx="1931016" cy="75850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КЛАССНЫЙ РУКОВОДИТЕЛЬ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857884" y="5214950"/>
            <a:ext cx="1538654" cy="6500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УЧЕНИК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6847" y="3273855"/>
            <a:ext cx="3011366" cy="17803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РАСПИСАНИЕ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МАРШРУТНЫЙ ЛИСТ №1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МАРШРУТНЫЙ ЛИСТ №2</a:t>
            </a:r>
          </a:p>
        </p:txBody>
      </p:sp>
      <p:sp>
        <p:nvSpPr>
          <p:cNvPr id="16" name="Месяц 15"/>
          <p:cNvSpPr/>
          <p:nvPr/>
        </p:nvSpPr>
        <p:spPr>
          <a:xfrm rot="5400000">
            <a:off x="3807067" y="1000860"/>
            <a:ext cx="1230926" cy="3683977"/>
          </a:xfrm>
          <a:prstGeom prst="mo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48808" y="2393066"/>
            <a:ext cx="1688123" cy="410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ПРИКАЗ ДИРЕКТОРА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2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Индивидуальный образовательный план </a:t>
            </a:r>
            <a:r>
              <a:rPr lang="ru-RU" sz="2400" dirty="0" smtClean="0"/>
              <a:t>-  совокупность учебных предметов, выбранных для изучения конкретным учащимся из учебного плана образовательного учреждения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Образовательные маршруты </a:t>
            </a:r>
            <a:r>
              <a:rPr lang="ru-RU" sz="2400" dirty="0" smtClean="0"/>
              <a:t>– допустимые последовательности освоения компонентов содержания образования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Индивидуальный образовательный маршрут</a:t>
            </a:r>
            <a:r>
              <a:rPr lang="ru-RU" sz="2400" dirty="0" smtClean="0"/>
              <a:t> – определённая последовательность освоения компонентов содержания образования, выбранная конкретным учеником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Индивидуальная образовательная программа </a:t>
            </a:r>
            <a:r>
              <a:rPr lang="ru-RU" sz="2400" dirty="0" smtClean="0"/>
              <a:t>– модель обучения конкретного ученика, выраженная в целях, содержании, результатах, времени, средствах и т.д. обучения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ИОМ для одарённых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Необходимость построения индивидуальных </a:t>
            </a:r>
            <a:r>
              <a:rPr lang="ru-RU" sz="1600" dirty="0" smtClean="0"/>
              <a:t>образовательных </a:t>
            </a:r>
            <a:r>
              <a:rPr lang="ru-RU" sz="1600" dirty="0"/>
              <a:t>программ для реализации индивидуальных </a:t>
            </a:r>
            <a:r>
              <a:rPr lang="ru-RU" sz="1600" dirty="0" smtClean="0"/>
              <a:t>образовательных </a:t>
            </a:r>
            <a:r>
              <a:rPr lang="ru-RU" sz="1600" dirty="0"/>
              <a:t>маршрутов детерминирована проблемами одаренных детей, к числу которых можно отнести следующие</a:t>
            </a:r>
            <a:r>
              <a:rPr lang="ru-RU" sz="1600" dirty="0" smtClean="0"/>
              <a:t>:</a:t>
            </a:r>
          </a:p>
          <a:p>
            <a:r>
              <a:rPr lang="ru-RU" sz="1600" dirty="0"/>
              <a:t>трудности произвольной </a:t>
            </a:r>
            <a:r>
              <a:rPr lang="ru-RU" sz="1600" dirty="0" err="1"/>
              <a:t>самоактуализации</a:t>
            </a:r>
            <a:r>
              <a:rPr lang="ru-RU" sz="1600" dirty="0"/>
              <a:t>, когда эффективна деятельность, представляющая личностный интерес. Во всех других случаях деятельность либо игнорируется, либо совершается без должного старания и не в полном </a:t>
            </a:r>
            <a:r>
              <a:rPr lang="ru-RU" sz="1600" dirty="0" err="1"/>
              <a:t>объѐме</a:t>
            </a:r>
            <a:r>
              <a:rPr lang="ru-RU" sz="1600" dirty="0"/>
              <a:t> 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недостаточная потребность в творческой деятельности </a:t>
            </a:r>
            <a:r>
              <a:rPr lang="ru-RU" sz="1600" dirty="0" smtClean="0"/>
              <a:t>и </a:t>
            </a:r>
            <a:r>
              <a:rPr lang="ru-RU" sz="1600" dirty="0"/>
              <a:t>низкий уровень креативности. Эта проблема обнаруживается у детей с резко опережающим темпом умственного развития (вундеркиндов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инфантильность развития социального и эмоционального интеллекта - проблемы общения и социальной адаптации;</a:t>
            </a:r>
          </a:p>
          <a:p>
            <a:r>
              <a:rPr lang="ru-RU" sz="1600" dirty="0" smtClean="0"/>
              <a:t>трудности </a:t>
            </a:r>
            <a:r>
              <a:rPr lang="ru-RU" sz="1600" dirty="0"/>
              <a:t>профессиональной ориентации, т.к. высоко развитые общие способности затрудняют специализацию способностей, и, как </a:t>
            </a:r>
            <a:r>
              <a:rPr lang="ru-RU" sz="1600" dirty="0" smtClean="0"/>
              <a:t>результат, </a:t>
            </a:r>
            <a:r>
              <a:rPr lang="ru-RU" sz="1600" dirty="0"/>
              <a:t>задерживается процесс </a:t>
            </a:r>
            <a:r>
              <a:rPr lang="ru-RU" sz="1600" dirty="0" smtClean="0"/>
              <a:t>профессионального </a:t>
            </a:r>
            <a:r>
              <a:rPr lang="ru-RU" sz="1600" dirty="0"/>
              <a:t>самоопределения и т. д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Главная задача организации индивидуального </a:t>
            </a:r>
            <a:r>
              <a:rPr lang="ru-RU" sz="1600" dirty="0" smtClean="0"/>
              <a:t>образовательного </a:t>
            </a:r>
            <a:r>
              <a:rPr lang="ru-RU" sz="1600" dirty="0"/>
              <a:t>маршрута с одаренными детьми: способствовать </a:t>
            </a:r>
            <a:r>
              <a:rPr lang="ru-RU" sz="1600" dirty="0" smtClean="0"/>
              <a:t>ориентации </a:t>
            </a:r>
            <a:r>
              <a:rPr lang="ru-RU" sz="1600" dirty="0"/>
              <a:t>педагогического процесса на создание комфортных </a:t>
            </a:r>
            <a:r>
              <a:rPr lang="ru-RU" sz="1600" dirty="0" smtClean="0"/>
              <a:t>условий </a:t>
            </a:r>
            <a:r>
              <a:rPr lang="ru-RU" sz="1600" dirty="0"/>
              <a:t>для развития индивидуальных способностей </a:t>
            </a:r>
            <a:r>
              <a:rPr lang="ru-RU" sz="1600" dirty="0" smtClean="0"/>
              <a:t>учащихся.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961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для выбора ИОМ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индивидуальные особенности личности ученика (познавательные интересы; «профессиональные мечты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жизненные планы и готовность к их реализации; «успешность» деятельности </a:t>
            </a:r>
            <a:r>
              <a:rPr lang="ru-RU" dirty="0" smtClean="0"/>
              <a:t>одарённого ребёнка.)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потребности родителей в достижении необходимого образовательного результата </a:t>
            </a:r>
            <a:r>
              <a:rPr lang="ru-RU" dirty="0" smtClean="0"/>
              <a:t>ребёнка;</a:t>
            </a:r>
            <a:endParaRPr lang="ru-RU" dirty="0"/>
          </a:p>
          <a:p>
            <a:r>
              <a:rPr lang="ru-RU" dirty="0" smtClean="0"/>
              <a:t>профессионализм </a:t>
            </a:r>
            <a:r>
              <a:rPr lang="ru-RU" dirty="0"/>
              <a:t>педагогического коллектива;</a:t>
            </a:r>
          </a:p>
          <a:p>
            <a:r>
              <a:rPr lang="ru-RU" dirty="0" smtClean="0"/>
              <a:t> </a:t>
            </a:r>
            <a:r>
              <a:rPr lang="ru-RU" dirty="0"/>
              <a:t>возможности школы, учреждения ДОД, учреждений культуры и спорта удовлетворить образовательные потребности обучающегося.</a:t>
            </a:r>
          </a:p>
        </p:txBody>
      </p:sp>
    </p:spTree>
    <p:extLst>
      <p:ext uri="{BB962C8B-B14F-4D97-AF65-F5344CB8AC3E}">
        <p14:creationId xmlns="" xmlns:p14="http://schemas.microsoft.com/office/powerpoint/2010/main" val="4298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одарённости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Интеллектуальная</a:t>
            </a:r>
          </a:p>
          <a:p>
            <a:r>
              <a:rPr lang="ru-RU" dirty="0"/>
              <a:t>2. Творчество</a:t>
            </a:r>
          </a:p>
          <a:p>
            <a:r>
              <a:rPr lang="ru-RU" dirty="0"/>
              <a:t>3. Общение и лидерство</a:t>
            </a:r>
          </a:p>
          <a:p>
            <a:r>
              <a:rPr lang="ru-RU" dirty="0"/>
              <a:t>4. Художественная деятельность</a:t>
            </a:r>
          </a:p>
          <a:p>
            <a:r>
              <a:rPr lang="ru-RU" dirty="0"/>
              <a:t>5. Двигательная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73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сфера: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аблюдательность</a:t>
            </a:r>
            <a:r>
              <a:rPr lang="ru-RU" dirty="0"/>
              <a:t>, хорошая память, умение излагать мысли, хорошая общая осведомленность, зачатки мыслительных операций (анализ, синтез, сравнение, обобщение), понятийного мышления (интуитивное, логическое, речевое, образное).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ru-RU" u="sng" dirty="0" smtClean="0"/>
              <a:t>Сфера </a:t>
            </a:r>
            <a:r>
              <a:rPr lang="ru-RU" u="sng" dirty="0"/>
              <a:t>академических достижений:</a:t>
            </a:r>
          </a:p>
          <a:p>
            <a:r>
              <a:rPr lang="ru-RU" dirty="0"/>
              <a:t>	чтение: выбирает чтение своим частым занятием; богатый словарный запас; зачатки навыка произвольного владения речью; чувствительность к синтаксической структуре речи; сохранение внимания при чтении; желание продемонстрировать умение читать;</a:t>
            </a:r>
          </a:p>
          <a:p>
            <a:r>
              <a:rPr lang="ru-RU" dirty="0"/>
              <a:t> </a:t>
            </a:r>
            <a:r>
              <a:rPr lang="ru-RU" dirty="0" smtClean="0"/>
              <a:t>         математика</a:t>
            </a:r>
            <a:r>
              <a:rPr lang="ru-RU" dirty="0"/>
              <a:t>: интерес к вычислениям, измерениям, упорядочению предметов; легкость в восприятии и запоминании математических символов; способность легко разобраться в измерении времени, денег; чувствительность к составу числа;</a:t>
            </a:r>
          </a:p>
          <a:p>
            <a:r>
              <a:rPr lang="ru-RU" dirty="0"/>
              <a:t>	естествознание: внимание к предметам, явлениям мира; интерес к любопытным фактам, явлениям природы; интерес к происхождению предметов, явлений.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15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Пытливость</a:t>
            </a:r>
            <a:r>
              <a:rPr lang="ru-RU" dirty="0"/>
              <a:t>; любознательность; способность "с головой уходить" в занятие; высокий энергетический уровень (не устает, когда занимается творчеством); стремление делать по-своему; изобретательность в игровой, изобразительной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6300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и лидерство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легко </a:t>
            </a:r>
            <a:r>
              <a:rPr lang="ru-RU" dirty="0"/>
              <a:t>приспосабливается к новым условиям; другие дети предпочитают выбирать его в качестве партнера по играм; сохранение уверенности в себе в общении; легкость обращения к взрослым; способность принять на себя ответственность.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298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художественной деятельности: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изобразительное </a:t>
            </a:r>
            <a:r>
              <a:rPr lang="ru-RU" dirty="0"/>
              <a:t>искусство: большой интерес к визуальной информации; в деталях запоминает увиденное; проводит много времени за рисованием, лепкой и т. д.; получает удовольствие от этих занятий; использует оригинальные средства выразительности; уделяет внимание деталям;</a:t>
            </a:r>
          </a:p>
          <a:p>
            <a:r>
              <a:rPr lang="ru-RU" dirty="0" smtClean="0"/>
              <a:t>музыка</a:t>
            </a:r>
            <a:r>
              <a:rPr lang="ru-RU" dirty="0"/>
              <a:t>: интерес к музыкальным занятиям; чутко реагирует на настроение музыки; легко воспроизводит ритм; узнает знакомую мелодию по первым звукам.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21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сфера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интерес </a:t>
            </a:r>
            <a:r>
              <a:rPr lang="ru-RU" dirty="0"/>
              <a:t>к деятельности, требующей тонкой и точной моторики; хорошая зрительно-моторная координация; любовь к движениям; широкий диапазон движений; хорошо удерживает равновесие; хорошо владеет темпом; хороший уровень освоения двигательных навыков.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5381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и умения, подлежащие развитию в процессе обучения для становления одаренности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Познавательные способности: владение большим объемом информации; перенос усвоенного на новый материал; установление причинно-следственных связей; обнаружение зависимостей; умение интегрировать и синтезировать информацию; чувствительность к противоречиям; использование альтернативных путей поиска информации; построение гипотез; высокая любознательность; богатый словарный запас; умение делать выводы; умение улавливать сложные идеи; умение рассуждать; критичность мышления.</a:t>
            </a:r>
          </a:p>
          <a:p>
            <a:r>
              <a:rPr lang="ru-RU" dirty="0"/>
              <a:t>Творческие способности: способность разумно рискнуть; дивергентное мышление; быстрота мышления; способность выдвигать оригинальные идеи; склонность к изобретательству; богатое воображение; развитая интуиция.</a:t>
            </a:r>
          </a:p>
          <a:p>
            <a:r>
              <a:rPr lang="ru-RU" dirty="0"/>
              <a:t>Особенности личностной сферы: реалистическая Я-концепция; уважение к другим; терпимость к особенностям людей; склонность к рефлексии; терпимое отношение к критике; настойчивость в выполнении заданий; </a:t>
            </a:r>
            <a:r>
              <a:rPr lang="ru-RU" dirty="0" err="1"/>
              <a:t>соревновательность</a:t>
            </a:r>
            <a:r>
              <a:rPr lang="ru-RU" dirty="0"/>
              <a:t>; чувство юмора; вера в себя; внутренняя мотивация.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0392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перечень обязательных учебных предметов, включая часы для углубленного изучения;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курсов по выбору (выбранные часы обязательны для посещения в течение учебного года);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предметных кружков и факультативных занятий (эти занятия не обязательны для посещения);</a:t>
            </a:r>
          </a:p>
          <a:p>
            <a:r>
              <a:rPr lang="ru-RU" dirty="0" smtClean="0"/>
              <a:t>дополнительное </a:t>
            </a:r>
            <a:r>
              <a:rPr lang="ru-RU" dirty="0"/>
              <a:t>образование в школе и вне школы (в этой части указываются учреждение и форма организации дополнительной деятельности: студия, индивидуальная подготовка к олимпиадам, разработка проекта, занятия в центре дополнительного образования одаренных школьников и пр.).</a:t>
            </a:r>
          </a:p>
        </p:txBody>
      </p:sp>
    </p:spTree>
    <p:extLst>
      <p:ext uri="{BB962C8B-B14F-4D97-AF65-F5344CB8AC3E}">
        <p14:creationId xmlns="" xmlns:p14="http://schemas.microsoft.com/office/powerpoint/2010/main" val="2270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632700" cy="1296988"/>
          </a:xfrm>
          <a:noFill/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Индивидуализация обучения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196753"/>
            <a:ext cx="8229600" cy="518457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b="1" dirty="0" smtClean="0"/>
              <a:t>Отсутствие общего фронта</a:t>
            </a:r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b="1" dirty="0" smtClean="0"/>
              <a:t>Разные учебные маршруты</a:t>
            </a:r>
            <a:r>
              <a:rPr lang="ru-RU" dirty="0" smtClean="0"/>
              <a:t> изучения курса</a:t>
            </a:r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/>
              <a:t>Временные кооперации учащихся </a:t>
            </a:r>
            <a:r>
              <a:rPr lang="ru-RU" dirty="0" smtClean="0"/>
              <a:t>на пересечении этих маршрутов </a:t>
            </a:r>
            <a:endParaRPr lang="ru-RU" b="1" dirty="0" smtClean="0"/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8779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реализации ИОМ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Эффективной формой объединения образовательных </a:t>
            </a:r>
            <a:r>
              <a:rPr lang="ru-RU" dirty="0" smtClean="0"/>
              <a:t>учреждений </a:t>
            </a:r>
            <a:r>
              <a:rPr lang="ru-RU" dirty="0"/>
              <a:t>для достижения целей сопровождения </a:t>
            </a:r>
            <a:r>
              <a:rPr lang="ru-RU" dirty="0" smtClean="0"/>
              <a:t>одарённого ребёнка </a:t>
            </a:r>
            <a:r>
              <a:rPr lang="ru-RU" dirty="0"/>
              <a:t>является сетевое взаимодействие общего и дополнительного образования. Все субъекты сетевого </a:t>
            </a:r>
            <a:r>
              <a:rPr lang="ru-RU" dirty="0" smtClean="0"/>
              <a:t>взаимодействия </a:t>
            </a:r>
            <a:r>
              <a:rPr lang="ru-RU" dirty="0"/>
              <a:t>могут использовать информационные, инновационные, методические, кадровые ресурсы. Любое образовательное </a:t>
            </a:r>
            <a:r>
              <a:rPr lang="ru-RU" dirty="0" smtClean="0"/>
              <a:t>учреждение </a:t>
            </a:r>
            <a:r>
              <a:rPr lang="ru-RU" dirty="0"/>
              <a:t>или педагог могут взаимодействовать с любым </a:t>
            </a:r>
            <a:r>
              <a:rPr lang="ru-RU" dirty="0" smtClean="0"/>
              <a:t>образовательным </a:t>
            </a:r>
            <a:r>
              <a:rPr lang="ru-RU" dirty="0"/>
              <a:t>и другим учреждением или педагогом по </a:t>
            </a:r>
            <a:r>
              <a:rPr lang="ru-RU" dirty="0" smtClean="0"/>
              <a:t>вопросам совместной </a:t>
            </a:r>
            <a:r>
              <a:rPr lang="ru-RU" dirty="0"/>
              <a:t>работы: обмен идеями, создание нового </a:t>
            </a:r>
            <a:r>
              <a:rPr lang="ru-RU" dirty="0" smtClean="0"/>
              <a:t>интеллектуального </a:t>
            </a:r>
            <a:r>
              <a:rPr lang="ru-RU" dirty="0"/>
              <a:t>продукта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3924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Сформулируйте 5 предложений о том, что Вы уже знаете по вопросу.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сетевого взаимодействия при реализации ИОМ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2066"/>
            <a:ext cx="8229600" cy="3782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9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Содержание сетевого взаимодействия позволяет рассматривать сеть как совокупность устойчивых, многосторонних, регулярно воспроизводящихся формальных и неформальных взаимосвязей между учреждениями, основанных на совместном использовании специфических ресурсов. Сеть предполагает выработку совместной стратегии адаптации к изменениям во внешней среде и основана на объединении специфических ресурсов в интересах реализации общей стратегии.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57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Нормативной основой для реализации модели сетевого взаимодействия являются Статья 15: «Сетевая форма реализации образовательных программ» и Статья 16: «Реализация образовательных программ с применением электронного обучения и дистанционных образовательных технологий» (т.к. частично сетевое взаимодействие осуществляется на основе информационных и телекоммуникационных технологий) Федеральный закон Российской Федерации от 29 декабря 2012 г. N 273-ФЗ «Об образовании в Российской Федерации».</a:t>
            </a:r>
          </a:p>
        </p:txBody>
      </p:sp>
    </p:spTree>
    <p:extLst>
      <p:ext uri="{BB962C8B-B14F-4D97-AF65-F5344CB8AC3E}">
        <p14:creationId xmlns="" xmlns:p14="http://schemas.microsoft.com/office/powerpoint/2010/main" val="3246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Пакеты нормативных документов для сетевой реализации ИОМ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/>
              <a:t>Положение о сетевом взаимодействии образовательных организаций в </a:t>
            </a:r>
            <a:r>
              <a:rPr lang="ru-RU" sz="4000" dirty="0" smtClean="0"/>
              <a:t>рамках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 формирования </a:t>
            </a:r>
            <a:r>
              <a:rPr lang="ru-RU" sz="4000" dirty="0"/>
              <a:t>и реализации индивидуального образовательного маршрута обучающегося;</a:t>
            </a:r>
          </a:p>
          <a:p>
            <a:r>
              <a:rPr lang="ru-RU" sz="4000" dirty="0" smtClean="0"/>
              <a:t>Положение </a:t>
            </a:r>
            <a:r>
              <a:rPr lang="ru-RU" sz="4000" dirty="0"/>
              <a:t>о внеурочной деятельности, организованной в рамках сетевого взаимодействия образовательных организаций;</a:t>
            </a:r>
          </a:p>
          <a:p>
            <a:r>
              <a:rPr lang="ru-RU" sz="4000" dirty="0" smtClean="0"/>
              <a:t>Положение </a:t>
            </a:r>
            <a:r>
              <a:rPr lang="ru-RU" sz="4000" dirty="0"/>
              <a:t>об учебном курсе, предмете, реализуемом в рамках сетевого взаимодействия образовательных организаций;</a:t>
            </a:r>
          </a:p>
          <a:p>
            <a:r>
              <a:rPr lang="ru-RU" sz="4000" dirty="0" smtClean="0"/>
              <a:t>Положение </a:t>
            </a:r>
            <a:r>
              <a:rPr lang="ru-RU" sz="4000" dirty="0"/>
              <a:t>об индивидуальном образовательном маршруте обучающихся;</a:t>
            </a:r>
          </a:p>
          <a:p>
            <a:r>
              <a:rPr lang="ru-RU" sz="4000" dirty="0" smtClean="0"/>
              <a:t>Положение </a:t>
            </a:r>
            <a:r>
              <a:rPr lang="ru-RU" sz="4000" dirty="0"/>
              <a:t>о Координационном совете сети образовательных организаций;</a:t>
            </a:r>
          </a:p>
          <a:p>
            <a:r>
              <a:rPr lang="ru-RU" sz="4000" dirty="0" smtClean="0"/>
              <a:t>Положение </a:t>
            </a:r>
            <a:r>
              <a:rPr lang="ru-RU" sz="4000" dirty="0"/>
              <a:t>о </a:t>
            </a:r>
            <a:r>
              <a:rPr lang="ru-RU" sz="4000" dirty="0" err="1"/>
              <a:t>тьюторе</a:t>
            </a:r>
            <a:r>
              <a:rPr lang="ru-RU" sz="4000" dirty="0"/>
              <a:t> образовательной организации, сопровождающем индивидуальный образовательный маршрут обучающихся;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Положение о разделе сайта образовательной организации, реализующей сетевое взаимодействие;</a:t>
            </a:r>
          </a:p>
          <a:p>
            <a:r>
              <a:rPr lang="ru-RU" sz="4000" dirty="0" smtClean="0"/>
              <a:t>пакет </a:t>
            </a:r>
            <a:r>
              <a:rPr lang="ru-RU" sz="4000" dirty="0"/>
              <a:t>рабочих программ по учебным предметам для реализации сетевого взаимодействия;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образовательные программы образовательных организаций – участников сети для уровня основного общего образования (5 – 9 класс) на основе сетевого взаимодействия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57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пакет диагностических материалов для выявления целевых групп учащихся и создания для них индивидуальных образовательных маршрутов;</a:t>
            </a:r>
          </a:p>
          <a:p>
            <a:r>
              <a:rPr lang="ru-RU" dirty="0" smtClean="0"/>
              <a:t>материалы </a:t>
            </a:r>
            <a:r>
              <a:rPr lang="ru-RU" dirty="0"/>
              <a:t>для диагностики степени удовлетворенности обучающимися, их родителями, учителями образовательным процессом на основе сетевого взаимодействия и индивидуального образовательного </a:t>
            </a:r>
            <a:r>
              <a:rPr lang="ru-RU" dirty="0" smtClean="0"/>
              <a:t>маршрута.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материалов для диссеминации опыта в других образовательных учреждениях (методических рекомендаций и материалов (в </a:t>
            </a:r>
            <a:r>
              <a:rPr lang="ru-RU" dirty="0" err="1"/>
              <a:t>т.ч</a:t>
            </a:r>
            <a:r>
              <a:rPr lang="ru-RU" dirty="0"/>
              <a:t>. диагностического комплекса для учащихся) на основе модели сетевого взаимодействия образовательных учреждений, обеспечивающего доступность выбора обучающимися индивидуального образовательного маршрута.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546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Организационная модель реализации ИОМ в сети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00200"/>
            <a:ext cx="8712968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4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ПРИМЕНЕНИЯ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473835"/>
          <a:ext cx="9144000" cy="63847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2507226"/>
                <a:gridCol w="6636774"/>
              </a:tblGrid>
              <a:tr h="424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Автор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Цели </a:t>
                      </a:r>
                      <a:r>
                        <a:rPr lang="ru-RU" sz="2000" dirty="0" smtClean="0">
                          <a:effectLst/>
                        </a:rPr>
                        <a:t>   ИОМ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</a:tr>
              <a:tr h="365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Начальная школа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С. Н.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Ямшинина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Т. Н. Князева и др.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компенсация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трудностей в обучении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 дальнейшее успешное освоение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предметного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материала;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повышение функциональной грамотности в предмете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</a:tr>
              <a:tr h="365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Средняя ступень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Л. Л. Вишневская, И. А.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Галацкова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Г. В. Куприянова,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В. Н. Маркова,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Л. А. Осадчая,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А. П.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Тряпицына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Осмысление дальнейшего пути получения образования, в том числе и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профессионального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самоопределения;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совершенствование в избранной сфере деятельности;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повышение функциональной грамотности в предмете;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развитие образовательной потребности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предметном обучении;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организация деятельности одаренного подростка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8" marR="342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44622"/>
          <a:ext cx="8928992" cy="66967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2864016"/>
                <a:gridCol w="6064976"/>
              </a:tblGrid>
              <a:tr h="389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Старшая ступень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Е. А. Александрова,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М. А. Маскаева,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В. Г.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Рындак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А. П.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Тряпицына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М. Б.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Утепов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Организация обучения на базовом или повышенном уровне через выбор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предлага-емых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элективных курсов, профильных предметов;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организация исследовательской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деятель-ности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в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школе;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становление личностных достижений школьников;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мотивирование и развитие рефлексии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</a:tr>
              <a:tr h="4003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Профессиональное образование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99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Н. Г. Зверева,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М. В.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Довыдова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В. В. Лоренц,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А. В. Туркина и др.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Обучение проектированию при освоении образовательной программы;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включение в процесс анализа причин учебных затруднений;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– повышение эффективности профессиональной подготовки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6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Принципиальные особенности </a:t>
            </a:r>
            <a:br>
              <a:rPr lang="ru-RU" sz="3500" b="1" dirty="0" smtClean="0">
                <a:solidFill>
                  <a:srgbClr val="008000"/>
                </a:solidFill>
              </a:rPr>
            </a:br>
            <a:endParaRPr lang="ru-RU" sz="3500" b="1" dirty="0" smtClean="0">
              <a:solidFill>
                <a:srgbClr val="008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а) организация обучения – нефронтальная:</a:t>
            </a:r>
            <a:endParaRPr lang="ru-RU" smtClean="0"/>
          </a:p>
          <a:p>
            <a:pPr eaLnBrk="1" hangingPunct="1"/>
            <a:r>
              <a:rPr lang="ru-RU" smtClean="0"/>
              <a:t>персональный темп прохождения учебного материала;</a:t>
            </a:r>
          </a:p>
          <a:p>
            <a:pPr eaLnBrk="1" hangingPunct="1"/>
            <a:r>
              <a:rPr lang="ru-RU" smtClean="0"/>
              <a:t>многообразие маршрутов освоения образовательной области в рамках одного учебного коллектива;</a:t>
            </a:r>
          </a:p>
          <a:p>
            <a:pPr eaLnBrk="1" hangingPunct="1"/>
            <a:r>
              <a:rPr lang="ru-RU" smtClean="0"/>
              <a:t>ведущая роль интерактивных форм взаимодействия обучающихся – подвижных по составу пар («учитель – ученик», «ученик – ученик») и малых групп</a:t>
            </a:r>
          </a:p>
        </p:txBody>
      </p:sp>
    </p:spTree>
    <p:extLst>
      <p:ext uri="{BB962C8B-B14F-4D97-AF65-F5344CB8AC3E}">
        <p14:creationId xmlns="" xmlns:p14="http://schemas.microsoft.com/office/powerpoint/2010/main" val="11277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характеристик основных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620688"/>
          <a:ext cx="8712968" cy="612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1917699"/>
                <a:gridCol w="6795269"/>
              </a:tblGrid>
              <a:tr h="306034">
                <a:tc>
                  <a:txBody>
                    <a:bodyPr/>
                    <a:lstStyle/>
                    <a:p>
                      <a:pPr marL="114300" marR="635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Возраст</a:t>
                      </a:r>
                      <a:endParaRPr lang="ru-RU" sz="1800" dirty="0">
                        <a:solidFill>
                          <a:srgbClr val="001F3E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L="114300" marR="635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Характеристики основного вида ИОМ</a:t>
                      </a:r>
                      <a:endParaRPr lang="ru-RU" sz="1800">
                        <a:solidFill>
                          <a:srgbClr val="001F3E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/>
                </a:tc>
              </a:tr>
              <a:tr h="581464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Младший школьный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(1–5 классы), основная модель –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Педагог: инициатор, направляющий в построении ИОМ школьника, формулирует цель, ориентированную на содержание образования; задачи ИОМ определяются направленностью на создание первичной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знаниевой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основы для формирования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составляющих познавательной компетентности; осуществляет отбор форм, видов, </a:t>
                      </a:r>
                      <a:r>
                        <a:rPr lang="ru-RU" sz="18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способов деятельности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школьника; формирует и поддерживает мотивацию на уровне любопытства, любознательности; определяет критерии достижения требуемого результата, планирует деятельность, информирует школьника о цели и планируемых результатах ИОМ, осуществляет функцию контроля.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Обучающийся: получает информацию о цели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 содержании ИОМ, требованиях к деятельности по реализации ИОМ, собственных индивидуальных особенностях; действует под руководством педагога, анализирует под руководством педагога собственные достижения при реализации ИОМ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03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Воробьевой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052735"/>
          <a:ext cx="8928991" cy="5692668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  <a:gridCol w="720080"/>
                <a:gridCol w="648072"/>
                <a:gridCol w="576064"/>
                <a:gridCol w="720080"/>
                <a:gridCol w="504056"/>
                <a:gridCol w="504055"/>
              </a:tblGrid>
              <a:tr h="187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Вид </a:t>
                      </a:r>
                      <a:b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индивидуального</a:t>
                      </a:r>
                    </a:p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образовательного </a:t>
                      </a:r>
                      <a:b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маршрута</a:t>
                      </a:r>
                    </a:p>
                  </a:txBody>
                  <a:tcPr marL="32136" marR="32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Фактор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психического </a:t>
                      </a:r>
                    </a:p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</a:t>
                      </a: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Гос.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обр. стандарт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</a:t>
                      </a:r>
                    </a:p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профиль</a:t>
                      </a: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Образовательные </a:t>
                      </a:r>
                    </a:p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потребности</a:t>
                      </a: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Способности</a:t>
                      </a:r>
                    </a:p>
                  </a:txBody>
                  <a:tcPr marL="32136" marR="321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Традиционное обучение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Индивидуальное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обучение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Повышенный уровень обучения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Предметно-ориентированное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обучение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Ориентированное на будущий проф. профиль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Реабилитационное, специализированное 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Компенсирующее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обучение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76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Ориентированное на </a:t>
                      </a:r>
                      <a:r>
                        <a:rPr lang="ru-RU" sz="2000" spc="-2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филь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доп. образования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63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Специальное по направленности способностей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136" marR="32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27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764704"/>
          <a:ext cx="8928992" cy="61153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1656184"/>
                <a:gridCol w="7272808"/>
              </a:tblGrid>
              <a:tr h="313254">
                <a:tc>
                  <a:txBody>
                    <a:bodyPr/>
                    <a:lstStyle/>
                    <a:p>
                      <a:pPr marL="114300" marR="635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20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L="114300" marR="635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основного вида ИОМ</a:t>
                      </a:r>
                      <a:endParaRPr lang="ru-RU" sz="20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</a:tr>
              <a:tr h="57800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школьный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(1–5 классы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 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инициатор, направляющий в построении ИОМ школьника, формулирует цель, ориентированную на содержание образования; задачи ИОМ определяются направленностью на создание первичной </a:t>
                      </a:r>
                      <a:r>
                        <a:rPr lang="ru-RU" sz="20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знаниевой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основы для формирования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составляющих познавательной компетентности; осуществляет отбор форм, видов, способов деятельности школьника; формирует и поддерживает мотивацию на уровне любопытства, любознательности; определяет критерии достижения требуемого результата, планирует деятельность, информирует школьника о цели и планируемых результатах ИОМ, осуществляет функцию контроля.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Обучающийся: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информацию о цели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содержании ИОМ, требованиях к деятельности по реализации ИОМ, собственных индивидуальных особенностях; действует под руководством педагога, анализирует под руководством педагога собственные достижения при реализации ИОМ</a:t>
                      </a:r>
                      <a:endParaRPr lang="ru-RU" sz="20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85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44624"/>
          <a:ext cx="8928991" cy="6720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597055"/>
                <a:gridCol w="7331936"/>
              </a:tblGrid>
              <a:tr h="66967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spc="-4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Подростковый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(6–9 классы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мотивирует обучающегося к овладению </a:t>
                      </a:r>
                      <a:r>
                        <a:rPr lang="ru-RU" sz="2000" b="0" spc="-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знаниями и навыками по построению ИОМ, раскрывает сущность отдельных элементов проектирования – приемов определения целей, ориентированных на формирование обоснованного личностного отношения к деятельности; задач ИОМ, направленных на формирование составляющих познавательной компетентности, осознание и обоснование выбора форм, методов, приемов, видов деятельности через содержание образования; раскрывает ресурсы, возможности образовательного пространства через учебный процесс.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Обучающийся: 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полученные знания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элементах проектирования ИОМ в учебном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процессе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формулирует цели проектирования ИОМ, определяет задачи реализации ИОМ в образовательном пространстве, обосновывает выбор определенных приемов, форм, методов, видов </a:t>
                      </a:r>
                      <a:r>
                        <a:rPr lang="ru-RU" sz="2000" b="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деятельности; самостоятельно осуществляет тренировочную</a:t>
                      </a: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разработку ИОМ; осуществляет пошаговое планирование и </a:t>
                      </a:r>
                      <a:r>
                        <a:rPr lang="ru-RU" sz="2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саморефлексию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определяет формы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приемы осуществления контроля продвижения вдоль ИОМ (педагог обучает приемам, способам, видам контроля, обучающийся вырабатывает собственные приемы самоконтроля)</a:t>
                      </a:r>
                      <a:endParaRPr lang="ru-RU" sz="20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19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6632"/>
          <a:ext cx="8928991" cy="6624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965246"/>
                <a:gridCol w="6963745"/>
              </a:tblGrid>
              <a:tr h="66247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школьный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10–11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самостоятельно определяет цель, ориентированную на формирование составляющих специальных компетентностей в выбранной области деятельности и опирающуюся на данные самодиагностики и диагностики специалистов; формулирует задачи ИОМ, направленные на расширение используемых способов в определенной области деятельности, к которой обладает высоким уровнем мотивации, заинтересованности не только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результате, но и в процессе; приоритетные пути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достижения, исходя из ресурсов образовательного пространства ИОМ. Педагог сопровождает обучающегося в процессе продвижения по ИОМ, раскрывает дополнительные возможности образовательного пространства; отслеживает результативность продвижения вдоль ИОМ, осуществляя самоконтроль.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корректирует отдельные элементы шагов ИОМ, направляет деятельность по расширению спектра способов деятельности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9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679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9731" y="404664"/>
            <a:ext cx="8228733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первичной разработки модели индивидуального образовательного маршрута школьника определяется готовностью административно-управленческого аппарата образовательного учреждения к принятию идей индивидуализации – признанию права на самостоятельный выбор школьником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731" y="3356992"/>
            <a:ext cx="8352928" cy="31683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теоретико-методологическая подготовка административного аппарата ОО;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существующего опыта введения ИОМ школьников в других учреждениях;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собственной модели ИОМ в </a:t>
            </a:r>
            <a:r>
              <a:rPr lang="ru-RU" sz="24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нормативно-правовом</a:t>
            </a:r>
            <a:r>
              <a:rPr lang="ru-RU" sz="24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материально-техническом, кадровом, технологическом отношении.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30577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88640"/>
            <a:ext cx="8280920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ИНДИВИДУАЛЬНОГО МАРШРУТА.</a:t>
            </a:r>
            <a:endParaRPr lang="ru-RU" sz="2800" dirty="0">
              <a:solidFill>
                <a:srgbClr val="CF54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060848"/>
            <a:ext cx="8136904" cy="44644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учебного материала.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изучаемого материала.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самостоятельной работы.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и итоговый контроль.</a:t>
            </a:r>
          </a:p>
          <a:p>
            <a:pPr marL="274320" indent="-274320">
              <a:spcBef>
                <a:spcPct val="20000"/>
              </a:spcBef>
              <a:buClr>
                <a:srgbClr val="B5AE53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8988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72208"/>
          </a:xfrm>
        </p:spPr>
        <p:txBody>
          <a:bodyPr>
            <a:normAutofit/>
          </a:bodyPr>
          <a:lstStyle/>
          <a:p>
            <a:pPr marL="342900" lvl="0" indent="127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ru-RU" altLang="ru-RU" sz="2400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836" y="169067"/>
            <a:ext cx="8496944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для учителя при работе по индивидуальным маршрутам. </a:t>
            </a:r>
          </a:p>
          <a:p>
            <a:pPr algn="ctr"/>
            <a:endParaRPr lang="ru-RU" sz="2000" b="1" dirty="0" smtClean="0">
              <a:solidFill>
                <a:srgbClr val="CF54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напряжение при проведении занятий, поскольку ученики находятся в разных точках маршрута. 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необходимо предусмотреть работу с </a:t>
            </a:r>
            <a:r>
              <a:rPr lang="ru-RU" sz="2000" dirty="0" err="1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разноуровневыми</a:t>
            </a:r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учениками;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разрабатывать уроки сразу для всей темы; 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большое количество раздаточного материала на одном  уроке; </a:t>
            </a:r>
            <a:endParaRPr lang="ru-RU" sz="2000" dirty="0">
              <a:solidFill>
                <a:srgbClr val="CF54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933056"/>
            <a:ext cx="8376236" cy="2664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ученика 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комфортность условий: каждый работает в своем темпе и самостоятельно продвигается по маршруту, учитель выступает в роли консультанта;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ученик отсутствовал на уроке, то пропущенный материал он может усвоить. </a:t>
            </a:r>
          </a:p>
          <a:p>
            <a:r>
              <a:rPr lang="ru-RU" sz="2000" dirty="0" smtClean="0">
                <a:solidFill>
                  <a:srgbClr val="CF54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учителя имеется возможность работать индивидуально с каждым учеником. 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Эффективная технология реализации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Коучинг</a:t>
            </a:r>
            <a:r>
              <a:rPr lang="ru-RU" b="1" dirty="0" smtClean="0"/>
              <a:t> -это раскрытие потенциала человека с целью максимального повышения его эффективности. </a:t>
            </a:r>
          </a:p>
          <a:p>
            <a:r>
              <a:rPr lang="ru-RU" dirty="0" err="1" smtClean="0"/>
              <a:t>Коучинг</a:t>
            </a:r>
            <a:r>
              <a:rPr lang="ru-RU" dirty="0" smtClean="0"/>
              <a:t> не учит, а помогает учиться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Тимоти</a:t>
            </a:r>
            <a:r>
              <a:rPr lang="ru-RU" dirty="0" smtClean="0"/>
              <a:t> </a:t>
            </a:r>
            <a:r>
              <a:rPr lang="ru-RU" dirty="0" err="1" smtClean="0"/>
              <a:t>Голви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Коучинг</a:t>
            </a:r>
            <a:r>
              <a:rPr lang="ru-RU" dirty="0" smtClean="0"/>
              <a:t> - это искусство содействовать повышению результативности, обучению и развитию другого человека.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Майлз</a:t>
            </a:r>
            <a:r>
              <a:rPr lang="ru-RU" dirty="0" smtClean="0"/>
              <a:t> </a:t>
            </a:r>
            <a:r>
              <a:rPr lang="ru-RU" dirty="0" err="1" smtClean="0"/>
              <a:t>Дауни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"Профессиональный </a:t>
            </a:r>
            <a:r>
              <a:rPr lang="ru-RU" dirty="0" err="1" smtClean="0"/>
              <a:t>коучинг</a:t>
            </a:r>
            <a:r>
              <a:rPr lang="ru-RU" dirty="0" smtClean="0"/>
              <a:t>" - это непрерывное сотрудничество, которое помогает клиентам добиваться реальных результатов в своей личной и профессиональной жизни. 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ru-RU" dirty="0" err="1" smtClean="0"/>
              <a:t>коучинга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35824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Принципиальные особенности </a:t>
            </a:r>
            <a:br>
              <a:rPr lang="ru-RU" sz="3500" b="1" dirty="0" smtClean="0">
                <a:solidFill>
                  <a:srgbClr val="008000"/>
                </a:solidFill>
              </a:rPr>
            </a:br>
            <a:endParaRPr lang="ru-RU" sz="3500" b="1" dirty="0" smtClean="0">
              <a:solidFill>
                <a:srgbClr val="008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б) организация обучения – коллективная:</a:t>
            </a:r>
            <a:endParaRPr lang="ru-RU" smtClean="0"/>
          </a:p>
          <a:p>
            <a:pPr eaLnBrk="1" hangingPunct="1"/>
            <a:r>
              <a:rPr lang="ru-RU" smtClean="0"/>
              <a:t>разделение учебного содержания, тем, заданий между всеми участниками коллектива;</a:t>
            </a:r>
          </a:p>
          <a:p>
            <a:pPr eaLnBrk="1" hangingPunct="1"/>
            <a:r>
              <a:rPr lang="ru-RU" smtClean="0"/>
              <a:t>выполнение каждым участником учебного коллектива функций учения, преподавания и управления на учебных занятиях;</a:t>
            </a:r>
          </a:p>
          <a:p>
            <a:pPr eaLnBrk="1" hangingPunct="1"/>
            <a:r>
              <a:rPr lang="ru-RU" smtClean="0"/>
              <a:t>одновременное наличие на учебном занятии разных форм кооперации его участников, учебных ситуаций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2646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ФЕДЕРАЛЬНЫЙ ГОСУДАРСТВЕННЫЙ ОБРАЗОВАТЕЛЬНЫЙ СТАНДАРТ </a:t>
            </a:r>
            <a:br>
              <a:rPr lang="ru-RU" sz="1800" b="1" dirty="0" smtClean="0"/>
            </a:br>
            <a:r>
              <a:rPr lang="ru-RU" sz="1800" b="1" dirty="0" smtClean="0"/>
              <a:t>СРЕДНЕГО (ПОЛНОГО) ОБЩЕГО ОБРАЗОВАНИЯ </a:t>
            </a:r>
            <a:br>
              <a:rPr lang="ru-RU" sz="1800" b="1" dirty="0" smtClean="0"/>
            </a:br>
            <a:r>
              <a:rPr lang="ru-RU" sz="1800" i="1" dirty="0" smtClean="0"/>
              <a:t>(утвержден приказом </a:t>
            </a:r>
            <a:r>
              <a:rPr lang="ru-RU" sz="1800" i="1" dirty="0" err="1" smtClean="0"/>
              <a:t>Минобрнауки</a:t>
            </a:r>
            <a:r>
              <a:rPr lang="ru-RU" sz="1800" i="1" dirty="0" smtClean="0"/>
              <a:t> России от 17 мая 2012 г. № 413)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 освоения основной образовательной программы должны отражать: </a:t>
            </a:r>
          </a:p>
          <a:p>
            <a:r>
              <a:rPr lang="ru-RU" dirty="0" smtClean="0"/>
              <a:t>1) умение самостоятельно определять цели деятельности и составлять планы деятельности; самостоятельно 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11 компетенций </a:t>
            </a:r>
            <a:r>
              <a:rPr lang="ru-RU" b="1" dirty="0" err="1" smtClean="0"/>
              <a:t>коуча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A. Создание фундамента</a:t>
            </a:r>
          </a:p>
          <a:p>
            <a:r>
              <a:rPr lang="ru-RU" b="1" dirty="0" smtClean="0"/>
              <a:t> 1. Соответствие этическим нормам и профессиональным стандартам</a:t>
            </a:r>
          </a:p>
          <a:p>
            <a:r>
              <a:rPr lang="ru-RU" b="1" dirty="0" smtClean="0"/>
              <a:t> 2. Заключение </a:t>
            </a:r>
            <a:r>
              <a:rPr lang="ru-RU" b="1" dirty="0" err="1" smtClean="0"/>
              <a:t>коучингового</a:t>
            </a:r>
            <a:r>
              <a:rPr lang="ru-RU" b="1" dirty="0" smtClean="0"/>
              <a:t> соглашения </a:t>
            </a:r>
          </a:p>
          <a:p>
            <a:r>
              <a:rPr lang="ru-RU" b="1" dirty="0" smtClean="0"/>
              <a:t>B. Совместное создание отношений </a:t>
            </a:r>
          </a:p>
          <a:p>
            <a:r>
              <a:rPr lang="ru-RU" b="1" dirty="0" smtClean="0"/>
              <a:t>3. Установление доверительных отношений с клиентом </a:t>
            </a:r>
          </a:p>
          <a:p>
            <a:r>
              <a:rPr lang="ru-RU" b="1" dirty="0" smtClean="0"/>
              <a:t>4. </a:t>
            </a:r>
            <a:r>
              <a:rPr lang="ru-RU" b="1" dirty="0" err="1" smtClean="0"/>
              <a:t>Коучинговое</a:t>
            </a:r>
            <a:r>
              <a:rPr lang="ru-RU" b="1" dirty="0" smtClean="0"/>
              <a:t> присутствие </a:t>
            </a:r>
          </a:p>
          <a:p>
            <a:r>
              <a:rPr lang="ru-RU" b="1" dirty="0" smtClean="0"/>
              <a:t>C. Эффективная коммуникация </a:t>
            </a:r>
          </a:p>
          <a:p>
            <a:r>
              <a:rPr lang="ru-RU" b="1" dirty="0" smtClean="0"/>
              <a:t>5. Активное слушание </a:t>
            </a:r>
          </a:p>
          <a:p>
            <a:r>
              <a:rPr lang="ru-RU" b="1" dirty="0" smtClean="0"/>
              <a:t>6. Постановка «сильных» вопросов </a:t>
            </a:r>
          </a:p>
          <a:p>
            <a:r>
              <a:rPr lang="ru-RU" b="1" dirty="0" smtClean="0"/>
              <a:t>7. Прямое общение </a:t>
            </a:r>
          </a:p>
          <a:p>
            <a:r>
              <a:rPr lang="ru-RU" b="1" dirty="0" smtClean="0"/>
              <a:t>D. </a:t>
            </a:r>
            <a:r>
              <a:rPr lang="ru-RU" b="1" dirty="0" err="1" smtClean="0"/>
              <a:t>Фасилитация</a:t>
            </a:r>
            <a:r>
              <a:rPr lang="ru-RU" b="1" dirty="0" smtClean="0"/>
              <a:t> обучения и достижения результатов</a:t>
            </a:r>
          </a:p>
          <a:p>
            <a:r>
              <a:rPr lang="ru-RU" b="1" dirty="0" smtClean="0"/>
              <a:t> 8. Стимулирование осознания </a:t>
            </a:r>
          </a:p>
          <a:p>
            <a:r>
              <a:rPr lang="ru-RU" b="1" dirty="0" smtClean="0"/>
              <a:t>9. Проектирование действий </a:t>
            </a:r>
          </a:p>
          <a:p>
            <a:r>
              <a:rPr lang="ru-RU" b="1" dirty="0" smtClean="0"/>
              <a:t>10. Планирование и постановка целей</a:t>
            </a:r>
          </a:p>
          <a:p>
            <a:r>
              <a:rPr lang="ru-RU" b="1" dirty="0" smtClean="0"/>
              <a:t> 11. Управление прогрессом и ответственностью </a:t>
            </a:r>
          </a:p>
          <a:p>
            <a:r>
              <a:rPr lang="en-US" dirty="0" smtClean="0"/>
              <a:t>http://www.icfrussia.ru/mezhdunarodnaya-sertifikatsiya-icf/kompetentsii-koucha/ 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Стандарт «Педагог»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5"/>
            <a:ext cx="86439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786057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Владеть формами и методами обучения, в том числе </a:t>
            </a:r>
          </a:p>
          <a:p>
            <a:r>
              <a:rPr lang="ru-RU" dirty="0" smtClean="0"/>
              <a:t>выходящими за рамки учебных занятий: проектная </a:t>
            </a:r>
          </a:p>
          <a:p>
            <a:r>
              <a:rPr lang="ru-RU" dirty="0" smtClean="0"/>
              <a:t>деятельность, лабораторные эксперименты, полевая практика </a:t>
            </a:r>
          </a:p>
          <a:p>
            <a:r>
              <a:rPr lang="ru-RU" dirty="0" smtClean="0"/>
              <a:t>Разрабатывать (осваивать) и применять </a:t>
            </a:r>
            <a:r>
              <a:rPr lang="ru-RU" b="1" dirty="0" smtClean="0"/>
              <a:t>современные </a:t>
            </a:r>
          </a:p>
          <a:p>
            <a:r>
              <a:rPr lang="ru-RU" b="1" dirty="0" smtClean="0"/>
              <a:t>психолого-педагогические технологии, основанные на знании </a:t>
            </a:r>
          </a:p>
          <a:p>
            <a:r>
              <a:rPr lang="ru-RU" dirty="0" smtClean="0"/>
              <a:t>законов развития личности и поведения в реальной и </a:t>
            </a:r>
          </a:p>
          <a:p>
            <a:r>
              <a:rPr lang="ru-RU" dirty="0" smtClean="0"/>
              <a:t>виртуальной среде </a:t>
            </a:r>
          </a:p>
          <a:p>
            <a:r>
              <a:rPr lang="ru-RU" dirty="0" smtClean="0"/>
              <a:t>Использовать и апробировать специальные подходы к </a:t>
            </a:r>
          </a:p>
          <a:p>
            <a:r>
              <a:rPr lang="ru-RU" dirty="0" smtClean="0"/>
              <a:t>обучению в целях </a:t>
            </a:r>
            <a:r>
              <a:rPr lang="ru-RU" b="1" dirty="0" smtClean="0"/>
              <a:t>включения в образовательный процесс </a:t>
            </a:r>
          </a:p>
          <a:p>
            <a:r>
              <a:rPr lang="ru-RU" b="1" dirty="0" smtClean="0"/>
              <a:t>всех обучающихся, в том числе с особыми потребностями в </a:t>
            </a:r>
          </a:p>
          <a:p>
            <a:r>
              <a:rPr lang="ru-RU" dirty="0" smtClean="0"/>
              <a:t>Образовании… 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8583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2714620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Общаться с детьми, признавать их достоинство, понимая и </a:t>
            </a:r>
          </a:p>
          <a:p>
            <a:r>
              <a:rPr lang="ru-RU" b="1" dirty="0" smtClean="0"/>
              <a:t>принимая их </a:t>
            </a:r>
          </a:p>
          <a:p>
            <a:r>
              <a:rPr lang="ru-RU" dirty="0" smtClean="0"/>
              <a:t>Находить </a:t>
            </a:r>
            <a:r>
              <a:rPr lang="ru-RU" b="1" dirty="0" smtClean="0"/>
              <a:t>ценностный аспект учебного знания и </a:t>
            </a:r>
          </a:p>
          <a:p>
            <a:r>
              <a:rPr lang="ru-RU" dirty="0" smtClean="0"/>
              <a:t>информации обеспечивать его понимание и переживание </a:t>
            </a:r>
          </a:p>
          <a:p>
            <a:r>
              <a:rPr lang="ru-RU" dirty="0" smtClean="0"/>
              <a:t>обучающимися 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Владеть профессиональной установкой на оказание </a:t>
            </a:r>
          </a:p>
          <a:p>
            <a:r>
              <a:rPr lang="ru-RU" dirty="0" smtClean="0"/>
              <a:t>помощи </a:t>
            </a:r>
            <a:r>
              <a:rPr lang="ru-RU" b="1" dirty="0" smtClean="0"/>
              <a:t>любому ребенку вне зависимости от его реальных </a:t>
            </a:r>
          </a:p>
          <a:p>
            <a:r>
              <a:rPr lang="ru-RU" dirty="0" smtClean="0"/>
              <a:t>учебных возможностей, особенностей в поведении, </a:t>
            </a:r>
          </a:p>
          <a:p>
            <a:r>
              <a:rPr lang="ru-RU" dirty="0" smtClean="0"/>
              <a:t>состояния психического и физического здоровья </a:t>
            </a:r>
          </a:p>
          <a:p>
            <a:r>
              <a:rPr lang="ru-RU" dirty="0" smtClean="0"/>
              <a:t>Разрабатывать и реализовывать индивидуальные </a:t>
            </a:r>
          </a:p>
          <a:p>
            <a:r>
              <a:rPr lang="ru-RU" dirty="0" smtClean="0"/>
              <a:t>образовательные маршруты, </a:t>
            </a:r>
            <a:r>
              <a:rPr lang="ru-RU" b="1" dirty="0" smtClean="0"/>
              <a:t>индивидуальные программы </a:t>
            </a:r>
          </a:p>
          <a:p>
            <a:r>
              <a:rPr lang="ru-RU" b="1" dirty="0" smtClean="0"/>
              <a:t>развития и индивидуально-ориентированные </a:t>
            </a:r>
          </a:p>
          <a:p>
            <a:r>
              <a:rPr lang="ru-RU" b="1" dirty="0" smtClean="0"/>
              <a:t>образовательные программы с учетом личностных и </a:t>
            </a:r>
          </a:p>
          <a:p>
            <a:r>
              <a:rPr lang="ru-RU" dirty="0" smtClean="0"/>
              <a:t>возрастных особенностей обучающихся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6810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3"/>
            <a:ext cx="8572560" cy="58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 освоения основной образовательной программы должны отражать: </a:t>
            </a:r>
          </a:p>
          <a:p>
            <a:pPr>
              <a:buNone/>
            </a:pPr>
            <a:r>
              <a:rPr lang="ru-RU" dirty="0" smtClean="0"/>
              <a:t>    1) умение </a:t>
            </a:r>
            <a:r>
              <a:rPr lang="ru-RU" b="1" dirty="0" smtClean="0"/>
              <a:t>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познавательной деятельности; </a:t>
            </a:r>
          </a:p>
          <a:p>
            <a:r>
              <a:rPr lang="ru-RU" dirty="0" smtClean="0"/>
              <a:t>Федеральный государственный образовательный стандарт основного общего образования (5-9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buNone/>
            </a:pPr>
            <a:r>
              <a:rPr lang="ru-RU" dirty="0" smtClean="0"/>
              <a:t>     Вопросы </a:t>
            </a:r>
            <a:r>
              <a:rPr lang="ru-RU" dirty="0" err="1" smtClean="0"/>
              <a:t>коуча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-Что ты хочешь? </a:t>
            </a:r>
          </a:p>
          <a:p>
            <a:r>
              <a:rPr lang="ru-RU" dirty="0" smtClean="0"/>
              <a:t>-Что будет наилучшим результатом? </a:t>
            </a:r>
          </a:p>
          <a:p>
            <a:r>
              <a:rPr lang="ru-RU" dirty="0" smtClean="0"/>
              <a:t>-Почему это важно? </a:t>
            </a:r>
          </a:p>
          <a:p>
            <a:r>
              <a:rPr lang="ru-RU" dirty="0" smtClean="0"/>
              <a:t>-Как поймешь, что достиг результата? </a:t>
            </a:r>
          </a:p>
          <a:p>
            <a:r>
              <a:rPr lang="ru-RU" dirty="0" smtClean="0"/>
              <a:t>-Формат конечного результата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Типичный процесс </a:t>
            </a:r>
            <a:r>
              <a:rPr lang="ru-RU" sz="4000" dirty="0" err="1" smtClean="0"/>
              <a:t>коучинга</a:t>
            </a:r>
            <a:r>
              <a:rPr lang="ru-RU" sz="4000" dirty="0" smtClean="0"/>
              <a:t> (модель GROW):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1.Постановка цели (</a:t>
            </a:r>
            <a:r>
              <a:rPr lang="en-US" dirty="0" smtClean="0"/>
              <a:t>goal) </a:t>
            </a:r>
          </a:p>
          <a:p>
            <a:r>
              <a:rPr lang="ru-RU" dirty="0" smtClean="0"/>
              <a:t>2.Оценка реальности (</a:t>
            </a:r>
            <a:r>
              <a:rPr lang="en-US" dirty="0" smtClean="0"/>
              <a:t>reality) </a:t>
            </a:r>
          </a:p>
          <a:p>
            <a:r>
              <a:rPr lang="ru-RU" dirty="0" smtClean="0"/>
              <a:t>3.Поиск и осуществление выбора (</a:t>
            </a:r>
            <a:r>
              <a:rPr lang="ru-RU" dirty="0" err="1" smtClean="0"/>
              <a:t>options</a:t>
            </a:r>
            <a:r>
              <a:rPr lang="ru-RU" dirty="0" smtClean="0"/>
              <a:t>) </a:t>
            </a:r>
          </a:p>
          <a:p>
            <a:r>
              <a:rPr lang="ru-RU" dirty="0" smtClean="0"/>
              <a:t>4.Планирование действий (</a:t>
            </a:r>
            <a:r>
              <a:rPr lang="en-US" dirty="0" smtClean="0"/>
              <a:t>will) </a:t>
            </a:r>
          </a:p>
          <a:p>
            <a:r>
              <a:rPr lang="ru-RU" dirty="0" smtClean="0"/>
              <a:t>Федеральный </a:t>
            </a:r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Коучинг</a:t>
            </a:r>
            <a:r>
              <a:rPr lang="ru-RU" dirty="0" smtClean="0"/>
              <a:t> – это диалог, направленный на рефлексию и </a:t>
            </a:r>
            <a:r>
              <a:rPr lang="ru-RU" dirty="0" err="1" smtClean="0"/>
              <a:t>осознавание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Коучинг</a:t>
            </a:r>
            <a:r>
              <a:rPr lang="ru-RU" dirty="0" smtClean="0"/>
              <a:t> – развивает именно самостоятельное и творческое нахождение решений и взятие на себя ответственности за </a:t>
            </a:r>
            <a:r>
              <a:rPr lang="ru-RU" smtClean="0"/>
              <a:t>реализацию </a:t>
            </a:r>
            <a:endParaRPr lang="ru-RU" dirty="0" smtClean="0"/>
          </a:p>
          <a:p>
            <a:r>
              <a:rPr lang="ru-RU" dirty="0" err="1" smtClean="0"/>
              <a:t>Коучинг</a:t>
            </a:r>
            <a:r>
              <a:rPr lang="ru-RU" dirty="0" smtClean="0"/>
              <a:t> – диалог «на равных», открытый, </a:t>
            </a:r>
            <a:r>
              <a:rPr lang="ru-RU" dirty="0" err="1" smtClean="0"/>
              <a:t>безоценочный</a:t>
            </a:r>
            <a:r>
              <a:rPr lang="ru-RU" dirty="0" smtClean="0"/>
              <a:t>, направленный на достижение осознания и результата 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изменилось в Вашем представлении об индивидуальном образовательном маршруте?</a:t>
            </a:r>
          </a:p>
          <a:p>
            <a:r>
              <a:rPr lang="ru-RU" dirty="0" smtClean="0"/>
              <a:t>2. Что Вы будете с этим делать?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Принципиальные особенности </a:t>
            </a:r>
            <a:br>
              <a:rPr lang="ru-RU" sz="3500" b="1" dirty="0" smtClean="0">
                <a:solidFill>
                  <a:srgbClr val="008000"/>
                </a:solidFill>
              </a:rPr>
            </a:br>
            <a:endParaRPr lang="ru-RU" sz="3500" b="1" dirty="0" smtClean="0">
              <a:solidFill>
                <a:srgbClr val="00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б) организация обучения – коллективная:</a:t>
            </a:r>
            <a:endParaRPr lang="ru-RU" smtClean="0"/>
          </a:p>
          <a:p>
            <a:pPr eaLnBrk="1" hangingPunct="1"/>
            <a:r>
              <a:rPr lang="ru-RU" smtClean="0"/>
              <a:t>самоуправление на основе системы постоянных и сводных структурных единиц;</a:t>
            </a:r>
          </a:p>
          <a:p>
            <a:pPr eaLnBrk="1" hangingPunct="1"/>
            <a:r>
              <a:rPr lang="ru-RU" smtClean="0"/>
              <a:t>включение учащихся в процедуры совместной (со всеми участниками образовательного процесса) рефлексии своей деятельности и разработки индивидуальных маршрутов, программ</a:t>
            </a:r>
          </a:p>
        </p:txBody>
      </p:sp>
    </p:spTree>
    <p:extLst>
      <p:ext uri="{BB962C8B-B14F-4D97-AF65-F5344CB8AC3E}">
        <p14:creationId xmlns="" xmlns:p14="http://schemas.microsoft.com/office/powerpoint/2010/main" val="14323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Задание  по группам:</a:t>
            </a:r>
          </a:p>
          <a:p>
            <a:r>
              <a:rPr lang="ru-RU" dirty="0" smtClean="0"/>
              <a:t>Разработайте проект положения об ИОМ для детей с высокой мотивацией к обучению;</a:t>
            </a:r>
          </a:p>
          <a:p>
            <a:r>
              <a:rPr lang="ru-RU" dirty="0" smtClean="0"/>
              <a:t>Разработайте проект положения об ИОМ для детей с низкой мотивацией к обучению;</a:t>
            </a:r>
          </a:p>
          <a:p>
            <a:r>
              <a:rPr lang="ru-RU" dirty="0" smtClean="0"/>
              <a:t>Разработайте проект положения об ИОМ для детей, часто отсутствующих в школе (участники соревнований, конкурсов);</a:t>
            </a:r>
          </a:p>
          <a:p>
            <a:r>
              <a:rPr lang="ru-RU" dirty="0" smtClean="0"/>
              <a:t>Разработайте проект положения об ИОМ для изучения одного предмета;</a:t>
            </a:r>
          </a:p>
          <a:p>
            <a:r>
              <a:rPr lang="ru-RU" dirty="0" smtClean="0"/>
              <a:t>Разработайте проект положения об ИОМ для изучения одного раздела;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8000"/>
                </a:solidFill>
              </a:rPr>
              <a:t>Принципиальные особенности </a:t>
            </a:r>
            <a:br>
              <a:rPr lang="ru-RU" sz="3500" b="1" dirty="0" smtClean="0">
                <a:solidFill>
                  <a:srgbClr val="008000"/>
                </a:solidFill>
              </a:rPr>
            </a:br>
            <a:endParaRPr lang="ru-RU" sz="3500" b="1" dirty="0" smtClean="0">
              <a:solidFill>
                <a:srgbClr val="008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в) ориентация на достигнутый уровень каждого обучающегося и зону его ближайшего развития:</a:t>
            </a:r>
            <a:endParaRPr lang="ru-RU" smtClean="0"/>
          </a:p>
          <a:p>
            <a:pPr eaLnBrk="1" hangingPunct="1"/>
            <a:r>
              <a:rPr lang="ru-RU" smtClean="0"/>
              <a:t>завершённость освоения учебного материала на каждом этапе учения;</a:t>
            </a:r>
          </a:p>
          <a:p>
            <a:pPr eaLnBrk="1" hangingPunct="1"/>
            <a:r>
              <a:rPr lang="ru-RU" smtClean="0"/>
              <a:t>разнообразие путей формирования понятий и умений у разных учеников;</a:t>
            </a:r>
          </a:p>
          <a:p>
            <a:pPr eaLnBrk="1" hangingPunct="1"/>
            <a:r>
              <a:rPr lang="ru-RU" smtClean="0"/>
              <a:t>использование способов и средств обучения, адекватных индивидуальным особенностям</a:t>
            </a:r>
          </a:p>
        </p:txBody>
      </p:sp>
    </p:spTree>
    <p:extLst>
      <p:ext uri="{BB962C8B-B14F-4D97-AF65-F5344CB8AC3E}">
        <p14:creationId xmlns="" xmlns:p14="http://schemas.microsoft.com/office/powerpoint/2010/main" val="8559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5a8a6e3fce937db44f03ea8e69f32f878f1df6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4242</Words>
  <Application>Microsoft Office PowerPoint</Application>
  <PresentationFormat>Экран (4:3)</PresentationFormat>
  <Paragraphs>539</Paragraphs>
  <Slides>80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80</vt:i4>
      </vt:variant>
    </vt:vector>
  </HeadingPairs>
  <TitlesOfParts>
    <vt:vector size="94" baseType="lpstr">
      <vt:lpstr>Тема Office</vt:lpstr>
      <vt:lpstr>1_Тема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3_Поток</vt:lpstr>
      <vt:lpstr>Поток</vt:lpstr>
      <vt:lpstr>1_Поток</vt:lpstr>
      <vt:lpstr> Индивидуальный образовательный маршрут</vt:lpstr>
      <vt:lpstr> Неосознанная некомпетентность</vt:lpstr>
      <vt:lpstr>Слайд 3</vt:lpstr>
      <vt:lpstr>Глоссарий</vt:lpstr>
      <vt:lpstr>Индивидуализация обучения</vt:lpstr>
      <vt:lpstr>Принципиальные особенности  </vt:lpstr>
      <vt:lpstr>Принципиальные особенности  </vt:lpstr>
      <vt:lpstr>Принципиальные особенности  </vt:lpstr>
      <vt:lpstr>Принципиальные особенности  </vt:lpstr>
      <vt:lpstr>Стираются резкие грани между разными формами получения образования (очным, заочным, дистанционным, экстернатом) </vt:lpstr>
      <vt:lpstr>Система обучения не является классно-урочной</vt:lpstr>
      <vt:lpstr>Слайд 12</vt:lpstr>
      <vt:lpstr>Слайд 13</vt:lpstr>
      <vt:lpstr>Слайд 14</vt:lpstr>
      <vt:lpstr>1 результат</vt:lpstr>
      <vt:lpstr>Слайд 16</vt:lpstr>
      <vt:lpstr>Слайд 17</vt:lpstr>
      <vt:lpstr>Актуальность индивидуальных образовательных маршрутов</vt:lpstr>
      <vt:lpstr>Слайд 19</vt:lpstr>
      <vt:lpstr>Индивидуальный образовательный маршрут - способ решения задачи индивидуализации обучения </vt:lpstr>
      <vt:lpstr>ИОМ позволяет</vt:lpstr>
      <vt:lpstr>Виды ИОМ по категориям обучающихся</vt:lpstr>
      <vt:lpstr>Виды ИОМ по длительности</vt:lpstr>
      <vt:lpstr>ИОМ предоставляет возможности</vt:lpstr>
      <vt:lpstr>Выбор подходов к изучению учебного материала</vt:lpstr>
      <vt:lpstr>ЭТАПЫ ПРОЕКТИРОВАНИЯ ИНДИВИДУАЛЬНОГО ОБРАЗОВАТЕЛЬНОГО МАРШРУТА </vt:lpstr>
      <vt:lpstr>Проектирование ИОМ</vt:lpstr>
      <vt:lpstr>Проектирование ИОМ</vt:lpstr>
      <vt:lpstr>Проектирование ИОМ</vt:lpstr>
      <vt:lpstr>Специфические требования к ИОМ</vt:lpstr>
      <vt:lpstr>Элементы ИОМ</vt:lpstr>
      <vt:lpstr>           Условия эффективности организации          индивидуального  образовательного маршрута</vt:lpstr>
      <vt:lpstr>Слайд 33</vt:lpstr>
      <vt:lpstr>Примерный вариант матрицы для индивидуального планирования: </vt:lpstr>
      <vt:lpstr>Основные технологии обучения</vt:lpstr>
      <vt:lpstr>Слайд 36</vt:lpstr>
      <vt:lpstr>Слайд 37</vt:lpstr>
      <vt:lpstr>Показатели достижения результата</vt:lpstr>
      <vt:lpstr>Механизм реализации индивидуального образовательного маршрута</vt:lpstr>
      <vt:lpstr>ИОМ для одарённых детей</vt:lpstr>
      <vt:lpstr>Факторы для выбора ИОМ</vt:lpstr>
      <vt:lpstr>Показатели одарённости</vt:lpstr>
      <vt:lpstr> Интеллектуальная сфера: </vt:lpstr>
      <vt:lpstr>Творчество</vt:lpstr>
      <vt:lpstr>Общение и лидерство</vt:lpstr>
      <vt:lpstr>Сфера художественной деятельности: </vt:lpstr>
      <vt:lpstr>Двигательная сфера</vt:lpstr>
      <vt:lpstr>Способности и умения, подлежащие развитию в процессе обучения для становления одаренности.</vt:lpstr>
      <vt:lpstr>Технология ИОМ</vt:lpstr>
      <vt:lpstr>Эффективность реализации ИОМ</vt:lpstr>
      <vt:lpstr>2 итог</vt:lpstr>
      <vt:lpstr>Модель сетевого взаимодействия при реализации ИОМ</vt:lpstr>
      <vt:lpstr>Слайд 53</vt:lpstr>
      <vt:lpstr>Слайд 54</vt:lpstr>
      <vt:lpstr>Пакеты нормативных документов для сетевой реализации ИОМ</vt:lpstr>
      <vt:lpstr>Слайд 56</vt:lpstr>
      <vt:lpstr>Организационная модель реализации ИОМ в сети</vt:lpstr>
      <vt:lpstr>ЦЕЛИ ПРИМЕНЕНИЯ  ИОМ</vt:lpstr>
      <vt:lpstr>Слайд 59</vt:lpstr>
      <vt:lpstr>Описание характеристик основных  видов ИОМ </vt:lpstr>
      <vt:lpstr>Классификация ИОМ  С. В. Воробьевой</vt:lpstr>
      <vt:lpstr>   Характеристики основных видов ИОМ </vt:lpstr>
      <vt:lpstr>Слайд 63</vt:lpstr>
      <vt:lpstr>Слайд 64</vt:lpstr>
      <vt:lpstr>Слайд 65</vt:lpstr>
      <vt:lpstr>Слайд 66</vt:lpstr>
      <vt:lpstr>Слайд 67</vt:lpstr>
      <vt:lpstr>Эффективная технология реализации ИОМ</vt:lpstr>
      <vt:lpstr>Принципы коучинга</vt:lpstr>
      <vt:lpstr>ФЕДЕРАЛЬНЫЙ ГОСУДАРСТВЕННЫЙ ОБРАЗОВАТЕЛЬНЫЙ СТАНДАРТ  СРЕДНЕГО (ПОЛНОГО) ОБЩЕГО ОБРАЗОВАНИЯ  (утвержден приказом Минобрнауки России от 17 мая 2012 г. № 413)  </vt:lpstr>
      <vt:lpstr> 11 компетенций коуча </vt:lpstr>
      <vt:lpstr> Стандарт «Педагог» </vt:lpstr>
      <vt:lpstr>Слайд 73</vt:lpstr>
      <vt:lpstr>Слайд 74</vt:lpstr>
      <vt:lpstr>Слайд 75</vt:lpstr>
      <vt:lpstr>Слайд 76</vt:lpstr>
      <vt:lpstr>Типичный процесс коучинга (модель GROW):  </vt:lpstr>
      <vt:lpstr>Слайд 78</vt:lpstr>
      <vt:lpstr>Итог 3</vt:lpstr>
      <vt:lpstr>Практикум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Индивидуальные образовательные маршруты</dc:title>
  <cp:lastModifiedBy>1</cp:lastModifiedBy>
  <cp:revision>59</cp:revision>
  <dcterms:modified xsi:type="dcterms:W3CDTF">2017-04-05T20:33:27Z</dcterms:modified>
</cp:coreProperties>
</file>