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83" r:id="rId16"/>
    <p:sldId id="270" r:id="rId17"/>
    <p:sldId id="271" r:id="rId18"/>
    <p:sldId id="272" r:id="rId19"/>
    <p:sldId id="284" r:id="rId20"/>
    <p:sldId id="285" r:id="rId21"/>
    <p:sldId id="286" r:id="rId22"/>
    <p:sldId id="287" r:id="rId23"/>
    <p:sldId id="273" r:id="rId24"/>
    <p:sldId id="290" r:id="rId25"/>
    <p:sldId id="274" r:id="rId26"/>
    <p:sldId id="275" r:id="rId27"/>
    <p:sldId id="276" r:id="rId28"/>
    <p:sldId id="277" r:id="rId29"/>
    <p:sldId id="278" r:id="rId30"/>
    <p:sldId id="282" r:id="rId31"/>
    <p:sldId id="279" r:id="rId32"/>
    <p:sldId id="288" r:id="rId33"/>
    <p:sldId id="280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2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0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3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1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6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7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4D980-1AF8-449F-ABAA-19E2F2680B85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0B54-2184-4FB0-A333-02B7AA77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8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200CA-0D49-47AA-B8A0-3902C95A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654" y="1888971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 РОДИТЕЛЬСКОЕ СОБРАНИЕ ДЛЯ РОДИТЕЛЕЙ ВЫПУСКНИКОВ 9-ЫХ КЛАССОВ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C863E-7206-4E2F-BF9E-2D957BFB182E}"/>
              </a:ext>
            </a:extLst>
          </p:cNvPr>
          <p:cNvSpPr txBox="1"/>
          <p:nvPr/>
        </p:nvSpPr>
        <p:spPr>
          <a:xfrm>
            <a:off x="1812903" y="5404034"/>
            <a:ext cx="876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ГОСУДАРСТВЕННОЙ ИТОГОВОЙ АТТЕСТАЦИИ </a:t>
            </a:r>
          </a:p>
        </p:txBody>
      </p:sp>
    </p:spTree>
    <p:extLst>
      <p:ext uri="{BB962C8B-B14F-4D97-AF65-F5344CB8AC3E}">
        <p14:creationId xmlns:p14="http://schemas.microsoft.com/office/powerpoint/2010/main" val="88717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936" y="2280383"/>
            <a:ext cx="8400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Выбранные обучающимся учебные предметы, форма (формы) ГИА (для обучающихся с ОВЗ),</a:t>
            </a:r>
          </a:p>
          <a:p>
            <a:r>
              <a:rPr lang="ru-RU" sz="3200" dirty="0"/>
              <a:t>сроки ГИА указываются им в заявлении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6080" y="805934"/>
            <a:ext cx="7665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/>
              <a:t>Государственная итоговая аттестация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6080" y="409338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до 1 марта </a:t>
            </a:r>
            <a:r>
              <a:rPr lang="ru-RU" sz="3200" dirty="0"/>
              <a:t>в свою школу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30511" y="1452265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ГИА-9</a:t>
            </a:r>
          </a:p>
        </p:txBody>
      </p:sp>
    </p:spTree>
    <p:extLst>
      <p:ext uri="{BB962C8B-B14F-4D97-AF65-F5344CB8AC3E}">
        <p14:creationId xmlns:p14="http://schemas.microsoft.com/office/powerpoint/2010/main" val="69384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8" y="146304"/>
            <a:ext cx="12548779" cy="70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9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9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5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5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51333"/>
            <a:ext cx="10983601" cy="61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51333"/>
            <a:ext cx="10983601" cy="61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656" y="1085136"/>
            <a:ext cx="88757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URW Bookman"/>
            </a:endParaRPr>
          </a:p>
          <a:p>
            <a:r>
              <a:rPr lang="ru-RU" sz="2800" b="1" i="0" u="none" strike="noStrike" baseline="0" dirty="0">
                <a:solidFill>
                  <a:srgbClr val="000000"/>
                </a:solidFill>
                <a:latin typeface="URW Bookman"/>
              </a:rPr>
              <a:t>Федеральный закон «Об образовании в Российской Федерации» (от 29.12.2012 № 273-ФЗ) </a:t>
            </a:r>
            <a:endParaRPr lang="ru-RU" sz="2800" b="0" i="0" u="none" strike="noStrike" baseline="0" dirty="0">
              <a:solidFill>
                <a:srgbClr val="000000"/>
              </a:solidFill>
              <a:latin typeface="URW Bookman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DejaVu Sans"/>
              </a:rPr>
              <a:t>Часть 4 статьи 59: Итоговая аттестация, завершающая освоение имеющих государственную аккредитацию основных образовательных программ, является государственной итоговой аттестацией. Государственная итоговая аттестация проводится государственными экзаменационными комиссиями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4" y="1287535"/>
            <a:ext cx="2742372" cy="34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801878"/>
            <a:ext cx="10983601" cy="52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662273"/>
            <a:ext cx="10983601" cy="55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579779"/>
            <a:ext cx="10983601" cy="5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63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4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414" y="0"/>
            <a:ext cx="12581414" cy="70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05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48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89408"/>
            <a:ext cx="10983601" cy="60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5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478247"/>
            <a:ext cx="10983601" cy="59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3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39" y="2182596"/>
            <a:ext cx="2979781" cy="2774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59936" y="2279226"/>
            <a:ext cx="7030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Приказ Министерства просвещения Российской</a:t>
            </a:r>
          </a:p>
          <a:p>
            <a:pPr algn="just"/>
            <a:r>
              <a:rPr lang="ru-RU" sz="2400" dirty="0"/>
              <a:t>Федерации и Федеральной службы по надзору в</a:t>
            </a:r>
          </a:p>
          <a:p>
            <a:pPr algn="just"/>
            <a:r>
              <a:rPr lang="ru-RU" sz="2400" dirty="0"/>
              <a:t>сфере образования и науки от 4 апреля 2023 года</a:t>
            </a:r>
          </a:p>
          <a:p>
            <a:pPr algn="just"/>
            <a:r>
              <a:rPr lang="ru-RU" sz="2400" dirty="0"/>
              <a:t>№ 232/551 «Об утверждении Порядка проведения</a:t>
            </a:r>
          </a:p>
          <a:p>
            <a:pPr algn="just"/>
            <a:r>
              <a:rPr lang="ru-RU" sz="2400" dirty="0"/>
              <a:t>государственной итоговой аттестации по</a:t>
            </a:r>
          </a:p>
          <a:p>
            <a:pPr algn="just"/>
            <a:r>
              <a:rPr lang="ru-RU" sz="2400" dirty="0"/>
              <a:t>образовательным программам основного общего</a:t>
            </a:r>
          </a:p>
          <a:p>
            <a:pPr algn="just"/>
            <a:r>
              <a:rPr lang="ru-RU" sz="2400" dirty="0"/>
              <a:t>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6482" y="1061966"/>
            <a:ext cx="5363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Порядок проведения ГИА</a:t>
            </a:r>
          </a:p>
        </p:txBody>
      </p:sp>
    </p:spTree>
    <p:extLst>
      <p:ext uri="{BB962C8B-B14F-4D97-AF65-F5344CB8AC3E}">
        <p14:creationId xmlns:p14="http://schemas.microsoft.com/office/powerpoint/2010/main" val="2860751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" y="385380"/>
            <a:ext cx="10716767" cy="62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9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40"/>
            <a:ext cx="12171515" cy="61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5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344988"/>
            <a:ext cx="10983601" cy="61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6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9" y="903410"/>
            <a:ext cx="10983601" cy="50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8976" y="2048376"/>
            <a:ext cx="677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Статья 59: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Итоговая аттестация</a:t>
            </a:r>
            <a:r>
              <a:rPr lang="ru-RU" sz="2400" dirty="0"/>
              <a:t>, завершающая</a:t>
            </a:r>
          </a:p>
          <a:p>
            <a:pPr algn="just"/>
            <a:r>
              <a:rPr lang="ru-RU" sz="2400" dirty="0"/>
              <a:t>освоение основных образовательных</a:t>
            </a:r>
          </a:p>
          <a:p>
            <a:pPr algn="just"/>
            <a:r>
              <a:rPr lang="ru-RU" sz="2400" dirty="0"/>
              <a:t>программ основного общего и среднего</a:t>
            </a:r>
          </a:p>
          <a:p>
            <a:pPr algn="just"/>
            <a:r>
              <a:rPr lang="ru-RU" sz="2400" dirty="0"/>
              <a:t>общего образования, </a:t>
            </a:r>
            <a:r>
              <a:rPr lang="ru-RU" sz="2400" dirty="0">
                <a:solidFill>
                  <a:srgbClr val="FF0000"/>
                </a:solidFill>
              </a:rPr>
              <a:t>является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обязательной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К государственной итоговой аттестации</a:t>
            </a:r>
          </a:p>
          <a:p>
            <a:pPr algn="just"/>
            <a:r>
              <a:rPr lang="ru-RU" sz="2400" dirty="0"/>
              <a:t>допускается обучающийся, не имеющий</a:t>
            </a:r>
          </a:p>
          <a:p>
            <a:pPr algn="just"/>
            <a:r>
              <a:rPr lang="ru-RU" sz="2400" dirty="0"/>
              <a:t>академической задолженности и в полном</a:t>
            </a:r>
          </a:p>
          <a:p>
            <a:pPr algn="just"/>
            <a:r>
              <a:rPr lang="ru-RU" sz="2400" dirty="0"/>
              <a:t>объеме выполнивший учебный план или</a:t>
            </a:r>
          </a:p>
          <a:p>
            <a:pPr algn="just"/>
            <a:r>
              <a:rPr lang="ru-RU" sz="2400" dirty="0"/>
              <a:t>индивидуальный учебный план.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6" y="2048376"/>
            <a:ext cx="2742372" cy="3442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232" y="252907"/>
            <a:ext cx="9107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Федеральный закон «Об образовании в Российской Федерации» (от 29.12.2012 № 273-ФЗ)</a:t>
            </a:r>
          </a:p>
        </p:txBody>
      </p:sp>
    </p:spTree>
    <p:extLst>
      <p:ext uri="{BB962C8B-B14F-4D97-AF65-F5344CB8AC3E}">
        <p14:creationId xmlns:p14="http://schemas.microsoft.com/office/powerpoint/2010/main" val="7760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80" y="805934"/>
            <a:ext cx="9668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Допуск к государственной итоговой аттестации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2896" y="1750582"/>
            <a:ext cx="9887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Итоговое собеседование по русскому языку</a:t>
            </a:r>
          </a:p>
          <a:p>
            <a:endParaRPr lang="ru-RU" sz="3600" dirty="0"/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https://minedu.gov.karelia.ru/about/4370/</a:t>
            </a:r>
          </a:p>
          <a:p>
            <a:r>
              <a:rPr lang="ru-RU" sz="3600" dirty="0">
                <a:solidFill>
                  <a:srgbClr val="FF0000"/>
                </a:solidFill>
              </a:rPr>
              <a:t>11 февраля 2026 года</a:t>
            </a:r>
          </a:p>
          <a:p>
            <a:endParaRPr lang="ru-RU" sz="3600" dirty="0"/>
          </a:p>
          <a:p>
            <a:r>
              <a:rPr lang="ru-RU" sz="3600" b="1" dirty="0"/>
              <a:t>Дополнительные сроки:</a:t>
            </a:r>
          </a:p>
          <a:p>
            <a:r>
              <a:rPr lang="ru-RU" sz="3600" dirty="0">
                <a:solidFill>
                  <a:srgbClr val="FF0000"/>
                </a:solidFill>
              </a:rPr>
              <a:t>11 марта 2026 года</a:t>
            </a:r>
          </a:p>
          <a:p>
            <a:r>
              <a:rPr lang="ru-RU" sz="3600" dirty="0">
                <a:solidFill>
                  <a:srgbClr val="FF0000"/>
                </a:solidFill>
              </a:rPr>
              <a:t>20 апреля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407711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71" y="88102"/>
            <a:ext cx="12951524" cy="6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8751" y="892170"/>
            <a:ext cx="7665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Государственная итоговая аттестация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5861" y="1878830"/>
            <a:ext cx="5334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ГИА проводится в форме: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5360" y="2456795"/>
            <a:ext cx="10448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/>
              <a:t>основного государственного экзамена </a:t>
            </a:r>
            <a:r>
              <a:rPr lang="ru-RU" sz="4000" dirty="0"/>
              <a:t>(</a:t>
            </a:r>
            <a:r>
              <a:rPr lang="ru-RU" sz="4000" dirty="0">
                <a:solidFill>
                  <a:srgbClr val="FF0000"/>
                </a:solidFill>
              </a:rPr>
              <a:t>ОГЭ</a:t>
            </a:r>
            <a:r>
              <a:rPr lang="ru-RU" sz="4000" dirty="0"/>
              <a:t>);</a:t>
            </a:r>
          </a:p>
          <a:p>
            <a:endParaRPr lang="ru-RU" sz="4000" dirty="0"/>
          </a:p>
          <a:p>
            <a:r>
              <a:rPr lang="ru-RU" sz="4000" i="1" dirty="0"/>
              <a:t>государственного выпускного экзамена </a:t>
            </a:r>
            <a:r>
              <a:rPr lang="ru-RU" sz="4000" dirty="0"/>
              <a:t>(</a:t>
            </a:r>
            <a:r>
              <a:rPr lang="ru-RU" sz="4000" dirty="0">
                <a:solidFill>
                  <a:srgbClr val="FF0000"/>
                </a:solidFill>
              </a:rPr>
              <a:t>ГВЭ</a:t>
            </a:r>
            <a:r>
              <a:rPr lang="ru-RU" sz="4000" dirty="0"/>
              <a:t>) – для обучающихся с ограниченными возможностями здоровья (ОВЗ)</a:t>
            </a:r>
          </a:p>
        </p:txBody>
      </p:sp>
    </p:spTree>
    <p:extLst>
      <p:ext uri="{BB962C8B-B14F-4D97-AF65-F5344CB8AC3E}">
        <p14:creationId xmlns:p14="http://schemas.microsoft.com/office/powerpoint/2010/main" val="358510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8160" y="1424815"/>
            <a:ext cx="6559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Статья 59:</a:t>
            </a:r>
          </a:p>
          <a:p>
            <a:r>
              <a:rPr lang="ru-RU" sz="2400" dirty="0"/>
              <a:t>При проведении ГИА, если иное не</a:t>
            </a:r>
          </a:p>
          <a:p>
            <a:r>
              <a:rPr lang="ru-RU" sz="2400" dirty="0"/>
              <a:t>предусмотрено порядком проведения</a:t>
            </a:r>
          </a:p>
          <a:p>
            <a:r>
              <a:rPr lang="ru-RU" sz="2400" dirty="0"/>
              <a:t>государственной итоговой аттестации</a:t>
            </a:r>
          </a:p>
          <a:p>
            <a:r>
              <a:rPr lang="ru-RU" sz="2400" dirty="0"/>
              <a:t>по соответствующим образовательным</a:t>
            </a:r>
          </a:p>
          <a:p>
            <a:r>
              <a:rPr lang="ru-RU" sz="2400" dirty="0"/>
              <a:t>программам, используются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контрольные измерительные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материалы</a:t>
            </a:r>
            <a:r>
              <a:rPr lang="ru-RU" sz="2400" dirty="0"/>
              <a:t>, представляющие собой</a:t>
            </a:r>
          </a:p>
          <a:p>
            <a:r>
              <a:rPr lang="ru-RU" sz="2400" dirty="0"/>
              <a:t>комплексы заданий</a:t>
            </a:r>
          </a:p>
          <a:p>
            <a:r>
              <a:rPr lang="ru-RU" sz="2400" dirty="0"/>
              <a:t>стандартизированной формы (КИМ)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76" y="1596437"/>
            <a:ext cx="2742372" cy="3442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5376" y="179755"/>
            <a:ext cx="942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Федеральный закон «Об образовании в Российской Федерации» (от 29.12.2012 № 273-ФЗ)</a:t>
            </a:r>
          </a:p>
        </p:txBody>
      </p:sp>
    </p:spTree>
    <p:extLst>
      <p:ext uri="{BB962C8B-B14F-4D97-AF65-F5344CB8AC3E}">
        <p14:creationId xmlns:p14="http://schemas.microsoft.com/office/powerpoint/2010/main" val="250282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935" y="318153"/>
            <a:ext cx="6846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Государственная итоговая аттестация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0864" y="1260455"/>
            <a:ext cx="7461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ГИА-9</a:t>
            </a:r>
          </a:p>
          <a:p>
            <a:r>
              <a:rPr lang="ru-RU" sz="3200" dirty="0"/>
              <a:t>ГИА включает в себя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четыре</a:t>
            </a:r>
            <a:r>
              <a:rPr lang="ru-RU" sz="3200" dirty="0"/>
              <a:t> экзамена: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459486"/>
            <a:ext cx="99120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экзамены по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русскому языку и математике </a:t>
            </a:r>
            <a:r>
              <a:rPr lang="ru-RU" sz="3200" dirty="0"/>
              <a:t>(обязательные учебные предметы),</a:t>
            </a:r>
          </a:p>
          <a:p>
            <a:endParaRPr lang="ru-RU" sz="3200" dirty="0"/>
          </a:p>
          <a:p>
            <a:r>
              <a:rPr lang="ru-RU" sz="3200" dirty="0"/>
              <a:t>экзамены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 выбору </a:t>
            </a:r>
            <a:r>
              <a:rPr lang="ru-RU" sz="3200" dirty="0"/>
              <a:t>по двум учебным предметам из числа учебных предметов: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физика, химия, биология, литература, география, история, обществознание, иностранные языки,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2941626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379</Words>
  <Application>Microsoft Office PowerPoint</Application>
  <PresentationFormat>Широкоэкранный</PresentationFormat>
  <Paragraphs>62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DejaVu Sans</vt:lpstr>
      <vt:lpstr>Times New Roman</vt:lpstr>
      <vt:lpstr>URW Bookman</vt:lpstr>
      <vt:lpstr>Тема Office</vt:lpstr>
      <vt:lpstr>ОБЩЕШКОЛЬНОЕ РОДИТЕЛЬСКОЕ СОБРАНИЕ ДЛЯ РОДИТЕЛЕЙ ВЫПУСКНИКОВ 9-ЫХ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Thermaltake</dc:creator>
  <cp:lastModifiedBy>Пользователь</cp:lastModifiedBy>
  <cp:revision>18</cp:revision>
  <dcterms:created xsi:type="dcterms:W3CDTF">2025-11-11T19:24:48Z</dcterms:created>
  <dcterms:modified xsi:type="dcterms:W3CDTF">2025-11-13T19:49:31Z</dcterms:modified>
</cp:coreProperties>
</file>