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7345363" cy="10477500"/>
  <p:notesSz cx="6888163" cy="10020300"/>
  <p:defaultTextStyle>
    <a:defPPr>
      <a:defRPr lang="ru-RU"/>
    </a:defPPr>
    <a:lvl1pPr marL="0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184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367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7551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6735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5918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5102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4285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3469" algn="l" defTabSz="101836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2400" y="-120"/>
      </p:cViewPr>
      <p:guideLst>
        <p:guide orient="horz" pos="3300"/>
        <p:guide pos="23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902" y="3254818"/>
            <a:ext cx="6243559" cy="22458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1805" y="5937250"/>
            <a:ext cx="5141754" cy="267758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7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5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5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4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3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233" y="6732764"/>
            <a:ext cx="6243559" cy="2080948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0233" y="4440813"/>
            <a:ext cx="6243559" cy="229195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18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3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75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67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59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51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42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34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67268" y="2444752"/>
            <a:ext cx="3244202" cy="691466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33893" y="2444752"/>
            <a:ext cx="3244202" cy="691466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7269" y="2345311"/>
            <a:ext cx="3245478" cy="97741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84" indent="0">
              <a:buNone/>
              <a:defRPr sz="2200" b="1"/>
            </a:lvl2pPr>
            <a:lvl3pPr marL="1018367" indent="0">
              <a:buNone/>
              <a:defRPr sz="2000" b="1"/>
            </a:lvl3pPr>
            <a:lvl4pPr marL="1527551" indent="0">
              <a:buNone/>
              <a:defRPr sz="1800" b="1"/>
            </a:lvl4pPr>
            <a:lvl5pPr marL="2036735" indent="0">
              <a:buNone/>
              <a:defRPr sz="1800" b="1"/>
            </a:lvl5pPr>
            <a:lvl6pPr marL="2545918" indent="0">
              <a:buNone/>
              <a:defRPr sz="1800" b="1"/>
            </a:lvl6pPr>
            <a:lvl7pPr marL="3055102" indent="0">
              <a:buNone/>
              <a:defRPr sz="1800" b="1"/>
            </a:lvl7pPr>
            <a:lvl8pPr marL="3564285" indent="0">
              <a:buNone/>
              <a:defRPr sz="1800" b="1"/>
            </a:lvl8pPr>
            <a:lvl9pPr marL="407346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7269" y="3322725"/>
            <a:ext cx="3245478" cy="6036690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731343" y="2345311"/>
            <a:ext cx="3246752" cy="97741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84" indent="0">
              <a:buNone/>
              <a:defRPr sz="2200" b="1"/>
            </a:lvl2pPr>
            <a:lvl3pPr marL="1018367" indent="0">
              <a:buNone/>
              <a:defRPr sz="2000" b="1"/>
            </a:lvl3pPr>
            <a:lvl4pPr marL="1527551" indent="0">
              <a:buNone/>
              <a:defRPr sz="1800" b="1"/>
            </a:lvl4pPr>
            <a:lvl5pPr marL="2036735" indent="0">
              <a:buNone/>
              <a:defRPr sz="1800" b="1"/>
            </a:lvl5pPr>
            <a:lvl6pPr marL="2545918" indent="0">
              <a:buNone/>
              <a:defRPr sz="1800" b="1"/>
            </a:lvl6pPr>
            <a:lvl7pPr marL="3055102" indent="0">
              <a:buNone/>
              <a:defRPr sz="1800" b="1"/>
            </a:lvl7pPr>
            <a:lvl8pPr marL="3564285" indent="0">
              <a:buNone/>
              <a:defRPr sz="1800" b="1"/>
            </a:lvl8pPr>
            <a:lvl9pPr marL="407346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731343" y="3322725"/>
            <a:ext cx="3246752" cy="6036690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269" y="417160"/>
            <a:ext cx="2416574" cy="177535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71833" y="417161"/>
            <a:ext cx="4106262" cy="894225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7269" y="2192515"/>
            <a:ext cx="2416574" cy="7166902"/>
          </a:xfrm>
        </p:spPr>
        <p:txBody>
          <a:bodyPr/>
          <a:lstStyle>
            <a:lvl1pPr marL="0" indent="0">
              <a:buNone/>
              <a:defRPr sz="1600"/>
            </a:lvl1pPr>
            <a:lvl2pPr marL="509184" indent="0">
              <a:buNone/>
              <a:defRPr sz="1300"/>
            </a:lvl2pPr>
            <a:lvl3pPr marL="1018367" indent="0">
              <a:buNone/>
              <a:defRPr sz="1100"/>
            </a:lvl3pPr>
            <a:lvl4pPr marL="1527551" indent="0">
              <a:buNone/>
              <a:defRPr sz="1000"/>
            </a:lvl4pPr>
            <a:lvl5pPr marL="2036735" indent="0">
              <a:buNone/>
              <a:defRPr sz="1000"/>
            </a:lvl5pPr>
            <a:lvl6pPr marL="2545918" indent="0">
              <a:buNone/>
              <a:defRPr sz="1000"/>
            </a:lvl6pPr>
            <a:lvl7pPr marL="3055102" indent="0">
              <a:buNone/>
              <a:defRPr sz="1000"/>
            </a:lvl7pPr>
            <a:lvl8pPr marL="3564285" indent="0">
              <a:buNone/>
              <a:defRPr sz="1000"/>
            </a:lvl8pPr>
            <a:lvl9pPr marL="407346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9742" y="7334251"/>
            <a:ext cx="4407218" cy="86585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39742" y="936184"/>
            <a:ext cx="4407218" cy="6286500"/>
          </a:xfrm>
        </p:spPr>
        <p:txBody>
          <a:bodyPr/>
          <a:lstStyle>
            <a:lvl1pPr marL="0" indent="0">
              <a:buNone/>
              <a:defRPr sz="3600"/>
            </a:lvl1pPr>
            <a:lvl2pPr marL="509184" indent="0">
              <a:buNone/>
              <a:defRPr sz="3100"/>
            </a:lvl2pPr>
            <a:lvl3pPr marL="1018367" indent="0">
              <a:buNone/>
              <a:defRPr sz="2700"/>
            </a:lvl3pPr>
            <a:lvl4pPr marL="1527551" indent="0">
              <a:buNone/>
              <a:defRPr sz="2200"/>
            </a:lvl4pPr>
            <a:lvl5pPr marL="2036735" indent="0">
              <a:buNone/>
              <a:defRPr sz="2200"/>
            </a:lvl5pPr>
            <a:lvl6pPr marL="2545918" indent="0">
              <a:buNone/>
              <a:defRPr sz="2200"/>
            </a:lvl6pPr>
            <a:lvl7pPr marL="3055102" indent="0">
              <a:buNone/>
              <a:defRPr sz="2200"/>
            </a:lvl7pPr>
            <a:lvl8pPr marL="3564285" indent="0">
              <a:buNone/>
              <a:defRPr sz="2200"/>
            </a:lvl8pPr>
            <a:lvl9pPr marL="4073469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39742" y="8200101"/>
            <a:ext cx="4407218" cy="1229650"/>
          </a:xfrm>
        </p:spPr>
        <p:txBody>
          <a:bodyPr/>
          <a:lstStyle>
            <a:lvl1pPr marL="0" indent="0">
              <a:buNone/>
              <a:defRPr sz="1600"/>
            </a:lvl1pPr>
            <a:lvl2pPr marL="509184" indent="0">
              <a:buNone/>
              <a:defRPr sz="1300"/>
            </a:lvl2pPr>
            <a:lvl3pPr marL="1018367" indent="0">
              <a:buNone/>
              <a:defRPr sz="1100"/>
            </a:lvl3pPr>
            <a:lvl4pPr marL="1527551" indent="0">
              <a:buNone/>
              <a:defRPr sz="1000"/>
            </a:lvl4pPr>
            <a:lvl5pPr marL="2036735" indent="0">
              <a:buNone/>
              <a:defRPr sz="1000"/>
            </a:lvl5pPr>
            <a:lvl6pPr marL="2545918" indent="0">
              <a:buNone/>
              <a:defRPr sz="1000"/>
            </a:lvl6pPr>
            <a:lvl7pPr marL="3055102" indent="0">
              <a:buNone/>
              <a:defRPr sz="1000"/>
            </a:lvl7pPr>
            <a:lvl8pPr marL="3564285" indent="0">
              <a:buNone/>
              <a:defRPr sz="1000"/>
            </a:lvl8pPr>
            <a:lvl9pPr marL="407346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325388" y="419588"/>
            <a:ext cx="1652707" cy="893982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67268" y="419588"/>
            <a:ext cx="4835697" cy="89398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268" y="419586"/>
            <a:ext cx="6610827" cy="1746250"/>
          </a:xfrm>
          <a:prstGeom prst="rect">
            <a:avLst/>
          </a:prstGeom>
        </p:spPr>
        <p:txBody>
          <a:bodyPr vert="horz" lIns="101837" tIns="50918" rIns="101837" bIns="509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7268" y="2444752"/>
            <a:ext cx="6610827" cy="6914665"/>
          </a:xfrm>
          <a:prstGeom prst="rect">
            <a:avLst/>
          </a:prstGeom>
        </p:spPr>
        <p:txBody>
          <a:bodyPr vert="horz" lIns="101837" tIns="50918" rIns="101837" bIns="509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67268" y="9711092"/>
            <a:ext cx="1713918" cy="557829"/>
          </a:xfrm>
          <a:prstGeom prst="rect">
            <a:avLst/>
          </a:prstGeom>
        </p:spPr>
        <p:txBody>
          <a:bodyPr vert="horz" lIns="101837" tIns="50918" rIns="101837" bIns="5091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09666" y="9711092"/>
            <a:ext cx="2326032" cy="557829"/>
          </a:xfrm>
          <a:prstGeom prst="rect">
            <a:avLst/>
          </a:prstGeom>
        </p:spPr>
        <p:txBody>
          <a:bodyPr vert="horz" lIns="101837" tIns="50918" rIns="101837" bIns="5091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264177" y="9711092"/>
            <a:ext cx="1713918" cy="557829"/>
          </a:xfrm>
          <a:prstGeom prst="rect">
            <a:avLst/>
          </a:prstGeom>
        </p:spPr>
        <p:txBody>
          <a:bodyPr vert="horz" lIns="101837" tIns="50918" rIns="101837" bIns="5091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367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1888" indent="-381888" algn="l" defTabSz="10183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423" indent="-318240" algn="l" defTabSz="10183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2959" indent="-254592" algn="l" defTabSz="101836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143" indent="-254592" algn="l" defTabSz="1018367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1326" indent="-254592" algn="l" defTabSz="1018367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0510" indent="-254592" algn="l" defTabSz="101836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9694" indent="-254592" algn="l" defTabSz="101836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8877" indent="-254592" algn="l" defTabSz="101836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8061" indent="-254592" algn="l" defTabSz="101836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184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367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551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6735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5918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5102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4285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3469" algn="l" defTabSz="101836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hyperlink" Target="mailto:dshi17bux@mail.ru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microsoft.com/office/2007/relationships/hdphoto" Target="../media/hdphoto6.wdp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амка ноты на прозрачном фоне прямоугольная (38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07683" cy="104581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395190" y="990278"/>
            <a:ext cx="655500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МБУ ДО «Детская школа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искусств №17»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3474" y="1474148"/>
            <a:ext cx="616707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800" dirty="0" smtClean="0">
                <a:latin typeface="Comic Sans MS" pitchFamily="66" charset="0"/>
              </a:rPr>
              <a:t>Объявляет набор детей от 6,6 до 9 лет</a:t>
            </a:r>
          </a:p>
          <a:p>
            <a:pPr algn="ctr"/>
            <a:r>
              <a:rPr lang="ru-RU" sz="1800" dirty="0">
                <a:latin typeface="Comic Sans MS" pitchFamily="66" charset="0"/>
              </a:rPr>
              <a:t>н</a:t>
            </a:r>
            <a:r>
              <a:rPr lang="ru-RU" sz="1800" dirty="0" smtClean="0">
                <a:latin typeface="Comic Sans MS" pitchFamily="66" charset="0"/>
              </a:rPr>
              <a:t>а 2025-2026 учебный год</a:t>
            </a:r>
          </a:p>
          <a:p>
            <a:pPr algn="ctr"/>
            <a:r>
              <a:rPr lang="ru-RU" sz="1800" dirty="0">
                <a:latin typeface="Comic Sans MS" pitchFamily="66" charset="0"/>
              </a:rPr>
              <a:t>н</a:t>
            </a:r>
            <a:r>
              <a:rPr lang="ru-RU" sz="1800" dirty="0" smtClean="0">
                <a:latin typeface="Comic Sans MS" pitchFamily="66" charset="0"/>
              </a:rPr>
              <a:t>а предпрофессиональные и общеразвивающие </a:t>
            </a:r>
          </a:p>
          <a:p>
            <a:pPr algn="ctr"/>
            <a:r>
              <a:rPr lang="ru-RU" sz="1800" dirty="0">
                <a:latin typeface="Comic Sans MS" pitchFamily="66" charset="0"/>
              </a:rPr>
              <a:t>п</a:t>
            </a:r>
            <a:r>
              <a:rPr lang="ru-RU" sz="1800" dirty="0" smtClean="0">
                <a:latin typeface="Comic Sans MS" pitchFamily="66" charset="0"/>
              </a:rPr>
              <a:t>рограммы </a:t>
            </a:r>
            <a:r>
              <a:rPr lang="ru-RU" sz="1800" dirty="0" smtClean="0">
                <a:latin typeface="Comic Sans MS" pitchFamily="66" charset="0"/>
              </a:rPr>
              <a:t>в области искусства по </a:t>
            </a:r>
            <a:r>
              <a:rPr lang="ru-RU" sz="1800" dirty="0" smtClean="0">
                <a:latin typeface="Comic Sans MS" pitchFamily="66" charset="0"/>
              </a:rPr>
              <a:t>специальностям</a:t>
            </a:r>
            <a:r>
              <a:rPr lang="ru-RU" sz="1800" dirty="0" smtClean="0">
                <a:latin typeface="Comic Sans MS" pitchFamily="66" charset="0"/>
              </a:rPr>
              <a:t>:</a:t>
            </a:r>
            <a:endParaRPr lang="ru-RU" sz="1800" dirty="0"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3077" y="2847474"/>
            <a:ext cx="7504003" cy="42319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                    </a:t>
            </a:r>
            <a:r>
              <a:rPr lang="ru-RU" b="1" u="sng" dirty="0" smtClean="0">
                <a:solidFill>
                  <a:srgbClr val="0070C0"/>
                </a:solidFill>
                <a:latin typeface="Comic Sans MS" pitchFamily="66" charset="0"/>
              </a:rPr>
              <a:t>Фортепиано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ru-RU" sz="1800" b="1" dirty="0" smtClean="0">
                <a:latin typeface="Comic Sans MS" pitchFamily="66" charset="0"/>
              </a:rPr>
              <a:t>– 4 человека </a:t>
            </a:r>
          </a:p>
          <a:p>
            <a:r>
              <a:rPr lang="ru-RU" sz="1800" b="1" dirty="0">
                <a:latin typeface="Comic Sans MS" pitchFamily="66" charset="0"/>
              </a:rPr>
              <a:t> </a:t>
            </a:r>
            <a:r>
              <a:rPr lang="ru-RU" sz="1800" b="1" dirty="0" smtClean="0">
                <a:latin typeface="Comic Sans MS" pitchFamily="66" charset="0"/>
              </a:rPr>
              <a:t>                      </a:t>
            </a:r>
            <a:endParaRPr lang="ru-RU" sz="1050" b="1" dirty="0">
              <a:latin typeface="Comic Sans MS" pitchFamily="66" charset="0"/>
            </a:endParaRPr>
          </a:p>
          <a:p>
            <a:pPr algn="ctr"/>
            <a:r>
              <a:rPr lang="ru-RU" sz="1800" b="1" dirty="0" smtClean="0">
                <a:latin typeface="Comic Sans MS" pitchFamily="66" charset="0"/>
              </a:rPr>
              <a:t>    </a:t>
            </a:r>
            <a:r>
              <a:rPr lang="ru-RU" sz="1800" b="1" dirty="0" smtClean="0">
                <a:latin typeface="Comic Sans MS" pitchFamily="66" charset="0"/>
              </a:rPr>
              <a:t>                              </a:t>
            </a:r>
            <a:r>
              <a:rPr lang="ru-RU" b="1" u="sng" dirty="0" smtClean="0">
                <a:solidFill>
                  <a:srgbClr val="C00000"/>
                </a:solidFill>
                <a:latin typeface="Comic Sans MS" pitchFamily="66" charset="0"/>
              </a:rPr>
              <a:t>Домра</a:t>
            </a:r>
            <a:r>
              <a:rPr lang="ru-RU" b="1" dirty="0" smtClean="0">
                <a:latin typeface="Comic Sans MS" pitchFamily="66" charset="0"/>
              </a:rPr>
              <a:t> </a:t>
            </a:r>
            <a:r>
              <a:rPr lang="ru-RU" sz="1800" b="1" dirty="0" smtClean="0">
                <a:latin typeface="Comic Sans MS" pitchFamily="66" charset="0"/>
              </a:rPr>
              <a:t>– 2 человека</a:t>
            </a:r>
          </a:p>
          <a:p>
            <a:pPr algn="ctr"/>
            <a:r>
              <a:rPr lang="ru-RU" sz="1800" b="1" dirty="0" smtClean="0">
                <a:latin typeface="Comic Sans MS" pitchFamily="66" charset="0"/>
              </a:rPr>
              <a:t>      </a:t>
            </a:r>
            <a:r>
              <a:rPr lang="ru-RU" sz="1800" b="1" dirty="0" smtClean="0">
                <a:latin typeface="Comic Sans MS" pitchFamily="66" charset="0"/>
              </a:rPr>
              <a:t>                            </a:t>
            </a:r>
            <a:endParaRPr lang="ru-RU" sz="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            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       </a:t>
            </a:r>
            <a:r>
              <a:rPr lang="ru-RU" b="1" u="sng" dirty="0" smtClean="0">
                <a:solidFill>
                  <a:srgbClr val="002060"/>
                </a:solidFill>
                <a:latin typeface="Comic Sans MS" pitchFamily="66" charset="0"/>
              </a:rPr>
              <a:t>Аккордеон</a:t>
            </a:r>
            <a:r>
              <a:rPr lang="ru-RU" b="1" dirty="0" smtClean="0">
                <a:latin typeface="Comic Sans MS" pitchFamily="66" charset="0"/>
              </a:rPr>
              <a:t> </a:t>
            </a:r>
            <a:r>
              <a:rPr lang="ru-RU" sz="1800" b="1" dirty="0" smtClean="0">
                <a:latin typeface="Comic Sans MS" pitchFamily="66" charset="0"/>
              </a:rPr>
              <a:t>– 2 </a:t>
            </a:r>
            <a:r>
              <a:rPr lang="ru-RU" sz="1800" b="1" dirty="0" smtClean="0">
                <a:latin typeface="Comic Sans MS" pitchFamily="66" charset="0"/>
              </a:rPr>
              <a:t>человека</a:t>
            </a:r>
          </a:p>
          <a:p>
            <a:endParaRPr lang="ru-RU" sz="1800" b="1" dirty="0" smtClean="0">
              <a:latin typeface="Comic Sans MS" pitchFamily="66" charset="0"/>
            </a:endParaRPr>
          </a:p>
          <a:p>
            <a:r>
              <a:rPr lang="ru-RU" sz="1800" b="1" dirty="0">
                <a:latin typeface="Comic Sans MS" pitchFamily="66" charset="0"/>
              </a:rPr>
              <a:t> </a:t>
            </a:r>
            <a:r>
              <a:rPr lang="ru-RU" sz="1800" b="1" dirty="0" smtClean="0">
                <a:latin typeface="Comic Sans MS" pitchFamily="66" charset="0"/>
              </a:rPr>
              <a:t>               </a:t>
            </a:r>
            <a:endParaRPr lang="ru-RU" sz="1800" b="1" dirty="0" smtClean="0">
              <a:latin typeface="Comic Sans MS" pitchFamily="66" charset="0"/>
            </a:endParaRP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                             </a:t>
            </a:r>
            <a:r>
              <a:rPr lang="ru-RU" b="1" u="sng" dirty="0" smtClean="0">
                <a:solidFill>
                  <a:srgbClr val="00B050"/>
                </a:solidFill>
                <a:latin typeface="Comic Sans MS" pitchFamily="66" charset="0"/>
              </a:rPr>
              <a:t>Балалайка</a:t>
            </a:r>
            <a:r>
              <a:rPr lang="ru-RU" b="1" dirty="0" smtClean="0">
                <a:latin typeface="Comic Sans MS" pitchFamily="66" charset="0"/>
              </a:rPr>
              <a:t> </a:t>
            </a:r>
            <a:r>
              <a:rPr lang="ru-RU" sz="1800" b="1" dirty="0" smtClean="0">
                <a:latin typeface="Comic Sans MS" pitchFamily="66" charset="0"/>
              </a:rPr>
              <a:t>– 2 </a:t>
            </a:r>
            <a:r>
              <a:rPr lang="ru-RU" sz="1800" b="1" dirty="0" smtClean="0">
                <a:latin typeface="Comic Sans MS" pitchFamily="66" charset="0"/>
              </a:rPr>
              <a:t>человека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                             </a:t>
            </a:r>
          </a:p>
          <a:p>
            <a:pPr algn="ctr"/>
            <a:endParaRPr lang="ru-RU" sz="3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                   </a:t>
            </a: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Гармонь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–</a:t>
            </a:r>
            <a:r>
              <a:rPr lang="ru-RU" sz="1800" b="1" dirty="0" smtClean="0">
                <a:latin typeface="Comic Sans MS" pitchFamily="66" charset="0"/>
              </a:rPr>
              <a:t> 2 человека</a:t>
            </a:r>
          </a:p>
          <a:p>
            <a:r>
              <a:rPr lang="ru-RU" sz="1800" b="1" dirty="0" smtClean="0">
                <a:latin typeface="Comic Sans MS" pitchFamily="66" charset="0"/>
              </a:rPr>
              <a:t>                        </a:t>
            </a:r>
            <a:endParaRPr lang="ru-RU" sz="1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r>
              <a:rPr lang="ru-RU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                   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                 </a:t>
            </a:r>
            <a:r>
              <a:rPr lang="ru-RU" b="1" u="sng" dirty="0" smtClean="0">
                <a:solidFill>
                  <a:srgbClr val="7030A0"/>
                </a:solidFill>
                <a:latin typeface="Comic Sans MS" pitchFamily="66" charset="0"/>
              </a:rPr>
              <a:t>Эстрадный </a:t>
            </a:r>
            <a:r>
              <a:rPr lang="ru-RU" b="1" u="sng" dirty="0" smtClean="0">
                <a:solidFill>
                  <a:srgbClr val="7030A0"/>
                </a:solidFill>
                <a:latin typeface="Comic Sans MS" pitchFamily="66" charset="0"/>
              </a:rPr>
              <a:t>вокал </a:t>
            </a:r>
            <a:r>
              <a:rPr lang="ru-RU" sz="1800" b="1" dirty="0" smtClean="0">
                <a:latin typeface="Comic Sans MS" pitchFamily="66" charset="0"/>
              </a:rPr>
              <a:t>– 2 человека  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                   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22" b="100000" l="3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4" t="6913"/>
          <a:stretch/>
        </p:blipFill>
        <p:spPr bwMode="auto">
          <a:xfrm>
            <a:off x="1143298" y="2636481"/>
            <a:ext cx="829326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4629">
            <a:off x="3131144" y="3117967"/>
            <a:ext cx="936000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4404">
            <a:off x="1259395" y="3878792"/>
            <a:ext cx="868455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47" b="100000" l="136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8864">
            <a:off x="2321182" y="4502566"/>
            <a:ext cx="830043" cy="8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9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580" y="6046060"/>
            <a:ext cx="839141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707781" y="6879043"/>
            <a:ext cx="58384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00369" y="6879043"/>
            <a:ext cx="57374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На 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отделении 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платных образовательных услуг</a:t>
            </a:r>
          </a:p>
          <a:p>
            <a:pPr algn="ctr"/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</a:rPr>
              <a:t>о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существляется набор детей в возрасте от 4,6 до 5,6 лет</a:t>
            </a:r>
          </a:p>
          <a:p>
            <a:pPr algn="ctr"/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</a:rPr>
              <a:t>в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 музыкально-эстетический класс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</a:rPr>
              <a:t>ДоМиСольки</a:t>
            </a: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– 10 человек.</a:t>
            </a:r>
            <a:endParaRPr lang="ru-RU" sz="1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0426" y="7747718"/>
            <a:ext cx="3615607" cy="18108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66816" y="8145249"/>
            <a:ext cx="292900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Вступительные прослушивания</a:t>
            </a: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 </a:t>
            </a:r>
            <a:r>
              <a:rPr lang="ru-RU" sz="1400" b="1" dirty="0" smtClean="0">
                <a:solidFill>
                  <a:srgbClr val="0070C0"/>
                </a:solidFill>
              </a:rPr>
              <a:t>пройдут</a:t>
            </a:r>
            <a:r>
              <a:rPr lang="ru-RU" sz="1400" b="1" dirty="0" smtClean="0">
                <a:solidFill>
                  <a:srgbClr val="0070C0"/>
                </a:solidFill>
              </a:rPr>
              <a:t>:</a:t>
            </a:r>
            <a:endParaRPr lang="ru-RU" sz="14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29 мая (четверг) с 17.30-19.00 ч.</a:t>
            </a: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30 мая (пятница) с 17.30-19.00 ч.</a:t>
            </a: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Списки зачисленных после 6 июня.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36872" y="8004637"/>
            <a:ext cx="2774195" cy="14507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2618" y="7822084"/>
            <a:ext cx="3573415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Справки и консультации  по телефону: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(881831) 22500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С понедельника по пятницу с 9:00 до 17:00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Адрес</a:t>
            </a:r>
            <a:r>
              <a:rPr lang="ru-RU" sz="1400" b="1" dirty="0" smtClean="0">
                <a:solidFill>
                  <a:srgbClr val="002060"/>
                </a:solidFill>
              </a:rPr>
              <a:t>: п.Березник </a:t>
            </a:r>
            <a:r>
              <a:rPr lang="ru-RU" sz="1400" b="1" dirty="0" smtClean="0">
                <a:solidFill>
                  <a:srgbClr val="002060"/>
                </a:solidFill>
              </a:rPr>
              <a:t>ул. П.Виноградова, </a:t>
            </a:r>
            <a:r>
              <a:rPr lang="ru-RU" sz="1400" b="1" dirty="0" smtClean="0">
                <a:solidFill>
                  <a:srgbClr val="002060"/>
                </a:solidFill>
              </a:rPr>
              <a:t>д.94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(</a:t>
            </a:r>
            <a:r>
              <a:rPr lang="ru-RU" sz="1400" b="1" dirty="0" smtClean="0">
                <a:solidFill>
                  <a:srgbClr val="002060"/>
                </a:solidFill>
              </a:rPr>
              <a:t>2-й этаж)</a:t>
            </a:r>
          </a:p>
          <a:p>
            <a:r>
              <a:rPr lang="ru-RU" sz="1400" b="1" dirty="0" smtClean="0">
                <a:solidFill>
                  <a:srgbClr val="002060"/>
                </a:solidFill>
              </a:rPr>
              <a:t>  </a:t>
            </a:r>
            <a:r>
              <a:rPr lang="ru-RU" sz="1400" b="1" dirty="0" err="1" smtClean="0">
                <a:solidFill>
                  <a:srgbClr val="002060"/>
                </a:solidFill>
              </a:rPr>
              <a:t>Эл.почта</a:t>
            </a:r>
            <a:r>
              <a:rPr lang="ru-RU" sz="1400" b="1" dirty="0" smtClean="0">
                <a:solidFill>
                  <a:srgbClr val="002060"/>
                </a:solidFill>
              </a:rPr>
              <a:t>: </a:t>
            </a:r>
            <a:r>
              <a:rPr lang="en-US" sz="1400" b="1" dirty="0" smtClean="0">
                <a:solidFill>
                  <a:srgbClr val="002060"/>
                </a:solidFill>
                <a:hlinkClick r:id="rId13"/>
              </a:rPr>
              <a:t>dshi17bux@mail.ru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Правила поступления на сайте ДШИ №17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https://dshi17.nubex.ru/sveden/common/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1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84" y="5406112"/>
            <a:ext cx="798773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02457" y="9637966"/>
            <a:ext cx="24577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п</a:t>
            </a:r>
            <a:r>
              <a:rPr lang="ru-RU" sz="3600" b="1" dirty="0" smtClean="0">
                <a:solidFill>
                  <a:srgbClr val="002060"/>
                </a:solidFill>
              </a:rPr>
              <a:t>.Березник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67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169</Words>
  <Application>Microsoft Office PowerPoint</Application>
  <PresentationFormat>Произвольный</PresentationFormat>
  <Paragraphs>37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техномир</dc:creator>
  <cp:lastModifiedBy>техномир</cp:lastModifiedBy>
  <cp:revision>16</cp:revision>
  <cp:lastPrinted>2025-04-09T11:06:49Z</cp:lastPrinted>
  <dcterms:created xsi:type="dcterms:W3CDTF">2025-04-08T08:23:23Z</dcterms:created>
  <dcterms:modified xsi:type="dcterms:W3CDTF">2025-04-09T11:29:34Z</dcterms:modified>
</cp:coreProperties>
</file>