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709862" y="270818"/>
            <a:ext cx="7315200" cy="82073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Доброе утро, коллег</a:t>
            </a:r>
            <a:r>
              <a:rPr lang="ru-RU" sz="2800" b="1" dirty="0" smtClean="0">
                <a:solidFill>
                  <a:schemeClr val="tx1"/>
                </a:solidFill>
              </a:rPr>
              <a:t>и! 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42925" y="590188"/>
            <a:ext cx="11649075" cy="6109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Сегодня  Харитонов </a:t>
            </a:r>
            <a:r>
              <a:rPr lang="ru-RU" b="1" dirty="0">
                <a:solidFill>
                  <a:schemeClr val="tx1"/>
                </a:solidFill>
                <a:latin typeface="Book Antiqua" panose="02040602050305030304" pitchFamily="18" charset="0"/>
              </a:rPr>
              <a:t>день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Book Antiqua" panose="02040602050305030304" pitchFamily="18" charset="0"/>
              </a:rPr>
              <a:t>этот день отмечается память преподобного Харитона Исповедника, жившего в 3-4 веках в</a:t>
            </a: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о </a:t>
            </a:r>
            <a:r>
              <a:rPr lang="ru-RU" b="1" dirty="0">
                <a:solidFill>
                  <a:schemeClr val="tx1"/>
                </a:solidFill>
                <a:latin typeface="Book Antiqua" panose="02040602050305030304" pitchFamily="18" charset="0"/>
              </a:rPr>
              <a:t>времена гонений на </a:t>
            </a: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христиан он </a:t>
            </a:r>
            <a:r>
              <a:rPr lang="ru-RU" b="1" dirty="0">
                <a:solidFill>
                  <a:schemeClr val="tx1"/>
                </a:solidFill>
                <a:latin typeface="Book Antiqua" panose="02040602050305030304" pitchFamily="18" charset="0"/>
              </a:rPr>
              <a:t>пострадал за веру. Язычники жестоко избили мученика и заключили в </a:t>
            </a: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темницу.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Получив свободу, Харитон отправился в Святую Землю, но недалеко от Иерусалима его схватили разбойники и привели в свою пещеру. От смерти святого спасла змея, которая своим ядом отравила вино. Разбойники выпили его и умерли, а Харитон остался жить в пещере, где устроил церковь. </a:t>
            </a:r>
            <a:endParaRPr lang="ru-RU" b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Book Antiqua" panose="02040602050305030304" pitchFamily="18" charset="0"/>
              </a:rPr>
              <a:t>Харитонов день на Руси считался недобрым. В этот день нужно было сидеть дома, не ходить в гости и даже, по возможности, не выходить во двор, чтобы злые люди не сглазили и не навели порчу. Домашними делами заниматься тоже не следовало, ни в коем случае нельзя было выметать сор из избы – это считалось плохой приметой. Таким образом, крестьянам волей-неволей приходилось целый день пребывать в безделье. «Харитон — в избе урон», — сокрушались по этому поводу люди</a:t>
            </a: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                        </a:t>
            </a: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Но </a:t>
            </a:r>
            <a:r>
              <a:rPr lang="ru-RU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на нас это не распространяется, мы не бездельники! </a:t>
            </a:r>
            <a:endParaRPr lang="ru-RU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6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Материально-техническое обустройство мест проведения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1081" y="604380"/>
            <a:ext cx="7315200" cy="5642596"/>
          </a:xfrm>
        </p:spPr>
        <p:txBody>
          <a:bodyPr>
            <a:normAutofit fontScale="92500"/>
          </a:bodyPr>
          <a:lstStyle/>
          <a:p>
            <a:r>
              <a:rPr lang="ru-RU" dirty="0"/>
              <a:t>Установка и оформление сцен;</a:t>
            </a:r>
          </a:p>
          <a:p>
            <a:r>
              <a:rPr lang="ru-RU" dirty="0"/>
              <a:t>оборудование сцен звукоусиливающей и световой аппаратурой;</a:t>
            </a:r>
          </a:p>
          <a:p>
            <a:r>
              <a:rPr lang="ru-RU" dirty="0"/>
              <a:t>оборудование сцен лазерным и видеооборудованием;</a:t>
            </a:r>
          </a:p>
          <a:p>
            <a:r>
              <a:rPr lang="ru-RU" dirty="0"/>
              <a:t>энергоснабжение;</a:t>
            </a:r>
          </a:p>
          <a:p>
            <a:r>
              <a:rPr lang="ru-RU" dirty="0"/>
              <a:t>обустройство мест для зрителей;</a:t>
            </a:r>
          </a:p>
          <a:p>
            <a:r>
              <a:rPr lang="ru-RU" dirty="0"/>
              <a:t>обустройство точек питания, торговли тематической сувенирной, книжной, музыкальной, визуальной продукцией и др.;</a:t>
            </a:r>
          </a:p>
          <a:p>
            <a:r>
              <a:rPr lang="ru-RU" dirty="0"/>
              <a:t>принятие мер по исключению продажи спиртных, слабоалкогольных напитков, пива и прохладительных напитков в местах проведения мероприятия;</a:t>
            </a:r>
          </a:p>
          <a:p>
            <a:r>
              <a:rPr lang="ru-RU" dirty="0"/>
              <a:t>установка туалетов, контейнеров для твердых бытовых отходов;</a:t>
            </a:r>
          </a:p>
          <a:p>
            <a:r>
              <a:rPr lang="ru-RU" dirty="0"/>
              <a:t>организация мест для размещения медицинского персонала, сотрудников правоохранительных органов, оргкомитета;</a:t>
            </a:r>
          </a:p>
          <a:p>
            <a:r>
              <a:rPr lang="ru-RU" dirty="0"/>
              <a:t>предоставление гримировочных комнат для коллективов – участников мероприятия;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671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Осуществление деятельности согласно </a:t>
            </a:r>
            <a:r>
              <a:rPr lang="ru-RU" dirty="0" err="1"/>
              <a:t>оргплану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и координация репетиционного процесса;</a:t>
            </a:r>
          </a:p>
          <a:p>
            <a:r>
              <a:rPr lang="ru-RU" dirty="0"/>
              <a:t>проведение заседаний оргкомитетов;</a:t>
            </a:r>
          </a:p>
          <a:p>
            <a:r>
              <a:rPr lang="ru-RU" dirty="0"/>
              <a:t>размещение информации о мероприятии согласно </a:t>
            </a:r>
            <a:r>
              <a:rPr lang="ru-RU" dirty="0" err="1"/>
              <a:t>медиаплану</a:t>
            </a:r>
            <a:r>
              <a:rPr lang="ru-RU" dirty="0"/>
              <a:t>;</a:t>
            </a:r>
          </a:p>
          <a:p>
            <a:r>
              <a:rPr lang="ru-RU" dirty="0"/>
              <a:t>размещение правил пользования услугой (правила поведения) в общедоступных для потребителей местах на территории учреждения;</a:t>
            </a:r>
          </a:p>
          <a:p>
            <a:r>
              <a:rPr lang="ru-RU" dirty="0"/>
              <a:t>контроль выполнения сотрудниками функциональных </a:t>
            </a:r>
            <a:r>
              <a:rPr lang="ru-RU" dirty="0" smtClean="0"/>
              <a:t>обязанностей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70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Проведение культурно-массового мероприятия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5050" y="581114"/>
            <a:ext cx="7697784" cy="5873653"/>
          </a:xfrm>
        </p:spPr>
        <p:txBody>
          <a:bodyPr/>
          <a:lstStyle/>
          <a:p>
            <a:r>
              <a:rPr lang="ru-RU" dirty="0"/>
              <a:t>Обеспечение работы технических служб;</a:t>
            </a:r>
          </a:p>
          <a:p>
            <a:r>
              <a:rPr lang="ru-RU" dirty="0"/>
              <a:t>обеспечение работы режиссёрско-постановочной группы;</a:t>
            </a:r>
          </a:p>
          <a:p>
            <a:r>
              <a:rPr lang="ru-RU" dirty="0"/>
              <a:t>контроль выполнения сотрудниками функциональных обязанностей;</a:t>
            </a:r>
          </a:p>
          <a:p>
            <a:r>
              <a:rPr lang="ru-RU" dirty="0"/>
              <a:t>проверка места проведения мероприятия на соответствие установленным мерам безопасности;</a:t>
            </a:r>
          </a:p>
          <a:p>
            <a:r>
              <a:rPr lang="ru-RU" dirty="0"/>
              <a:t>незамедлительное сообщение должностным лицам правоохранительных органов, осуществляющих обеспечение безопасности потребителя на мероприятии, оказание всесторонней помощи и неукоснительное выполнение их указаний в случае возникновения предпосылок к совершению террористических актов, экстремистских проявлений, беспорядков и других противоправных действий;</a:t>
            </a:r>
          </a:p>
          <a:p>
            <a:r>
              <a:rPr lang="ru-RU" dirty="0"/>
              <a:t>демонтаж оборудования;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0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08091" y="188007"/>
            <a:ext cx="8036379" cy="6332434"/>
          </a:xfrm>
        </p:spPr>
        <p:txBody>
          <a:bodyPr>
            <a:noAutofit/>
          </a:bodyPr>
          <a:lstStyle/>
          <a:p>
            <a:r>
              <a:rPr lang="ru-RU" sz="2000" dirty="0"/>
              <a:t>Важным показателем эффективности деятельности клубного учреждения является проведение в отношении него не реже 1 раза в три года процедуры независимой оценки качества условий оказания услуг, предусматривающей сбор, обобщение и анализ информации о качестве условий оказания услуг в соответствии с показателями, характеризующими общие критерии оценки качества условий оказания услуг организациями культуры . </a:t>
            </a:r>
            <a:br>
              <a:rPr lang="ru-RU" sz="2000" dirty="0"/>
            </a:br>
            <a:r>
              <a:rPr lang="ru-RU" sz="2000" dirty="0"/>
              <a:t>Информация о проведении независимой оценки качества условий оказания услуг учреждениями культуры публикуется на сайте https://bus.gov.ru/ и официальном сайте учреждения (муниципального органа управления культуры). Там же размещаются планы по устранению недостатков, выявленных в ходе независимой оценки качества, ход их реализации и отчёт об их выполнении. В соответствии с критериями оценки качества условий оказания услуг организациями культуры, учреждения разрабатывают требования к режиму работы учреждений, объёму оказываемых услуг, информационному обеспечению получателей услуг при обращении и в ходе их получения, а также к организации доступности учреждения культуры и комфортности пребывания в нём.</a:t>
            </a:r>
            <a:br>
              <a:rPr lang="ru-RU" sz="2000" dirty="0"/>
            </a:br>
            <a:r>
              <a:rPr lang="ru-RU" sz="2000" dirty="0"/>
              <a:t>Оценить эффективность деятельности клубного учреждения возможно также путём проведения регулярных социологических исследований по проблемам культурного обслуживания населения (устные формы: опрос, интервью, беседа, телефонный экспресс-опрос и др., письменные формы: анкетирование, книга отзывов посетителей, комплексное исследование и др.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4090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Техническое обслуживание УК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На фасаде здания или прилегающей территории должно быть видимое, чётко читаемое и легко узнаваемое название учреждения культуры клубного типа, на входе – вывеска с обязательным указанием полного наименования учреждения в соответствии с Уставом, режима работы, адреса. </a:t>
            </a:r>
          </a:p>
          <a:p>
            <a:r>
              <a:rPr lang="ru-RU" dirty="0" smtClean="0"/>
              <a:t>Информационные </a:t>
            </a:r>
            <a:r>
              <a:rPr lang="ru-RU" dirty="0"/>
              <a:t>стенды (стойки) должны быть размещены в фойе, максимально близко к входной группе помещения. Их рекомендуется выполнять в одном стиле с общим оформлением помещения. Размер каждого стенда (стойки) определяется самостоятельно. Высоту размещения целесообразно рассчитывать на средний рост человека (не выше 170 см и не ниже 140 см). Количество информационных стендов (табло, стоек) определяется, исходя из объёма размещаемой информации и возможностей пространства. Необходимо обеспечивать регулярное обновление информационных стендов, наполнение их тематическими материалами по мере необходимости, но не реже 1 раза в месяц.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413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Информационный стенд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92356" y="864108"/>
            <a:ext cx="7315200" cy="512064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 информационном стенде должны быть: </a:t>
            </a:r>
          </a:p>
          <a:p>
            <a:r>
              <a:rPr lang="ru-RU" dirty="0"/>
              <a:t>копия устава (для юридического лица);</a:t>
            </a:r>
          </a:p>
          <a:p>
            <a:r>
              <a:rPr lang="ru-RU" dirty="0"/>
              <a:t>копия устава и положения (для филиала/структурного подразделения);</a:t>
            </a:r>
          </a:p>
          <a:p>
            <a:r>
              <a:rPr lang="ru-RU" dirty="0"/>
              <a:t>копия утверждённого плана на год; </a:t>
            </a:r>
          </a:p>
          <a:p>
            <a:r>
              <a:rPr lang="ru-RU" dirty="0"/>
              <a:t>утверждённый план на месяц (или копия); </a:t>
            </a:r>
          </a:p>
          <a:p>
            <a:r>
              <a:rPr lang="ru-RU" dirty="0"/>
              <a:t>положение о платных услугах с прейскурантом; </a:t>
            </a:r>
          </a:p>
          <a:p>
            <a:r>
              <a:rPr lang="ru-RU" dirty="0"/>
              <a:t>перечень государственных (муниципальных) услуг, предоставляемых учреждением; </a:t>
            </a:r>
          </a:p>
          <a:p>
            <a:r>
              <a:rPr lang="ru-RU" dirty="0"/>
              <a:t>перечень клубных формирований с указанием руководителя, кабинета и расписания занятий;</a:t>
            </a:r>
          </a:p>
          <a:p>
            <a:r>
              <a:rPr lang="ru-RU" dirty="0"/>
              <a:t>контактная информация;</a:t>
            </a:r>
          </a:p>
          <a:p>
            <a:r>
              <a:rPr lang="ru-RU" dirty="0"/>
              <a:t>ссылки на официальный сайт учреждения, его аккаунты (страницы) в социальных сетях;</a:t>
            </a:r>
          </a:p>
          <a:p>
            <a:r>
              <a:rPr lang="ru-RU" dirty="0"/>
              <a:t>сведения о нахождении книги замечаний и предложений.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762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Информационные ресурсы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0868" y="334268"/>
            <a:ext cx="8460336" cy="640836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Каждому клубному учреждению рекомендуется иметь официальный сайт в сети Интернет или раздел на сайте головного учреждения применительно к филиалам централизованной клубной системы, аккаунты в социальных сетях</a:t>
            </a:r>
            <a:r>
              <a:rPr lang="ru-RU" dirty="0" smtClean="0"/>
              <a:t>.</a:t>
            </a:r>
          </a:p>
          <a:p>
            <a:r>
              <a:rPr lang="ru-RU" dirty="0"/>
              <a:t>Общая информация об организациях культуры, включая филиалы (при их наличии):</a:t>
            </a:r>
          </a:p>
          <a:p>
            <a:r>
              <a:rPr lang="ru-RU" dirty="0"/>
              <a:t>полное и сокращённое наименование, место нахождения, почтовый адрес, схема проезда;</a:t>
            </a:r>
          </a:p>
          <a:p>
            <a:r>
              <a:rPr lang="ru-RU" dirty="0"/>
              <a:t>дата создания организации культуры, сведения об учредителе (учредителях);</a:t>
            </a:r>
          </a:p>
          <a:p>
            <a:r>
              <a:rPr lang="ru-RU" dirty="0"/>
              <a:t>учредительные документы (копия устава, свидетельство о государственной регистрации, решение учредителя о создании и о назначении руководителя организации культуры, положения о филиалах и представительствах);</a:t>
            </a:r>
          </a:p>
          <a:p>
            <a:r>
              <a:rPr lang="ru-RU" dirty="0"/>
              <a:t>структура организации культуры, режим, график работы, контактные телефоны, адреса электронной почты;</a:t>
            </a:r>
          </a:p>
          <a:p>
            <a:r>
              <a:rPr lang="ru-RU" dirty="0"/>
              <a:t>фамилии, имена, отчества, должности руководящего состава организации культуры, её структурных подразделений и филиалов (при их наличии).</a:t>
            </a:r>
          </a:p>
          <a:p>
            <a:r>
              <a:rPr lang="ru-RU" dirty="0"/>
              <a:t>2. Информация о деятельности учреждения, включая филиалы (при их наличии):</a:t>
            </a:r>
          </a:p>
          <a:p>
            <a:r>
              <a:rPr lang="ru-RU" dirty="0"/>
              <a:t>сведения о видах предоставляемых услуг;</a:t>
            </a:r>
          </a:p>
          <a:p>
            <a:r>
              <a:rPr lang="ru-RU" dirty="0"/>
              <a:t>копии нормативных правовых актов, устанавливающих цены (тарифы) на услуги либо порядок их установления, перечень оказываемых платных услуг, цены (тарифы) на услуги;</a:t>
            </a:r>
          </a:p>
          <a:p>
            <a:r>
              <a:rPr lang="ru-RU" dirty="0"/>
              <a:t>копия плана финансово-хозяйственной деятельности организации культуры, утверждённого в установленном законодательством Российской Федерации порядке, или бюджетной сметы (информация об объёме предоставляемых услуг);</a:t>
            </a:r>
          </a:p>
          <a:p>
            <a:r>
              <a:rPr lang="ru-RU" dirty="0"/>
              <a:t>информация о материально-техническом обеспечении предоставления услуг организацией культуры;</a:t>
            </a:r>
          </a:p>
          <a:p>
            <a:r>
              <a:rPr lang="ru-RU" dirty="0"/>
              <a:t>копии лицензий на осуществление деятельности, подлежащей лицензированию в соответствии с законодательством Российской Федерации;</a:t>
            </a:r>
          </a:p>
          <a:p>
            <a:r>
              <a:rPr lang="ru-RU" dirty="0"/>
              <a:t>информация о планируемых мероприятиях;</a:t>
            </a:r>
          </a:p>
          <a:p>
            <a:r>
              <a:rPr lang="ru-RU" dirty="0"/>
              <a:t>информация о выполнении государственного (муниципального) задания, отчёт о результатах деятельности учреждения.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036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Рекомендации по формированию имиджа </a:t>
            </a:r>
            <a:br>
              <a:rPr lang="ru-RU" sz="2800" dirty="0"/>
            </a:br>
            <a:r>
              <a:rPr lang="ru-RU" sz="2800" dirty="0"/>
              <a:t>клубного учреждения муниципального образования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03776" y="1"/>
            <a:ext cx="8688224" cy="67682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200" dirty="0" smtClean="0"/>
              <a:t>       Основными </a:t>
            </a:r>
            <a:r>
              <a:rPr lang="ru-RU" sz="2200" dirty="0"/>
              <a:t>компонентами формирования положительного имиджа клубного учреждения являются:</a:t>
            </a:r>
          </a:p>
          <a:p>
            <a:r>
              <a:rPr lang="ru-RU" sz="2200" dirty="0" smtClean="0"/>
              <a:t>Содержательный </a:t>
            </a:r>
            <a:r>
              <a:rPr lang="ru-RU" sz="2200" dirty="0"/>
              <a:t>– оказание услуг клубного учреждения на высоком профессиональном уровне; </a:t>
            </a:r>
          </a:p>
          <a:p>
            <a:r>
              <a:rPr lang="ru-RU" sz="2200" dirty="0" smtClean="0"/>
              <a:t>Информационный </a:t>
            </a:r>
            <a:r>
              <a:rPr lang="ru-RU" sz="2200" dirty="0"/>
              <a:t>– включает в себя выработку знаков (символов) учреждения – фирменного </a:t>
            </a:r>
            <a:r>
              <a:rPr lang="ru-RU" sz="2200" dirty="0" smtClean="0"/>
              <a:t>стиля: название </a:t>
            </a:r>
            <a:r>
              <a:rPr lang="ru-RU" sz="2200" dirty="0"/>
              <a:t>и аббревиатура названия (кратко и благозвучно</a:t>
            </a:r>
            <a:r>
              <a:rPr lang="ru-RU" sz="2200" dirty="0" smtClean="0"/>
              <a:t>);, лозунги </a:t>
            </a:r>
            <a:r>
              <a:rPr lang="ru-RU" sz="2200" dirty="0"/>
              <a:t>(слоганы) – фразы, в которых кратко выражена миссия клубного учреждения, его назначение в обществе, смысл </a:t>
            </a:r>
            <a:r>
              <a:rPr lang="ru-RU" sz="2200" dirty="0" smtClean="0"/>
              <a:t>существования; логотип </a:t>
            </a:r>
            <a:r>
              <a:rPr lang="ru-RU" sz="2200" dirty="0"/>
              <a:t>– особое написание названия клубного учреждения и его юридического адреса, которое используется в бланках документов.</a:t>
            </a:r>
          </a:p>
          <a:p>
            <a:r>
              <a:rPr lang="ru-RU" sz="2200" dirty="0" smtClean="0"/>
              <a:t> </a:t>
            </a:r>
            <a:r>
              <a:rPr lang="ru-RU" sz="2200" dirty="0"/>
              <a:t>Архитектурный </a:t>
            </a:r>
            <a:r>
              <a:rPr lang="ru-RU" sz="2200" dirty="0" smtClean="0"/>
              <a:t>– включает в себя: размещение (месторасположение);, внешний вид здания (архитектурная эстетика, дизайн);, видимое и легко узнаваемое название и грамотную визуальную рекламу (баннеры, растяжки, афиши и т. д.);, свободные подходы, чистоту и благоустройство прилегающей к зданию территории (парк, садик, цветники, аллеи, места для детских игр); наличие автомобильной стоянки или навеса для велосипедов; инженерные конструкции, создающие условия инвалидам для успешного пользования зданием.</a:t>
            </a:r>
          </a:p>
          <a:p>
            <a:r>
              <a:rPr lang="ru-RU" sz="2200" dirty="0" smtClean="0"/>
              <a:t>Оформительский </a:t>
            </a:r>
            <a:r>
              <a:rPr lang="ru-RU" sz="2200" dirty="0"/>
              <a:t>– предполагает хорошо продуманное оформление внутренних помещений (дизайн интерьера): приёмных, репетиционных, публичных и др., современное оснащение рабочих мест, санитарное состояние помещений общего пользования.</a:t>
            </a:r>
          </a:p>
          <a:p>
            <a:r>
              <a:rPr lang="ru-RU" sz="2200" dirty="0" smtClean="0"/>
              <a:t>Культура </a:t>
            </a:r>
            <a:r>
              <a:rPr lang="ru-RU" sz="2200" dirty="0"/>
              <a:t>внутриорганизационных отношений, или корпоративная культура – включает ценности, нормы, образы (модели) поведения, принятые в </a:t>
            </a:r>
            <a:r>
              <a:rPr lang="ru-RU" sz="2200" dirty="0" smtClean="0"/>
              <a:t>учреждении:  стиль </a:t>
            </a:r>
            <a:r>
              <a:rPr lang="ru-RU" sz="2200" dirty="0"/>
              <a:t>управления (соблюдение служебного этикета, следование правилам субординации, отношение к персоналу, система поощрений и наказаний, предоставление возможностей профессионального роста, повышения квалификации, продвижение по службе</a:t>
            </a:r>
            <a:r>
              <a:rPr lang="ru-RU" sz="2200" dirty="0" smtClean="0"/>
              <a:t>);  стиль </a:t>
            </a:r>
            <a:r>
              <a:rPr lang="ru-RU" sz="2200" dirty="0"/>
              <a:t>деловых отношений (обязательность, личная заинтересованность и ответственность, точность, оперативность, профессионализм руководителя и сотрудников</a:t>
            </a:r>
            <a:r>
              <a:rPr lang="ru-RU" sz="2200" dirty="0" smtClean="0"/>
              <a:t>); личная </a:t>
            </a:r>
            <a:r>
              <a:rPr lang="ru-RU" sz="2200" dirty="0"/>
              <a:t>культура руководителя клубного учреждения и его сотрудников (требования к внешнему виду, образованию, особенностям личности, нравственной культуре и т. д</a:t>
            </a:r>
            <a:r>
              <a:rPr lang="ru-RU" sz="2200" dirty="0" smtClean="0"/>
              <a:t>.);  традиции </a:t>
            </a:r>
            <a:r>
              <a:rPr lang="ru-RU" sz="2200" dirty="0"/>
              <a:t>(обряды, ритуалы, церемонии, общие празднования, принятые в коллективе).</a:t>
            </a:r>
          </a:p>
          <a:p>
            <a:r>
              <a:rPr lang="ru-RU" sz="2200" dirty="0"/>
              <a:t>Клубное учреждение формирует свой положительный образ, привлекая на свою сторону общественное мнение. Прежде всего, этому способствует пиар-деятельность, состоящая из следующих </a:t>
            </a:r>
            <a:r>
              <a:rPr lang="ru-RU" sz="2200" dirty="0" smtClean="0"/>
              <a:t>направлений:  систематическое </a:t>
            </a:r>
            <a:r>
              <a:rPr lang="ru-RU" sz="2200" dirty="0"/>
              <a:t>взаимодействие со СМИ (газеты, журналы, телевидение и радио, </a:t>
            </a:r>
            <a:r>
              <a:rPr lang="ru-RU" sz="2200" dirty="0" smtClean="0"/>
              <a:t>интернет-издания) разработка </a:t>
            </a:r>
            <a:r>
              <a:rPr lang="ru-RU" sz="2200" dirty="0"/>
              <a:t>и проведение специальных </a:t>
            </a:r>
            <a:r>
              <a:rPr lang="ru-RU" sz="2200" dirty="0" smtClean="0"/>
              <a:t>пиар-акций , установление </a:t>
            </a:r>
            <a:r>
              <a:rPr lang="ru-RU" sz="2200" dirty="0"/>
              <a:t>партнёрских отношений с иными </a:t>
            </a:r>
            <a:r>
              <a:rPr lang="ru-RU" sz="2200" dirty="0" smtClean="0"/>
              <a:t>организациями, создание </a:t>
            </a:r>
            <a:r>
              <a:rPr lang="ru-RU" sz="2200" dirty="0"/>
              <a:t>собственного сайта при наличии соответствующих возможностей или страницы на сайте администрации муниципального образования.</a:t>
            </a:r>
          </a:p>
          <a:p>
            <a:r>
              <a:rPr lang="ru-RU" sz="2200" dirty="0"/>
              <a:t>Формированию положительного имиджа клубного учреждения способствует также учреждение премий и призов для организаций и граждан, поддерживающих клубное учреждение.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517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Желаем продуктивной  и интересной работы!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КММ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8351" y="188007"/>
            <a:ext cx="7889745" cy="58532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Давайте попробуем заменить форму:</a:t>
            </a:r>
          </a:p>
          <a:p>
            <a:pPr marL="0" indent="0" algn="ctr">
              <a:buNone/>
            </a:pPr>
            <a:r>
              <a:rPr lang="ru-RU" sz="2800" dirty="0" smtClean="0"/>
              <a:t>Вечеринка, час мужества, патриотический час, информационный час, посиделки, фольклорная светелка, игровая-развлекательная программа, </a:t>
            </a:r>
            <a:r>
              <a:rPr lang="en-US" sz="2800" dirty="0" smtClean="0"/>
              <a:t>baby</a:t>
            </a:r>
            <a:r>
              <a:rPr lang="ru-RU" sz="2800" dirty="0" smtClean="0"/>
              <a:t>-ёлка, </a:t>
            </a:r>
            <a:r>
              <a:rPr lang="ru-RU" sz="2800" dirty="0" err="1" smtClean="0"/>
              <a:t>малышник</a:t>
            </a:r>
            <a:r>
              <a:rPr lang="ru-RU" sz="2800" dirty="0" smtClean="0"/>
              <a:t>, </a:t>
            </a:r>
            <a:r>
              <a:rPr lang="ru-RU" sz="2800" dirty="0" err="1" smtClean="0"/>
              <a:t>фамили-фест</a:t>
            </a:r>
            <a:r>
              <a:rPr lang="ru-RU" sz="2800" dirty="0" smtClean="0"/>
              <a:t>, познавательно-развлекательная программа, семейные старты, посиделки для пожилых, вечерка, </a:t>
            </a:r>
            <a:r>
              <a:rPr lang="ru-RU" sz="2800" dirty="0" err="1" smtClean="0"/>
              <a:t>квартирник</a:t>
            </a:r>
            <a:r>
              <a:rPr lang="ru-RU" sz="2800" dirty="0" smtClean="0"/>
              <a:t>, лекционное мероприятие, </a:t>
            </a:r>
            <a:r>
              <a:rPr lang="ru-RU" sz="2800" dirty="0" err="1" smtClean="0"/>
              <a:t>квест</a:t>
            </a:r>
            <a:r>
              <a:rPr lang="ru-RU" sz="2800" dirty="0" smtClean="0"/>
              <a:t>-игра 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КИНОПОКАЗ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</a:t>
            </a:r>
            <a:endParaRPr lang="ru-RU" dirty="0"/>
          </a:p>
        </p:txBody>
      </p:sp>
      <p:sp>
        <p:nvSpPr>
          <p:cNvPr id="4" name="Знак запрета 3"/>
          <p:cNvSpPr/>
          <p:nvPr/>
        </p:nvSpPr>
        <p:spPr>
          <a:xfrm>
            <a:off x="8451790" y="4426059"/>
            <a:ext cx="914400" cy="914400"/>
          </a:xfrm>
          <a:prstGeom prst="noSmoking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40597" y="6041214"/>
            <a:ext cx="2487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6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Культурно-досуговые мероприятия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32535" y="418744"/>
            <a:ext cx="7915382" cy="5890744"/>
          </a:xfrm>
        </p:spPr>
        <p:txBody>
          <a:bodyPr>
            <a:normAutofit fontScale="70000" lnSpcReduction="20000"/>
          </a:bodyPr>
          <a:lstStyle/>
          <a:p>
            <a:r>
              <a:rPr lang="ru-RU" sz="2300" b="1" dirty="0"/>
              <a:t>Праздник (государственный, национальный, традиционный, профессиональный, семейный, города, микрорайона, села, улицы, фольклорный, спортивный и др.);</a:t>
            </a:r>
          </a:p>
          <a:p>
            <a:r>
              <a:rPr lang="ru-RU" sz="2300" b="1" dirty="0"/>
              <a:t>вечер (тематический, чествования, отдыха, знакомств, встречи, выпускной, литературный, поэзии, музыкальный, песни и др.);</a:t>
            </a:r>
          </a:p>
          <a:p>
            <a:r>
              <a:rPr lang="ru-RU" sz="2300" b="1" dirty="0"/>
              <a:t>концерт (тематический, театрализованный, отчётный, сольный и др.);</a:t>
            </a:r>
          </a:p>
          <a:p>
            <a:r>
              <a:rPr lang="ru-RU" sz="2300" b="1" dirty="0"/>
              <a:t>программа (игровая, развлекательная, познавательная);</a:t>
            </a:r>
          </a:p>
          <a:p>
            <a:r>
              <a:rPr lang="ru-RU" sz="2300" b="1" dirty="0"/>
              <a:t>фестиваль (искусств, кино, народного творчества, национальностей, дружбы и др.), конкурс, смотр (профессиональный, игровой, творческих коллективов и др.);</a:t>
            </a:r>
          </a:p>
          <a:p>
            <a:r>
              <a:rPr lang="ru-RU" sz="2300" b="1" dirty="0"/>
              <a:t>бал (выпускной, костюмированный, новогодний, маскарад);</a:t>
            </a:r>
          </a:p>
          <a:p>
            <a:r>
              <a:rPr lang="ru-RU" sz="2300" b="1" dirty="0"/>
              <a:t>карнавал, шествие, парад, митинг, манифестация;</a:t>
            </a:r>
          </a:p>
          <a:p>
            <a:r>
              <a:rPr lang="ru-RU" sz="2300" b="1" dirty="0"/>
              <a:t>народное гуляние, обряд, ритуал в соответствии с местными обычаями и традициями (национальными, семейными, гражданскими и др.);</a:t>
            </a:r>
          </a:p>
          <a:p>
            <a:r>
              <a:rPr lang="ru-RU" sz="2300" b="1" dirty="0"/>
              <a:t>выставка (авторская, художественная, декоративно-прикладного искусства, фото, народных художественных ремёсел и др.), ярмарка (традиционная, ремёсел и др.), презентация, викторина, лотерея, аукцион;</a:t>
            </a:r>
          </a:p>
          <a:p>
            <a:r>
              <a:rPr lang="ru-RU" sz="2300" b="1" dirty="0"/>
              <a:t>спектакль;</a:t>
            </a:r>
          </a:p>
          <a:p>
            <a:r>
              <a:rPr lang="ru-RU" sz="2300" b="1" dirty="0" err="1"/>
              <a:t>дископрограмма</a:t>
            </a:r>
            <a:r>
              <a:rPr lang="ru-RU" sz="2300" b="1" dirty="0"/>
              <a:t> (танцевальная, тематическая, ретро- и др.);</a:t>
            </a:r>
          </a:p>
          <a:p>
            <a:r>
              <a:rPr lang="ru-RU" sz="2300" b="1" dirty="0"/>
              <a:t>демонстрация видеороликов, мультимедийных проектов и др.;</a:t>
            </a:r>
          </a:p>
          <a:p>
            <a:r>
              <a:rPr lang="ru-RU" sz="2300" b="1" dirty="0"/>
              <a:t>спортивно-оздоровительное мероприятие,</a:t>
            </a:r>
          </a:p>
          <a:p>
            <a:r>
              <a:rPr lang="ru-RU" sz="2300" b="1" dirty="0"/>
              <a:t>протокольное мероприятие (торжественные приёмы, презентации и др.);</a:t>
            </a:r>
          </a:p>
          <a:p>
            <a:r>
              <a:rPr lang="ru-RU" sz="2300" b="1" dirty="0"/>
              <a:t>представление (театрализованное, цирковое, новогоднее и др.);</a:t>
            </a:r>
          </a:p>
          <a:p>
            <a:pPr marL="0" indent="0">
              <a:buNone/>
            </a:pPr>
            <a:endParaRPr lang="ru-RU" sz="2300" b="1" dirty="0"/>
          </a:p>
        </p:txBody>
      </p:sp>
    </p:spTree>
    <p:extLst>
      <p:ext uri="{BB962C8B-B14F-4D97-AF65-F5344CB8AC3E}">
        <p14:creationId xmlns:p14="http://schemas.microsoft.com/office/powerpoint/2010/main" val="257653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Информационно-просветительские мероприятия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встреча </a:t>
            </a:r>
            <a:r>
              <a:rPr lang="ru-RU" dirty="0"/>
              <a:t>с деятелями культуры, науки, литературы, лидерами общественных организаций и др.;</a:t>
            </a:r>
          </a:p>
          <a:p>
            <a:r>
              <a:rPr lang="ru-RU" dirty="0"/>
              <a:t>форум;</a:t>
            </a:r>
          </a:p>
          <a:p>
            <a:r>
              <a:rPr lang="ru-RU" dirty="0"/>
              <a:t>конференция;</a:t>
            </a:r>
          </a:p>
          <a:p>
            <a:r>
              <a:rPr lang="ru-RU" dirty="0"/>
              <a:t>симпозиум, съезд, собрание, круглый стол;</a:t>
            </a:r>
          </a:p>
          <a:p>
            <a:r>
              <a:rPr lang="ru-RU" dirty="0"/>
              <a:t>семинар, семинар-практикум, мастер-класс и др.;</a:t>
            </a:r>
          </a:p>
          <a:p>
            <a:r>
              <a:rPr lang="ru-RU" dirty="0"/>
              <a:t>экспедиция;</a:t>
            </a:r>
          </a:p>
          <a:p>
            <a:r>
              <a:rPr lang="ru-RU" dirty="0"/>
              <a:t>лекционное мероприятие, лекторий (тематический, кино-, </a:t>
            </a:r>
          </a:p>
          <a:p>
            <a:r>
              <a:rPr lang="ru-RU" dirty="0"/>
              <a:t>видео-);</a:t>
            </a:r>
          </a:p>
          <a:p>
            <a:r>
              <a:rPr lang="ru-RU" dirty="0"/>
              <a:t>народный университет;</a:t>
            </a:r>
          </a:p>
          <a:p>
            <a:r>
              <a:rPr lang="ru-RU" dirty="0"/>
              <a:t>дискуссия, беседа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03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Формами деятельности клубных учреждений нового формата могут стать: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06898" y="290557"/>
            <a:ext cx="8111936" cy="6682811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арт-пространство (территория, предназначенная для свободного творческого самовыражения творческой деятельности и взаимодействия, которая может быть организована в помещении клуба, на </a:t>
            </a:r>
            <a:r>
              <a:rPr lang="ru-RU" dirty="0" err="1"/>
              <a:t>приклубной</a:t>
            </a:r>
            <a:r>
              <a:rPr lang="ru-RU" dirty="0"/>
              <a:t> территории и включать в себя выставки и интерактивные формы взаимодействия со зрителем);</a:t>
            </a:r>
          </a:p>
          <a:p>
            <a:r>
              <a:rPr lang="ru-RU" dirty="0"/>
              <a:t>день любимых увлечений (тематическое мероприятие, объединяющее людей с определённым хобби, которое может включать выставки, мастер-классы, ярмарки, аукционы и т. д.);</a:t>
            </a:r>
          </a:p>
          <a:p>
            <a:r>
              <a:rPr lang="ru-RU" dirty="0"/>
              <a:t>диспуты, </a:t>
            </a:r>
            <a:r>
              <a:rPr lang="ru-RU" dirty="0" err="1"/>
              <a:t>брейн</a:t>
            </a:r>
            <a:r>
              <a:rPr lang="ru-RU" dirty="0"/>
              <a:t>-ринги, интерактивные дебаты на злободневные темы и события в сфере культуры, образования, спорта, молодёжной политики и общественной жизни региона и страны, встречи активистов общественных организаций и объединений, возможность их неформального общения, в том числе посредством сети Интернет; </a:t>
            </a:r>
          </a:p>
          <a:p>
            <a:r>
              <a:rPr lang="ru-RU" dirty="0" err="1"/>
              <a:t>квест</a:t>
            </a:r>
            <a:r>
              <a:rPr lang="ru-RU" dirty="0"/>
              <a:t> (игра с сюжетной линией, которая заключается в решении различных головоломок и логических заданий и проводится в специально оборудованных помещениях учреждения или на открытых площадках с подготовленными условиями и соблюдением правил безопасности); </a:t>
            </a:r>
          </a:p>
          <a:p>
            <a:r>
              <a:rPr lang="ru-RU" dirty="0"/>
              <a:t>онлайн-трансляции спектаклей, музыкальных представлений и иных мероприятий с применением современных телекоммуникационных технологий; </a:t>
            </a:r>
          </a:p>
          <a:p>
            <a:r>
              <a:rPr lang="ru-RU" dirty="0"/>
              <a:t>презентации творческих индустрий территорий (фестивальная деятельность, авторская видеопродукция, мода, дизайн, народно-художественные промыслы и ремёсла, гастрономия и др.); </a:t>
            </a:r>
          </a:p>
          <a:p>
            <a:r>
              <a:rPr lang="ru-RU" dirty="0"/>
              <a:t>реализация проектов уличного художественного искусства (работа в данном направлении в тёплое время года может быть организована на открытых пространствах); </a:t>
            </a:r>
          </a:p>
          <a:p>
            <a:r>
              <a:rPr lang="ru-RU" dirty="0"/>
              <a:t>спорт-кафе (проведение коллективных просмотров телепередач, спортивных соревнований); </a:t>
            </a:r>
          </a:p>
          <a:p>
            <a:r>
              <a:rPr lang="ru-RU" dirty="0"/>
              <a:t>ярмарка творческих идей (акция, направленная на выявление проектов, способных внести в культурную жизнь учреждения новизну и креативность, повышение интереса различных слоев населения и общественных групп к культурным формам проведения досуга и самостоятельному творчеству).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614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Модельный </a:t>
            </a:r>
            <a:r>
              <a:rPr lang="ru-RU" dirty="0"/>
              <a:t>стандарт (проект)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14572" y="406556"/>
            <a:ext cx="784820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Модельный стандарт затрагивает вопросы создания, размещения и содержания клубных учреждений муниципальных образований Красноярского края, организации культурного обслуживания населения, обеспечения конституционных прав граждан на участие в культурной жизни и пользование учреждениями культуры, доступ к культурным ценностям, ресурсного обеспечения, реализации основных направлений деятельности и оценки эффективности деятельности клубных учреждений. Модельный стандарт содержит минимально необходимые нормативы, позволяющие обеспечить оптимальное функционирование клубных учреждений в современных условиях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Клубные </a:t>
            </a:r>
            <a:r>
              <a:rPr lang="ru-RU" dirty="0"/>
              <a:t>учреждения должны выполнять функции центров целенаправленного формирования духовно-нравственных ценностей, самореализации личности, сохранения и популяризации нематериального культурного наследия народов, населяющих территорию Красноярского края, развития талантов, обеспечения доступности для населения любительского творчества (художественного, технического), организации межличностного общения по интересам и полноценного отдыха для всех категорий населения, в том числе инвалидов, а также тех, кто попал в трудную жизненную ситуацию. </a:t>
            </a:r>
          </a:p>
        </p:txBody>
      </p:sp>
    </p:spTree>
    <p:extLst>
      <p:ext uri="{BB962C8B-B14F-4D97-AF65-F5344CB8AC3E}">
        <p14:creationId xmlns:p14="http://schemas.microsoft.com/office/powerpoint/2010/main" val="153371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/>
              <a:t>Скоро начнется череда новогодних мероприятий, поэтому освежим в памяти алгоритм подготовки и проведения: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33575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организации культурно-массового мероприятия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66146" y="546931"/>
            <a:ext cx="7817425" cy="59163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Разработка и согласование с учредителем пакета документов по организации и проведению </a:t>
            </a:r>
            <a:endParaRPr lang="ru-RU" dirty="0" smtClean="0"/>
          </a:p>
          <a:p>
            <a:r>
              <a:rPr lang="ru-RU" dirty="0"/>
              <a:t>Положение о мероприятии (фестивале, смотре, конкурсе, празднике и др.) с приложениями (образец заявки участника, состав жюри, состав оргкомитета и др.);</a:t>
            </a:r>
          </a:p>
          <a:p>
            <a:r>
              <a:rPr lang="ru-RU" dirty="0"/>
              <a:t>организационный план с указанием видов деятельности, сроках реализации, ответственных лиц;</a:t>
            </a:r>
          </a:p>
          <a:p>
            <a:r>
              <a:rPr lang="ru-RU" dirty="0"/>
              <a:t>разработка функциональных обязанностей сотрудников, занятых в проведении мероприятия; </a:t>
            </a:r>
          </a:p>
          <a:p>
            <a:r>
              <a:rPr lang="ru-RU" dirty="0"/>
              <a:t>программа мероприятия;</a:t>
            </a:r>
          </a:p>
          <a:p>
            <a:r>
              <a:rPr lang="ru-RU" dirty="0"/>
              <a:t>карта-схема (по необходимости);</a:t>
            </a:r>
          </a:p>
          <a:p>
            <a:r>
              <a:rPr lang="ru-RU" dirty="0"/>
              <a:t>сценарный план;</a:t>
            </a:r>
          </a:p>
          <a:p>
            <a:r>
              <a:rPr lang="ru-RU" dirty="0"/>
              <a:t>медиаплан;</a:t>
            </a:r>
          </a:p>
          <a:p>
            <a:r>
              <a:rPr lang="ru-RU" dirty="0"/>
              <a:t>образцы полиграфической и сувенирной продукции (афиша, программа, пригласительный билет; диплом, благодарственное письмо, баннер и др.);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38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Обеспечение безопасных и комфортных условий проведения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Уведомление правоохранительных органов, органов пожарной безопасности, здравоохранения и др. о проведении мероприятия; </a:t>
            </a:r>
          </a:p>
          <a:p>
            <a:r>
              <a:rPr lang="ru-RU" dirty="0"/>
              <a:t>обеспечение пожарной безопасности;</a:t>
            </a:r>
          </a:p>
          <a:p>
            <a:r>
              <a:rPr lang="ru-RU" dirty="0"/>
              <a:t>охрана общественного порядка;</a:t>
            </a:r>
          </a:p>
          <a:p>
            <a:r>
              <a:rPr lang="ru-RU" dirty="0"/>
              <a:t>обеспечение работы бригады скорой медицинской помощи;</a:t>
            </a:r>
          </a:p>
          <a:p>
            <a:r>
              <a:rPr lang="ru-RU" dirty="0"/>
              <a:t>организация доступа и предоставление зрительных мест посетителям;</a:t>
            </a:r>
          </a:p>
          <a:p>
            <a:r>
              <a:rPr lang="ru-RU" dirty="0"/>
              <a:t>комфортные условия получения услуги потребителем; </a:t>
            </a:r>
          </a:p>
          <a:p>
            <a:r>
              <a:rPr lang="ru-RU" dirty="0"/>
              <a:t>уборка места проведения мероприятия до начала и после его окончания; </a:t>
            </a:r>
          </a:p>
        </p:txBody>
      </p:sp>
    </p:spTree>
    <p:extLst>
      <p:ext uri="{BB962C8B-B14F-4D97-AF65-F5344CB8AC3E}">
        <p14:creationId xmlns:p14="http://schemas.microsoft.com/office/powerpoint/2010/main" val="2269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м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</Template>
  <TotalTime>55</TotalTime>
  <Words>2277</Words>
  <Application>Microsoft Office PowerPoint</Application>
  <PresentationFormat>Широкоэкранный</PresentationFormat>
  <Paragraphs>143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Book Antiqua</vt:lpstr>
      <vt:lpstr>Corbel</vt:lpstr>
      <vt:lpstr>Wingdings 2</vt:lpstr>
      <vt:lpstr>Рама</vt:lpstr>
      <vt:lpstr>Доброе утро, коллеги!  </vt:lpstr>
      <vt:lpstr>Формы КММ </vt:lpstr>
      <vt:lpstr>Культурно-досуговые мероприятия</vt:lpstr>
      <vt:lpstr>Информационно-просветительские мероприятия</vt:lpstr>
      <vt:lpstr>Формами деятельности клубных учреждений нового формата могут стать:</vt:lpstr>
      <vt:lpstr>  Модельный стандарт (проект)  </vt:lpstr>
      <vt:lpstr>Скоро начнется череда новогодних мероприятий, поэтому освежим в памяти алгоритм подготовки и проведения:</vt:lpstr>
      <vt:lpstr>Этапы организации культурно-массового мероприятия</vt:lpstr>
      <vt:lpstr>Обеспечение безопасных и комфортных условий проведения </vt:lpstr>
      <vt:lpstr>Материально-техническое обустройство мест проведения </vt:lpstr>
      <vt:lpstr>Осуществление деятельности согласно оргплану</vt:lpstr>
      <vt:lpstr>Проведение культурно-массового мероприятия</vt:lpstr>
      <vt:lpstr>Важным показателем эффективности деятельности клубного учреждения является проведение в отношении него не реже 1 раза в три года процедуры независимой оценки качества условий оказания услуг, предусматривающей сбор, обобщение и анализ информации о качестве условий оказания услуг в соответствии с показателями, характеризующими общие критерии оценки качества условий оказания услуг организациями культуры .  Информация о проведении независимой оценки качества условий оказания услуг учреждениями культуры публикуется на сайте https://bus.gov.ru/ и официальном сайте учреждения (муниципального органа управления культуры). Там же размещаются планы по устранению недостатков, выявленных в ходе независимой оценки качества, ход их реализации и отчёт об их выполнении. В соответствии с критериями оценки качества условий оказания услуг организациями культуры, учреждения разрабатывают требования к режиму работы учреждений, объёму оказываемых услуг, информационному обеспечению получателей услуг при обращении и в ходе их получения, а также к организации доступности учреждения культуры и комфортности пребывания в нём. Оценить эффективность деятельности клубного учреждения возможно также путём проведения регулярных социологических исследований по проблемам культурного обслуживания населения (устные формы: опрос, интервью, беседа, телефонный экспресс-опрос и др., письменные формы: анкетирование, книга отзывов посетителей, комплексное исследование и др. </vt:lpstr>
      <vt:lpstr>Техническое обслуживание УК</vt:lpstr>
      <vt:lpstr>Информационный стенд</vt:lpstr>
      <vt:lpstr>Информационные ресурсы</vt:lpstr>
      <vt:lpstr>Рекомендации по формированию имиджа  клубного учреждения муниципального образования  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Добрый день, коллеги!</dc:title>
  <dc:creator>Учетная запись Майкрософт</dc:creator>
  <cp:lastModifiedBy>РДК</cp:lastModifiedBy>
  <cp:revision>8</cp:revision>
  <dcterms:created xsi:type="dcterms:W3CDTF">2023-10-11T01:06:12Z</dcterms:created>
  <dcterms:modified xsi:type="dcterms:W3CDTF">2023-10-11T02:40:49Z</dcterms:modified>
</cp:coreProperties>
</file>