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73" r:id="rId4"/>
    <p:sldId id="261" r:id="rId5"/>
    <p:sldId id="258" r:id="rId6"/>
    <p:sldId id="259" r:id="rId7"/>
    <p:sldId id="265" r:id="rId8"/>
    <p:sldId id="266" r:id="rId9"/>
    <p:sldId id="264" r:id="rId10"/>
    <p:sldId id="263" r:id="rId11"/>
    <p:sldId id="262" r:id="rId12"/>
    <p:sldId id="270" r:id="rId13"/>
    <p:sldId id="269" r:id="rId14"/>
    <p:sldId id="268" r:id="rId15"/>
    <p:sldId id="267" r:id="rId16"/>
    <p:sldId id="272" r:id="rId17"/>
    <p:sldId id="271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A470D8F-AF6E-4354-AAEC-CA0294751D36}">
          <p14:sldIdLst>
            <p14:sldId id="256"/>
            <p14:sldId id="257"/>
            <p14:sldId id="273"/>
            <p14:sldId id="261"/>
            <p14:sldId id="258"/>
            <p14:sldId id="259"/>
            <p14:sldId id="265"/>
            <p14:sldId id="266"/>
            <p14:sldId id="264"/>
            <p14:sldId id="263"/>
            <p14:sldId id="262"/>
            <p14:sldId id="270"/>
            <p14:sldId id="269"/>
            <p14:sldId id="268"/>
            <p14:sldId id="267"/>
            <p14:sldId id="272"/>
            <p14:sldId id="271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5616-D413-4E21-9A89-D4F072C96FD5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A264675-526E-4A26-A91B-663C3A7EF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73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5616-D413-4E21-9A89-D4F072C96FD5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264675-526E-4A26-A91B-663C3A7EF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0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5616-D413-4E21-9A89-D4F072C96FD5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264675-526E-4A26-A91B-663C3A7EF8D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5678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5616-D413-4E21-9A89-D4F072C96FD5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264675-526E-4A26-A91B-663C3A7EF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04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5616-D413-4E21-9A89-D4F072C96FD5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264675-526E-4A26-A91B-663C3A7EF8D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7971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5616-D413-4E21-9A89-D4F072C96FD5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264675-526E-4A26-A91B-663C3A7EF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71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5616-D413-4E21-9A89-D4F072C96FD5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4675-526E-4A26-A91B-663C3A7EF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443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5616-D413-4E21-9A89-D4F072C96FD5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4675-526E-4A26-A91B-663C3A7EF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973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5616-D413-4E21-9A89-D4F072C96FD5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4675-526E-4A26-A91B-663C3A7EF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65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5616-D413-4E21-9A89-D4F072C96FD5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264675-526E-4A26-A91B-663C3A7EF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792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5616-D413-4E21-9A89-D4F072C96FD5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264675-526E-4A26-A91B-663C3A7EF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77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5616-D413-4E21-9A89-D4F072C96FD5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264675-526E-4A26-A91B-663C3A7EF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38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5616-D413-4E21-9A89-D4F072C96FD5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4675-526E-4A26-A91B-663C3A7EF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4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5616-D413-4E21-9A89-D4F072C96FD5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4675-526E-4A26-A91B-663C3A7EF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320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5616-D413-4E21-9A89-D4F072C96FD5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4675-526E-4A26-A91B-663C3A7EF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20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5616-D413-4E21-9A89-D4F072C96FD5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264675-526E-4A26-A91B-663C3A7EF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87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65616-D413-4E21-9A89-D4F072C96FD5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264675-526E-4A26-A91B-663C3A7EF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296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"ДЕЛОПРОИЗВОДСТВО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СФЕРЕ КУЛЬТУРЫ"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Делопроизводство — это отрасль деятельности, обеспечивающая документирование и организацию работы с официальными документами.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95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6254" y="463680"/>
            <a:ext cx="9777742" cy="494604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8. Дата документа 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01.01.2024 арабскими цифрами, разделенными точкой;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5 января 2024г. Словесно-цифровым способом</a:t>
            </a:r>
            <a:endParaRPr lang="ru-RU" sz="24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986950" y="4332359"/>
            <a:ext cx="2951430" cy="1077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dirty="0" smtClean="0"/>
              <a:t>пятое января 2024г.</a:t>
            </a:r>
            <a:endParaRPr lang="ru-RU" sz="28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43338" y="3031401"/>
            <a:ext cx="2951430" cy="1077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dirty="0" smtClean="0"/>
              <a:t>05 января 24г.</a:t>
            </a:r>
            <a:endParaRPr lang="ru-RU" sz="28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8230000" y="3031401"/>
            <a:ext cx="2951430" cy="1077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dirty="0" smtClean="0"/>
              <a:t>05/01/2024г.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132" y="3540033"/>
            <a:ext cx="460595" cy="4536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67" y="4871040"/>
            <a:ext cx="460595" cy="4536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682" y="3540033"/>
            <a:ext cx="460595" cy="45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91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388" y="793855"/>
            <a:ext cx="9777742" cy="5896656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9. Регистрационный номер документа </a:t>
            </a:r>
          </a:p>
          <a:p>
            <a:pPr marL="342900" indent="-342900" algn="just">
              <a:buFontTx/>
              <a:buChar char="-"/>
            </a:pPr>
            <a:r>
              <a:rPr lang="ru-RU" sz="3200" dirty="0" smtClean="0"/>
              <a:t>№___ от 01.01.2024</a:t>
            </a:r>
          </a:p>
          <a:p>
            <a:pPr marL="342900" indent="-342900" algn="just">
              <a:buFontTx/>
              <a:buChar char="-"/>
            </a:pPr>
            <a:r>
              <a:rPr lang="ru-RU" sz="3200" dirty="0" smtClean="0"/>
              <a:t>№___ от 1 января 2024г.</a:t>
            </a:r>
          </a:p>
          <a:p>
            <a:pPr algn="just"/>
            <a:endParaRPr lang="ru-RU" sz="3200" dirty="0" smtClean="0"/>
          </a:p>
          <a:p>
            <a:pPr algn="just"/>
            <a:r>
              <a:rPr lang="ru-RU" sz="3200" dirty="0" smtClean="0"/>
              <a:t>10. Адресат</a:t>
            </a:r>
          </a:p>
          <a:p>
            <a:pPr marL="342900" indent="-342900" algn="just">
              <a:buFontTx/>
              <a:buChar char="-"/>
            </a:pPr>
            <a:r>
              <a:rPr lang="ru-RU" sz="3200" dirty="0" smtClean="0"/>
              <a:t>Директору МБУК «</a:t>
            </a:r>
            <a:r>
              <a:rPr lang="ru-RU" sz="3200" dirty="0" err="1" smtClean="0"/>
              <a:t>Емельяновский</a:t>
            </a:r>
            <a:r>
              <a:rPr lang="ru-RU" sz="3200" dirty="0" smtClean="0"/>
              <a:t> РДК» Станченко Е.И. </a:t>
            </a:r>
            <a:endParaRPr lang="ru-RU" sz="3200" dirty="0" smtClean="0"/>
          </a:p>
          <a:p>
            <a:pPr marL="342900" indent="-342900" algn="just">
              <a:buFontTx/>
              <a:buChar char="-"/>
            </a:pPr>
            <a:r>
              <a:rPr lang="ru-RU" sz="3200" dirty="0" smtClean="0"/>
              <a:t>Начальнику МКУ «Отдел культуры и искусства» Пискуновой М.С.</a:t>
            </a:r>
            <a:endParaRPr lang="ru-RU" sz="3200" dirty="0" smtClean="0"/>
          </a:p>
          <a:p>
            <a:pPr algn="just"/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467081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0330" y="335902"/>
            <a:ext cx="9777742" cy="581731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11. Гриф утверждения </a:t>
            </a:r>
          </a:p>
          <a:p>
            <a:pPr algn="just"/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713" y="1358859"/>
            <a:ext cx="3360711" cy="33378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679" y="1358858"/>
            <a:ext cx="4474523" cy="33378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69" y="4347694"/>
            <a:ext cx="264846" cy="3031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194" y="4347694"/>
            <a:ext cx="264846" cy="3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95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2750" y="599575"/>
            <a:ext cx="9777742" cy="556796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12. Заголовок к тексту</a:t>
            </a:r>
          </a:p>
          <a:p>
            <a:pPr marL="342900" indent="-342900" algn="just">
              <a:buFontTx/>
              <a:buChar char="-"/>
            </a:pPr>
            <a:r>
              <a:rPr lang="ru-RU" sz="2800" dirty="0" smtClean="0"/>
              <a:t>Краткое содержание документа</a:t>
            </a:r>
          </a:p>
          <a:p>
            <a:pPr marL="342900" indent="-342900" algn="just">
              <a:buFontTx/>
              <a:buChar char="-"/>
            </a:pPr>
            <a:r>
              <a:rPr lang="ru-RU" sz="2800" dirty="0" smtClean="0"/>
              <a:t>«О» («Об»)</a:t>
            </a:r>
          </a:p>
          <a:p>
            <a:pPr marL="342900" indent="-342900" algn="just">
              <a:buFontTx/>
              <a:buChar char="-"/>
            </a:pPr>
            <a:r>
              <a:rPr lang="ru-RU" sz="2800" dirty="0" smtClean="0"/>
              <a:t>«О чем?»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i="1" dirty="0" smtClean="0"/>
              <a:t>Например: </a:t>
            </a:r>
          </a:p>
          <a:p>
            <a:pPr marL="342900" indent="-342900" algn="just">
              <a:buFontTx/>
              <a:buChar char="-"/>
            </a:pPr>
            <a:r>
              <a:rPr lang="ru-RU" sz="2800" dirty="0" smtClean="0"/>
              <a:t>О предоставлении информации</a:t>
            </a:r>
          </a:p>
          <a:p>
            <a:pPr marL="342900" indent="-342900" algn="just">
              <a:buFontTx/>
              <a:buChar char="-"/>
            </a:pPr>
            <a:r>
              <a:rPr lang="ru-RU" sz="2800" dirty="0" smtClean="0"/>
              <a:t>Об утверждении инструкции</a:t>
            </a:r>
          </a:p>
          <a:p>
            <a:pPr marL="342900" indent="-342900" algn="just">
              <a:buFontTx/>
              <a:buChar char="-"/>
            </a:pPr>
            <a:r>
              <a:rPr lang="ru-RU" sz="2800" dirty="0" smtClean="0"/>
              <a:t>О премировании сотрудников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5077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2122" y="590243"/>
            <a:ext cx="9777742" cy="582921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dirty="0" smtClean="0"/>
              <a:t>13. Отметка о приложении</a:t>
            </a:r>
          </a:p>
          <a:p>
            <a:pPr marL="342900" indent="-342900" algn="just">
              <a:buFontTx/>
              <a:buChar char="-"/>
            </a:pPr>
            <a:r>
              <a:rPr lang="ru-RU" sz="3200" dirty="0" smtClean="0"/>
              <a:t>Приложение: на 2 л. в 1 экз.</a:t>
            </a:r>
          </a:p>
          <a:p>
            <a:pPr algn="just"/>
            <a:endParaRPr lang="ru-RU" sz="3200" dirty="0"/>
          </a:p>
          <a:p>
            <a:pPr algn="just"/>
            <a:r>
              <a:rPr lang="ru-RU" sz="3200" dirty="0" smtClean="0"/>
              <a:t>14. Гриф согласования документа </a:t>
            </a:r>
          </a:p>
          <a:p>
            <a:pPr marL="342900" indent="-342900" algn="just">
              <a:buFontTx/>
              <a:buChar char="-"/>
            </a:pPr>
            <a:r>
              <a:rPr lang="ru-RU" sz="3200" dirty="0" smtClean="0"/>
              <a:t>СОГЛАСОВАНО (Подпись, инициалы, дата согласования)</a:t>
            </a:r>
          </a:p>
          <a:p>
            <a:pPr algn="just"/>
            <a:endParaRPr lang="ru-RU" sz="3200" dirty="0"/>
          </a:p>
          <a:p>
            <a:pPr algn="just"/>
            <a:r>
              <a:rPr lang="ru-RU" sz="3200" dirty="0" smtClean="0"/>
              <a:t>15. Подпись </a:t>
            </a:r>
          </a:p>
          <a:p>
            <a:pPr marL="342900" indent="-342900" algn="just">
              <a:buFontTx/>
              <a:buChar char="-"/>
            </a:pPr>
            <a:r>
              <a:rPr lang="ru-RU" sz="3200" dirty="0" smtClean="0"/>
              <a:t>Собственноручная подпись, расшифровка подписи (инициалы, фамилия)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19756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15" y="198722"/>
            <a:ext cx="4830070" cy="65238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334" y="198721"/>
            <a:ext cx="4637727" cy="65375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729" y="6339276"/>
            <a:ext cx="264846" cy="3031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87" y="6339276"/>
            <a:ext cx="264846" cy="3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92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35" y="260017"/>
            <a:ext cx="4530517" cy="64030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05" y="260016"/>
            <a:ext cx="4499412" cy="64030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187" y="6282938"/>
            <a:ext cx="264846" cy="3031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769" y="6283446"/>
            <a:ext cx="264846" cy="3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71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604" y="211947"/>
            <a:ext cx="4671858" cy="62160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05" y="211946"/>
            <a:ext cx="4999837" cy="62160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604" y="5974273"/>
            <a:ext cx="418655" cy="412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294" y="6049565"/>
            <a:ext cx="264846" cy="3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03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244" y="226337"/>
            <a:ext cx="4717243" cy="648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2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64936" y="215020"/>
            <a:ext cx="8915399" cy="123353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Требования к оформлению документов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2709" y="1653934"/>
            <a:ext cx="9777742" cy="494604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 smtClean="0"/>
              <a:t>1. Общие требования к документам</a:t>
            </a:r>
          </a:p>
          <a:p>
            <a:pPr algn="just"/>
            <a:r>
              <a:rPr lang="ru-RU" sz="2400" dirty="0" smtClean="0"/>
              <a:t>- Документы могут создаваться на бумажном носителе и в электронной форме с соблюдением установленных правил оформления документов.</a:t>
            </a:r>
          </a:p>
          <a:p>
            <a:pPr algn="just"/>
            <a:r>
              <a:rPr lang="ru-RU" sz="2400" dirty="0" smtClean="0"/>
              <a:t>- Допускается создание документов на лицевой и оборотной сторонах листа.</a:t>
            </a:r>
          </a:p>
          <a:p>
            <a:endParaRPr lang="ru-RU" sz="2400" dirty="0"/>
          </a:p>
          <a:p>
            <a:r>
              <a:rPr lang="ru-RU" sz="2400" dirty="0" smtClean="0"/>
              <a:t>2. Поля документа</a:t>
            </a:r>
          </a:p>
          <a:p>
            <a:r>
              <a:rPr lang="ru-RU" sz="2400" dirty="0" smtClean="0"/>
              <a:t>Не менее: </a:t>
            </a:r>
          </a:p>
          <a:p>
            <a:r>
              <a:rPr lang="ru-RU" sz="2400" dirty="0" smtClean="0"/>
              <a:t>20 мм – левое</a:t>
            </a:r>
          </a:p>
          <a:p>
            <a:r>
              <a:rPr lang="ru-RU" sz="2400" dirty="0" smtClean="0"/>
              <a:t>10 мм – правое</a:t>
            </a:r>
          </a:p>
          <a:p>
            <a:r>
              <a:rPr lang="ru-RU" sz="2400" dirty="0" smtClean="0"/>
              <a:t>20 мм – верхнее</a:t>
            </a:r>
          </a:p>
          <a:p>
            <a:r>
              <a:rPr lang="ru-RU" sz="2400" dirty="0" smtClean="0"/>
              <a:t>20 мм - нижнее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35146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63" y="1323465"/>
            <a:ext cx="3968052" cy="43684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36" y="2413799"/>
            <a:ext cx="3579305" cy="16627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63" y="5285187"/>
            <a:ext cx="412971" cy="4067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909841"/>
            <a:ext cx="1905000" cy="1905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248" y="3758290"/>
            <a:ext cx="264846" cy="303102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864936" y="215021"/>
            <a:ext cx="8915399" cy="80802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Бланк письма организации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09928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084" y="185183"/>
            <a:ext cx="4548625" cy="64194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911" y="185183"/>
            <a:ext cx="4572243" cy="64194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911" y="6273843"/>
            <a:ext cx="264846" cy="3031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56" y="6301511"/>
            <a:ext cx="264846" cy="3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3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25635" y="860079"/>
            <a:ext cx="9777742" cy="5667469"/>
          </a:xfrm>
        </p:spPr>
        <p:txBody>
          <a:bodyPr>
            <a:normAutofit/>
          </a:bodyPr>
          <a:lstStyle/>
          <a:p>
            <a:pPr algn="just"/>
            <a:r>
              <a:rPr lang="ru-RU" sz="3200" dirty="0"/>
              <a:t>3</a:t>
            </a:r>
            <a:r>
              <a:rPr lang="ru-RU" sz="3200" dirty="0" smtClean="0"/>
              <a:t>. Нумерация страниц</a:t>
            </a:r>
          </a:p>
          <a:p>
            <a:pPr marL="342900" indent="-342900" algn="just">
              <a:buFontTx/>
              <a:buChar char="-"/>
            </a:pPr>
            <a:r>
              <a:rPr lang="ru-RU" sz="3200" dirty="0" smtClean="0"/>
              <a:t>При создании документа на двух и более страницах вторую и последующие страницы нумеруют. Не менее 10 мм от верхнего края листа.</a:t>
            </a:r>
          </a:p>
          <a:p>
            <a:pPr algn="just"/>
            <a:endParaRPr lang="ru-RU" sz="3200" dirty="0"/>
          </a:p>
          <a:p>
            <a:pPr algn="just"/>
            <a:r>
              <a:rPr lang="ru-RU" sz="3200" dirty="0" smtClean="0"/>
              <a:t>4. Текст документа выравнивается по ширине листа. </a:t>
            </a:r>
          </a:p>
        </p:txBody>
      </p:sp>
    </p:spTree>
    <p:extLst>
      <p:ext uri="{BB962C8B-B14F-4D97-AF65-F5344CB8AC3E}">
        <p14:creationId xmlns:p14="http://schemas.microsoft.com/office/powerpoint/2010/main" val="1159124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26" y="305285"/>
            <a:ext cx="4381852" cy="62054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25" y="305284"/>
            <a:ext cx="4393289" cy="62054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26" y="6127260"/>
            <a:ext cx="389274" cy="3834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25" y="6167426"/>
            <a:ext cx="264846" cy="3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7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4602" y="639945"/>
            <a:ext cx="9777742" cy="6485132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5</a:t>
            </a:r>
            <a:r>
              <a:rPr lang="ru-RU" sz="2800" dirty="0" smtClean="0"/>
              <a:t>. Размер шрифта</a:t>
            </a:r>
          </a:p>
          <a:p>
            <a:pPr marL="342900" indent="-342900" algn="just">
              <a:buFontTx/>
              <a:buChar char="-"/>
            </a:pPr>
            <a:r>
              <a:rPr lang="en-US" sz="2800" dirty="0" smtClean="0"/>
              <a:t>Times New Roman </a:t>
            </a:r>
            <a:r>
              <a:rPr lang="ru-RU" sz="2800" dirty="0" smtClean="0"/>
              <a:t>№ 13, 14</a:t>
            </a:r>
          </a:p>
          <a:p>
            <a:pPr marL="342900" indent="-342900" algn="just">
              <a:buFontTx/>
              <a:buChar char="-"/>
            </a:pPr>
            <a:r>
              <a:rPr lang="en-US" sz="2800" dirty="0" smtClean="0"/>
              <a:t>Arial</a:t>
            </a:r>
            <a:r>
              <a:rPr lang="ru-RU" sz="2800" dirty="0" smtClean="0"/>
              <a:t> № 12, 14</a:t>
            </a:r>
          </a:p>
          <a:p>
            <a:endParaRPr lang="ru-RU" sz="2800" dirty="0"/>
          </a:p>
          <a:p>
            <a:r>
              <a:rPr lang="ru-RU" sz="2800" dirty="0" smtClean="0"/>
              <a:t>6. Интервалы и отступы</a:t>
            </a:r>
          </a:p>
          <a:p>
            <a:pPr marL="342900" indent="-342900">
              <a:buFontTx/>
              <a:buChar char="-"/>
            </a:pPr>
            <a:r>
              <a:rPr lang="ru-RU" sz="2800" dirty="0" smtClean="0"/>
              <a:t>Абзацный отступ – 1,25 см </a:t>
            </a:r>
          </a:p>
          <a:p>
            <a:pPr marL="342900" indent="-342900">
              <a:buFontTx/>
              <a:buChar char="-"/>
            </a:pPr>
            <a:r>
              <a:rPr lang="ru-RU" sz="2800" dirty="0" smtClean="0"/>
              <a:t>Текст документа печатается через 1 – 1,5 межстрочный интервал</a:t>
            </a:r>
          </a:p>
          <a:p>
            <a:pPr marL="342900" indent="-342900">
              <a:buFontTx/>
              <a:buChar char="-"/>
            </a:pPr>
            <a:r>
              <a:rPr lang="ru-RU" sz="2800" dirty="0" smtClean="0"/>
              <a:t>Интервал между буквами в словах – обычный</a:t>
            </a:r>
          </a:p>
          <a:p>
            <a:pPr marL="342900" indent="-342900">
              <a:buFontTx/>
              <a:buChar char="-"/>
            </a:pPr>
            <a:r>
              <a:rPr lang="ru-RU" sz="2800" dirty="0" smtClean="0"/>
              <a:t>Интервал между словами – один пробел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90540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74" y="369305"/>
            <a:ext cx="6142252" cy="61193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74" y="6122904"/>
            <a:ext cx="371361" cy="3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33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5249" y="254064"/>
            <a:ext cx="9777742" cy="202741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7. Разделы, подразделы, пункты, подпункты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Арабские цифры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Без точки и с абзацного отступа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Заголовок</a:t>
            </a:r>
          </a:p>
          <a:p>
            <a:pPr marL="342900" indent="-342900" algn="just">
              <a:buFontTx/>
              <a:buChar char="-"/>
            </a:pPr>
            <a:endParaRPr lang="ru-RU" sz="2400" dirty="0" smtClean="0"/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294" y="2281474"/>
            <a:ext cx="8722442" cy="40650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294" y="6043377"/>
            <a:ext cx="264846" cy="3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5114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114</TotalTime>
  <Words>315</Words>
  <Application>Microsoft Office PowerPoint</Application>
  <PresentationFormat>Широкоэкранный</PresentationFormat>
  <Paragraphs>62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Times New Roman</vt:lpstr>
      <vt:lpstr>Wingdings 3</vt:lpstr>
      <vt:lpstr>Легкий дым</vt:lpstr>
      <vt:lpstr>"ДЕЛОПРОИЗВОДСТВО В СФЕРЕ КУЛЬТУРЫ"</vt:lpstr>
      <vt:lpstr>Требования к оформлению документов</vt:lpstr>
      <vt:lpstr>Бланк письма организации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"ДЕЛОПРОИЗВОДСТВО В СФЕРЕ КУЛЬТУРЫ"</dc:title>
  <dc:creator>РДК</dc:creator>
  <cp:lastModifiedBy>РДК</cp:lastModifiedBy>
  <cp:revision>15</cp:revision>
  <dcterms:created xsi:type="dcterms:W3CDTF">2024-02-27T08:33:42Z</dcterms:created>
  <dcterms:modified xsi:type="dcterms:W3CDTF">2024-02-28T01:36:42Z</dcterms:modified>
</cp:coreProperties>
</file>