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47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6C76EA4-2301-4F8D-AE2B-7006C2B27499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Раздел без заголовка" id="{49675CFB-1F92-40E3-871E-4175320E9F8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solidFill>
                <a:srgbClr val="252F36"/>
              </a:solidFill>
              <a:prstDash val="solid"/>
              <a:miter lim="400000"/>
            </a:ln>
          </a:left>
          <a:right>
            <a:ln w="12700" cap="flat">
              <a:solidFill>
                <a:srgbClr val="252F36"/>
              </a:solidFill>
              <a:prstDash val="solid"/>
              <a:miter lim="400000"/>
            </a:ln>
          </a:right>
          <a:top>
            <a:ln w="127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solidFill>
                <a:srgbClr val="252F3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7D39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252F36"/>
              </a:solidFill>
              <a:prstDash val="solid"/>
              <a:miter lim="400000"/>
            </a:ln>
          </a:left>
          <a:right>
            <a:ln w="12700" cap="flat">
              <a:solidFill>
                <a:srgbClr val="252F36"/>
              </a:solidFill>
              <a:prstDash val="solid"/>
              <a:miter lim="400000"/>
            </a:ln>
          </a:right>
          <a:top>
            <a:ln w="127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solidFill>
                <a:srgbClr val="252F3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solidFill>
                <a:srgbClr val="252F36"/>
              </a:solidFill>
              <a:prstDash val="solid"/>
              <a:miter lim="400000"/>
            </a:ln>
          </a:left>
          <a:right>
            <a:ln w="12700" cap="flat">
              <a:solidFill>
                <a:srgbClr val="252F36"/>
              </a:solidFill>
              <a:prstDash val="solid"/>
              <a:miter lim="400000"/>
            </a:ln>
          </a:right>
          <a:top>
            <a:ln w="254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solidFill>
                <a:srgbClr val="252F36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252F36"/>
              </a:solidFill>
              <a:prstDash val="solid"/>
              <a:miter lim="400000"/>
            </a:ln>
          </a:left>
          <a:right>
            <a:ln w="12700" cap="flat">
              <a:solidFill>
                <a:srgbClr val="252F36"/>
              </a:solidFill>
              <a:prstDash val="solid"/>
              <a:miter lim="400000"/>
            </a:ln>
          </a:right>
          <a:top>
            <a:ln w="127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solidFill>
                <a:srgbClr val="252F36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AAAAA">
              <a:alpha val="38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78A8F">
              <a:alpha val="75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269025"/>
              <a:satOff val="1984"/>
              <a:lumOff val="-30912"/>
              <a:alpha val="90000"/>
            </a:scheme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269025"/>
              <a:satOff val="1984"/>
              <a:lumOff val="-30912"/>
              <a:alpha val="90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C4C4C4"/>
              </a:solidFill>
              <a:prstDash val="solid"/>
              <a:miter lim="400000"/>
            </a:ln>
          </a:left>
          <a:right>
            <a:ln w="12700" cap="flat">
              <a:solidFill>
                <a:srgbClr val="C4C4C4"/>
              </a:solidFill>
              <a:prstDash val="solid"/>
              <a:miter lim="400000"/>
            </a:ln>
          </a:right>
          <a:top>
            <a:ln w="12700" cap="flat">
              <a:solidFill>
                <a:srgbClr val="C4C4C4"/>
              </a:solidFill>
              <a:prstDash val="solid"/>
              <a:miter lim="400000"/>
            </a:ln>
          </a:top>
          <a:bottom>
            <a:ln w="12700" cap="flat">
              <a:solidFill>
                <a:srgbClr val="C4C4C4"/>
              </a:solidFill>
              <a:prstDash val="solid"/>
              <a:miter lim="400000"/>
            </a:ln>
          </a:bottom>
          <a:insideH>
            <a:ln w="12700" cap="flat">
              <a:solidFill>
                <a:srgbClr val="C4C4C4"/>
              </a:solidFill>
              <a:prstDash val="solid"/>
              <a:miter lim="400000"/>
            </a:ln>
          </a:insideH>
          <a:insideV>
            <a:ln w="12700" cap="flat">
              <a:solidFill>
                <a:srgbClr val="C4C4C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BBF8A">
              <a:alpha val="30000"/>
            </a:srgbClr>
          </a:solidFill>
        </a:fill>
      </a:tcStyle>
    </a:band2H>
    <a:firstCo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solidFill>
                <a:srgbClr val="C4C4C4"/>
              </a:solidFill>
              <a:prstDash val="solid"/>
              <a:miter lim="400000"/>
            </a:ln>
          </a:left>
          <a:right>
            <a:ln w="12700" cap="flat">
              <a:solidFill>
                <a:srgbClr val="C4C4C4"/>
              </a:solidFill>
              <a:prstDash val="solid"/>
              <a:miter lim="400000"/>
            </a:ln>
          </a:right>
          <a:top>
            <a:ln w="12700" cap="flat">
              <a:solidFill>
                <a:srgbClr val="C4C4C4"/>
              </a:solidFill>
              <a:prstDash val="solid"/>
              <a:miter lim="400000"/>
            </a:ln>
          </a:top>
          <a:bottom>
            <a:ln w="12700" cap="flat">
              <a:solidFill>
                <a:srgbClr val="C4C4C4"/>
              </a:solidFill>
              <a:prstDash val="solid"/>
              <a:miter lim="400000"/>
            </a:ln>
          </a:bottom>
          <a:insideH>
            <a:ln w="12700" cap="flat">
              <a:solidFill>
                <a:srgbClr val="C4C4C4"/>
              </a:solidFill>
              <a:prstDash val="solid"/>
              <a:miter lim="400000"/>
            </a:ln>
          </a:insideH>
          <a:insideV>
            <a:ln w="12700" cap="flat">
              <a:solidFill>
                <a:srgbClr val="C4C4C4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C4C4C4"/>
              </a:solidFill>
              <a:prstDash val="solid"/>
              <a:miter lim="400000"/>
            </a:ln>
          </a:left>
          <a:right>
            <a:ln w="12700" cap="flat">
              <a:solidFill>
                <a:srgbClr val="C4C4C4"/>
              </a:solidFill>
              <a:prstDash val="solid"/>
              <a:miter lim="400000"/>
            </a:ln>
          </a:right>
          <a:top>
            <a:ln w="254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C4C4C4"/>
              </a:solidFill>
              <a:prstDash val="solid"/>
              <a:miter lim="400000"/>
            </a:ln>
          </a:bottom>
          <a:insideH>
            <a:ln w="12700" cap="flat">
              <a:solidFill>
                <a:srgbClr val="C4C4C4"/>
              </a:solidFill>
              <a:prstDash val="solid"/>
              <a:miter lim="400000"/>
            </a:ln>
          </a:insideH>
          <a:insideV>
            <a:ln w="12700" cap="flat">
              <a:solidFill>
                <a:srgbClr val="C4C4C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4C4C4"/>
              </a:solidFill>
              <a:prstDash val="solid"/>
              <a:miter lim="400000"/>
            </a:ln>
          </a:left>
          <a:right>
            <a:ln w="12700" cap="flat">
              <a:solidFill>
                <a:srgbClr val="C4C4C4"/>
              </a:solidFill>
              <a:prstDash val="solid"/>
              <a:miter lim="400000"/>
            </a:ln>
          </a:right>
          <a:top>
            <a:ln w="12700" cap="flat">
              <a:solidFill>
                <a:srgbClr val="C4C4C4"/>
              </a:solidFill>
              <a:prstDash val="solid"/>
              <a:miter lim="400000"/>
            </a:ln>
          </a:top>
          <a:bottom>
            <a:ln w="12700" cap="flat">
              <a:solidFill>
                <a:srgbClr val="C4C4C4"/>
              </a:solidFill>
              <a:prstDash val="solid"/>
              <a:miter lim="400000"/>
            </a:ln>
          </a:bottom>
          <a:insideH>
            <a:ln w="12700" cap="flat">
              <a:solidFill>
                <a:srgbClr val="C4C4C4"/>
              </a:solidFill>
              <a:prstDash val="solid"/>
              <a:miter lim="400000"/>
            </a:ln>
          </a:insideH>
          <a:insideV>
            <a:ln w="12700" cap="flat">
              <a:solidFill>
                <a:srgbClr val="C4C4C4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4C4C4"/>
              </a:solidFill>
              <a:prstDash val="solid"/>
              <a:miter lim="400000"/>
            </a:ln>
          </a:top>
          <a:bottom>
            <a:ln w="12700" cap="flat">
              <a:solidFill>
                <a:srgbClr val="C4C4C4"/>
              </a:solidFill>
              <a:prstDash val="solid"/>
              <a:miter lim="400000"/>
            </a:ln>
          </a:bottom>
          <a:insideH>
            <a:ln w="12700" cap="flat">
              <a:solidFill>
                <a:srgbClr val="C4C4C4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AAAAA">
              <a:alpha val="20000"/>
            </a:srgbClr>
          </a:solidFill>
        </a:fill>
      </a:tcStyle>
    </a:band2H>
    <a:firstCo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CBCBCB">
                  <a:alpha val="81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>
              <a:alpha val="8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BCBCB">
                  <a:alpha val="81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CBCBCB">
                  <a:alpha val="81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AAAAA">
              <a:alpha val="30000"/>
            </a:srgbClr>
          </a:solidFill>
        </a:fill>
      </a:tcStyle>
    </a:band2H>
    <a:firstCo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252F36"/>
              </a:solidFill>
              <a:prstDash val="solid"/>
              <a:miter lim="400000"/>
            </a:ln>
          </a:right>
          <a:top>
            <a:ln w="12700" cap="flat">
              <a:solidFill>
                <a:srgbClr val="252F36"/>
              </a:solidFill>
              <a:prstDash val="solid"/>
              <a:miter lim="400000"/>
            </a:ln>
          </a:top>
          <a:bottom>
            <a:ln w="12700" cap="flat">
              <a:solidFill>
                <a:srgbClr val="252F36"/>
              </a:solidFill>
              <a:prstDash val="solid"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F6F6F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52F3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F6F6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AAAAA">
              <a:alpha val="20000"/>
            </a:srgbClr>
          </a:solidFill>
        </a:fill>
      </a:tcStyle>
    </a:band2H>
    <a:firstCol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254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363929"/>
        </a:fontRef>
        <a:srgbClr val="36392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254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4" autoAdjust="0"/>
    <p:restoredTop sz="94554" autoAdjust="0"/>
  </p:normalViewPr>
  <p:slideViewPr>
    <p:cSldViewPr snapToGrid="0">
      <p:cViewPr varScale="1">
        <p:scale>
          <a:sx n="41" d="100"/>
          <a:sy n="41" d="100"/>
        </p:scale>
        <p:origin x="485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51" y="12801600"/>
            <a:ext cx="2437765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1" y="12668632"/>
            <a:ext cx="24377650" cy="128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1517904"/>
            <a:ext cx="20116800" cy="71323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6000" spc="-1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0102" y="8911240"/>
            <a:ext cx="20116800" cy="2286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4800" cap="all" spc="400" baseline="0">
                <a:solidFill>
                  <a:schemeClr val="tx2"/>
                </a:solidFill>
                <a:latin typeface="+mj-lt"/>
              </a:defRPr>
            </a:lvl1pPr>
            <a:lvl2pPr marL="914400" indent="0" algn="ctr">
              <a:buNone/>
              <a:defRPr sz="4800"/>
            </a:lvl2pPr>
            <a:lvl3pPr marL="1828800" indent="0" algn="ctr">
              <a:buNone/>
              <a:defRPr sz="4800"/>
            </a:lvl3pPr>
            <a:lvl4pPr marL="2743200" indent="0" algn="ctr">
              <a:buNone/>
              <a:defRPr sz="4000"/>
            </a:lvl4pPr>
            <a:lvl5pPr marL="3657600" indent="0" algn="ctr">
              <a:buNone/>
              <a:defRPr sz="4000"/>
            </a:lvl5pPr>
            <a:lvl6pPr marL="4572000" indent="0" algn="ctr">
              <a:buNone/>
              <a:defRPr sz="4000"/>
            </a:lvl6pPr>
            <a:lvl7pPr marL="5486400" indent="0" algn="ctr">
              <a:buNone/>
              <a:defRPr sz="4000"/>
            </a:lvl7pPr>
            <a:lvl8pPr marL="6400800" indent="0" algn="ctr">
              <a:buNone/>
              <a:defRPr sz="4000"/>
            </a:lvl8pPr>
            <a:lvl9pPr marL="7315200" indent="0" algn="ctr">
              <a:buNone/>
              <a:defRPr sz="4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2415316" y="8686800"/>
            <a:ext cx="197510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47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72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51" y="12801600"/>
            <a:ext cx="2437765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1" y="12668632"/>
            <a:ext cx="24377650" cy="128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829557"/>
            <a:ext cx="5257800" cy="1151484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829556"/>
            <a:ext cx="15468600" cy="11514844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79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34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51" y="12801600"/>
            <a:ext cx="2437765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1" y="12668632"/>
            <a:ext cx="24377650" cy="128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517904"/>
            <a:ext cx="20116800" cy="71323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8906256"/>
            <a:ext cx="20116800" cy="2286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4800" cap="all" spc="400" baseline="0">
                <a:solidFill>
                  <a:schemeClr val="tx2"/>
                </a:solidFill>
                <a:latin typeface="+mj-lt"/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2415316" y="8686800"/>
            <a:ext cx="197510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13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94560" y="573207"/>
            <a:ext cx="20116800" cy="290151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58" y="3691468"/>
            <a:ext cx="9875520" cy="8046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35840" y="3691470"/>
            <a:ext cx="9875520" cy="8046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98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194560" y="573207"/>
            <a:ext cx="20116800" cy="290151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3692104"/>
            <a:ext cx="9875520" cy="147256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4000" b="0" cap="all" baseline="0">
                <a:solidFill>
                  <a:schemeClr val="tx2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5164668"/>
            <a:ext cx="9875520" cy="6756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435840" y="3692104"/>
            <a:ext cx="9875520" cy="147256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4000" b="0" cap="all" baseline="0">
                <a:solidFill>
                  <a:schemeClr val="tx2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435840" y="5164668"/>
            <a:ext cx="9875520" cy="6756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41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00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51" y="12801600"/>
            <a:ext cx="2437765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1" y="12668632"/>
            <a:ext cx="24377650" cy="128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11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" y="0"/>
            <a:ext cx="8101582" cy="1371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080142" y="0"/>
            <a:ext cx="128016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88718"/>
            <a:ext cx="6400800" cy="4572000"/>
          </a:xfrm>
        </p:spPr>
        <p:txBody>
          <a:bodyPr anchor="b">
            <a:normAutofit/>
          </a:bodyPr>
          <a:lstStyle>
            <a:lvl1pPr>
              <a:defRPr sz="7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1200" y="1463040"/>
            <a:ext cx="12984480" cy="10515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52160"/>
            <a:ext cx="6400800" cy="6758248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3000">
                <a:solidFill>
                  <a:srgbClr val="FFFFFF"/>
                </a:solidFill>
              </a:defRPr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1024" y="12919571"/>
            <a:ext cx="5237020" cy="730250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601200" y="12919571"/>
            <a:ext cx="9296400" cy="73025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5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9906000"/>
            <a:ext cx="24377650" cy="381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1" y="9830152"/>
            <a:ext cx="24377650" cy="128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0149840"/>
            <a:ext cx="20226528" cy="1645920"/>
          </a:xfrm>
        </p:spPr>
        <p:txBody>
          <a:bodyPr lIns="91440" tIns="0" rIns="91440" bIns="0" anchor="b">
            <a:noAutofit/>
          </a:bodyPr>
          <a:lstStyle>
            <a:lvl1pPr>
              <a:defRPr sz="7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" y="0"/>
            <a:ext cx="24383970" cy="9830152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6400">
                <a:solidFill>
                  <a:schemeClr val="bg1"/>
                </a:solidFill>
              </a:defRPr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11814046"/>
            <a:ext cx="20226528" cy="11887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3000">
                <a:solidFill>
                  <a:srgbClr val="FFFFFF"/>
                </a:solidFill>
              </a:defRPr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09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12801600"/>
            <a:ext cx="2438400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12668632"/>
            <a:ext cx="24384002" cy="1319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573207"/>
            <a:ext cx="20116800" cy="29015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3691468"/>
            <a:ext cx="20116800" cy="80467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1" y="12919571"/>
            <a:ext cx="494454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2370" y="12919571"/>
            <a:ext cx="964560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800917" y="12919571"/>
            <a:ext cx="2624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2387064" y="3475690"/>
            <a:ext cx="199339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28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defTabSz="1828800" rtl="0" eaLnBrk="1" latinLnBrk="0" hangingPunct="1">
        <a:lnSpc>
          <a:spcPct val="85000"/>
        </a:lnSpc>
        <a:spcBef>
          <a:spcPct val="0"/>
        </a:spcBef>
        <a:buNone/>
        <a:defRPr sz="9600" kern="1200" spc="-10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1828800" rtl="0" eaLnBrk="1" latinLnBrk="0" hangingPunct="1">
        <a:lnSpc>
          <a:spcPct val="90000"/>
        </a:lnSpc>
        <a:spcBef>
          <a:spcPts val="24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4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68096" indent="-36576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3856" indent="-36576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499616" indent="-36576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865376" indent="-36576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00000" indent="-45720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00000" indent="-45720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000000" indent="-45720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400000" indent="-457200" algn="l" defTabSz="1828800" rtl="0" eaLnBrk="1" latinLnBrk="0" hangingPunct="1">
        <a:lnSpc>
          <a:spcPct val="90000"/>
        </a:lnSpc>
        <a:spcBef>
          <a:spcPts val="400"/>
        </a:spcBef>
        <a:spcAft>
          <a:spcPts val="8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94F6B-5DBD-4F4F-AD22-F8FD045B6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135" y="2609850"/>
            <a:ext cx="23835729" cy="5333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Актуальные разъяснения </a:t>
            </a:r>
            <a:b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положения </a:t>
            </a:r>
            <a:b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деятельности территориальной </a:t>
            </a:r>
            <a:b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 </a:t>
            </a:r>
            <a:r>
              <a:rPr lang="ru-RU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педагогической  комиссии»</a:t>
            </a:r>
          </a:p>
        </p:txBody>
      </p:sp>
    </p:spTree>
    <p:extLst>
      <p:ext uri="{BB962C8B-B14F-4D97-AF65-F5344CB8AC3E}">
        <p14:creationId xmlns:p14="http://schemas.microsoft.com/office/powerpoint/2010/main" val="686915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CB699A-A0E0-466B-8544-BCCF4B2CA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3893573"/>
            <a:ext cx="21911187" cy="723162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от 1 ноября 2024 г. N 763 ОБ УТВЕРЖДЕНИИ ПОЛОЖЕНИЯ О ПСИХОЛОГО-МЕДИКО-ПЕДАГОГИЧЕСКОЙ КОМИССИИ;</a:t>
            </a:r>
          </a:p>
          <a:p>
            <a:pPr marL="742950" indent="-742950">
              <a:buFont typeface="+mj-lt"/>
              <a:buAutoNum type="arabicPeriod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ПЕРМСКОГО КРАЯ от 06.03.2025г. №26-01-06-229 «Об утверждении Положения о деятельности центральной психолого-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педагогической комиссии» ;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организации работы территориальной психолого-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педагогической комиссии  Чернушинского Муниципального округа,  утвержденный Постановлением Администрации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Чернушиснкого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округа  от </a:t>
            </a:r>
            <a:r>
              <a:rPr lang="ru-RU" spc="-10" dirty="0">
                <a:uFill>
                  <a:solidFill>
                    <a:srgbClr val="0F0F0F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06.05.2025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№</a:t>
            </a:r>
            <a:r>
              <a:rPr lang="ru-RU" dirty="0">
                <a:uFill>
                  <a:solidFill>
                    <a:srgbClr val="0F0F0F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440-261-01-</a:t>
            </a:r>
            <a:r>
              <a:rPr lang="ru-RU" spc="-25" dirty="0">
                <a:uFill>
                  <a:solidFill>
                    <a:srgbClr val="0F0F0F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04</a:t>
            </a:r>
            <a:r>
              <a:rPr lang="ru-RU" spc="200" dirty="0">
                <a:uFill>
                  <a:solidFill>
                    <a:srgbClr val="0F0F0F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60AA73-2844-4897-B7CE-5CDE83162467}"/>
              </a:ext>
            </a:extLst>
          </p:cNvPr>
          <p:cNvSpPr txBox="1"/>
          <p:nvPr/>
        </p:nvSpPr>
        <p:spPr>
          <a:xfrm>
            <a:off x="2410408" y="1045029"/>
            <a:ext cx="195631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– правовое обоснование деятельности ТПМПК</a:t>
            </a:r>
          </a:p>
        </p:txBody>
      </p:sp>
    </p:spTree>
    <p:extLst>
      <p:ext uri="{BB962C8B-B14F-4D97-AF65-F5344CB8AC3E}">
        <p14:creationId xmlns:p14="http://schemas.microsoft.com/office/powerpoint/2010/main" val="393941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A3EB1A-6121-45E5-B9BA-ED1474FB2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</a:t>
            </a:r>
            <a:r>
              <a:rPr lang="ru-RU" b="1" spc="65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</a:t>
            </a:r>
            <a:r>
              <a:rPr lang="ru-RU" b="1" spc="7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spc="-5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b="1" spc="3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b="1" spc="55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20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TПMПК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A50728-96F6-4073-8CD7-EAC7A24B6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4082945"/>
            <a:ext cx="23857974" cy="8902804"/>
          </a:xfrm>
        </p:spPr>
        <p:txBody>
          <a:bodyPr>
            <a:normAutofit/>
          </a:bodyPr>
          <a:lstStyle/>
          <a:p>
            <a:pPr marL="1143000" marR="243205" lvl="2" indent="-228600">
              <a:lnSpc>
                <a:spcPct val="110000"/>
              </a:lnSpc>
              <a:spcBef>
                <a:spcPts val="215"/>
              </a:spcBef>
              <a:buFont typeface="+mj-lt"/>
              <a:buAutoNum type="arabicPeriod"/>
              <a:tabLst>
                <a:tab pos="1096645" algn="l"/>
                <a:tab pos="1129030" algn="l"/>
                <a:tab pos="1645285" algn="l"/>
                <a:tab pos="2094230" algn="l"/>
                <a:tab pos="2558415" algn="l"/>
                <a:tab pos="2849245" algn="l"/>
                <a:tab pos="3247390" algn="l"/>
                <a:tab pos="4171950" algn="l"/>
                <a:tab pos="4327525" algn="l"/>
                <a:tab pos="4438650" algn="l"/>
                <a:tab pos="4989830" algn="l"/>
                <a:tab pos="5487670" algn="l"/>
                <a:tab pos="6156960" algn="l"/>
              </a:tabLst>
            </a:pP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обследования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детей,</a:t>
            </a:r>
            <a:r>
              <a:rPr lang="ru-RU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	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ограниченными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возможностями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(далее	OB3),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  <a:r>
              <a:rPr lang="ru-RU" spc="15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окончания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ими 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(далее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обследуемый),</a:t>
            </a:r>
            <a:r>
              <a:rPr lang="ru-RU" spc="36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</a:t>
            </a:r>
            <a:r>
              <a:rPr lang="ru-RU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явления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них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особенностей</a:t>
            </a:r>
            <a:r>
              <a:rPr lang="ru-RU" spc="38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физического</a:t>
            </a:r>
            <a:r>
              <a:rPr lang="ru-RU" spc="39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(или) психического</a:t>
            </a:r>
            <a:r>
              <a:rPr lang="ru-RU" spc="17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развития и (или) отклонений в</a:t>
            </a:r>
            <a:r>
              <a:rPr lang="ru-RU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поведении;</a:t>
            </a:r>
          </a:p>
          <a:p>
            <a:pPr marL="1143000" marR="243205" lvl="2" indent="-228600">
              <a:lnSpc>
                <a:spcPct val="110000"/>
              </a:lnSpc>
              <a:spcBef>
                <a:spcPts val="215"/>
              </a:spcBef>
              <a:buFont typeface="+mj-lt"/>
              <a:buAutoNum type="arabicPeriod"/>
              <a:tabLst>
                <a:tab pos="1096645" algn="l"/>
                <a:tab pos="1129030" algn="l"/>
                <a:tab pos="1645285" algn="l"/>
                <a:tab pos="2094230" algn="l"/>
                <a:tab pos="2558415" algn="l"/>
                <a:tab pos="2849245" algn="l"/>
                <a:tab pos="3247390" algn="l"/>
                <a:tab pos="4171950" algn="l"/>
                <a:tab pos="4327525" algn="l"/>
                <a:tab pos="4438650" algn="l"/>
                <a:tab pos="4989830" algn="l"/>
                <a:tab pos="5487670" algn="l"/>
                <a:tab pos="6156960" algn="l"/>
              </a:tabLs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257175" lvl="2" indent="-228600">
              <a:lnSpc>
                <a:spcPct val="110000"/>
              </a:lnSpc>
              <a:spcBef>
                <a:spcPts val="50"/>
              </a:spcBef>
              <a:spcAft>
                <a:spcPts val="0"/>
              </a:spcAft>
              <a:buFont typeface="+mj-lt"/>
              <a:buAutoNum type="arabicPeriod"/>
              <a:tabLst>
                <a:tab pos="113855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по результатам обследования рекомендаций по организации обучения и воспитания обследуемых, подтверждение, уточнение или изменение ранее данных комиссией рекомендаций;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260350" lvl="2" indent="-228600">
              <a:lnSpc>
                <a:spcPct val="111000"/>
              </a:lnSpc>
              <a:spcBef>
                <a:spcPts val="15"/>
              </a:spcBef>
              <a:spcAft>
                <a:spcPts val="0"/>
              </a:spcAft>
              <a:buFont typeface="+mj-lt"/>
              <a:buAutoNum type="arabicPeriod"/>
              <a:tabLst>
                <a:tab pos="11823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консультативной помощи родителям (законным представителям) обследуемых, детей с девиантным (общественно опасным) поведением;</a:t>
            </a:r>
          </a:p>
          <a:p>
            <a:pPr marL="1143000" marR="260350" lvl="2" indent="-228600">
              <a:lnSpc>
                <a:spcPct val="111000"/>
              </a:lnSpc>
              <a:spcBef>
                <a:spcPts val="15"/>
              </a:spcBef>
              <a:spcAft>
                <a:spcPts val="0"/>
              </a:spcAft>
              <a:buFont typeface="+mj-lt"/>
              <a:buAutoNum type="arabicPeriod"/>
              <a:tabLst>
                <a:tab pos="1182370" algn="l"/>
              </a:tabLs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260985" lvl="2" indent="-228600">
              <a:lnSpc>
                <a:spcPct val="110000"/>
              </a:lnSpc>
              <a:spcBef>
                <a:spcPts val="10"/>
              </a:spcBef>
              <a:spcAft>
                <a:spcPts val="0"/>
              </a:spcAft>
              <a:buFont typeface="+mj-lt"/>
              <a:buAutoNum type="arabicPeriod"/>
              <a:tabLst>
                <a:tab pos="105092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учета данных об обучающихся с OB3, о детях с девиантным (общественно опасным) поведением, проживающих в Чернушинском муниципальном</a:t>
            </a:r>
            <a:r>
              <a:rPr lang="ru-RU" spc="18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округе Пермского края;</a:t>
            </a:r>
          </a:p>
          <a:p>
            <a:pPr marL="1143000" marR="260985" lvl="2" indent="-228600">
              <a:lnSpc>
                <a:spcPct val="110000"/>
              </a:lnSpc>
              <a:spcBef>
                <a:spcPts val="10"/>
              </a:spcBef>
              <a:spcAft>
                <a:spcPts val="0"/>
              </a:spcAft>
              <a:buFont typeface="+mj-lt"/>
              <a:buAutoNum type="arabicPeriod"/>
              <a:tabLst>
                <a:tab pos="1050925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258445" lvl="2" indent="-228600" algn="just">
              <a:lnSpc>
                <a:spcPct val="110000"/>
              </a:lnSpc>
              <a:spcBef>
                <a:spcPts val="35"/>
              </a:spcBef>
              <a:spcAft>
                <a:spcPts val="0"/>
              </a:spcAft>
              <a:buFont typeface="+mj-lt"/>
              <a:buAutoNum type="arabicPeriod"/>
              <a:tabLst>
                <a:tab pos="1022350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организации информационно-просветительской работы с населением в области предупреждения и коррекции недостатков в физическом и (или) психическом развитии и (или) отклонений в поведении детей.</a:t>
            </a:r>
          </a:p>
          <a:p>
            <a:pPr marL="1143000" marR="260985" lvl="2" indent="-228600">
              <a:lnSpc>
                <a:spcPct val="110000"/>
              </a:lnSpc>
              <a:spcBef>
                <a:spcPts val="10"/>
              </a:spcBef>
              <a:spcAft>
                <a:spcPts val="0"/>
              </a:spcAft>
              <a:buFont typeface="+mj-lt"/>
              <a:buAutoNum type="arabicPeriod"/>
              <a:tabLst>
                <a:tab pos="1050925" algn="l"/>
              </a:tabLs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14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724EA-E372-4E36-A5F2-68FE31E6B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33" y="585788"/>
            <a:ext cx="23635929" cy="11842587"/>
          </a:xfrm>
        </p:spPr>
        <p:txBody>
          <a:bodyPr>
            <a:noAutofit/>
          </a:bodyPr>
          <a:lstStyle/>
          <a:p>
            <a:r>
              <a:rPr lang="ru-RU" sz="2800" dirty="0"/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документа, удостоверяющего личность родителя (законного представителя) обследуемого, обследуемого в возрасте старше 14 лет;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копия свидетельства о рождении обследуемого (для лиц, не достигших 14 лет) или документа, подтверждающего родство заявителя;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копия документа, подтверждающего установление опеки или попечительства (при необходимости);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направление образовательной организации, организации, осуществляющей социальное обслуживание, медицинской организации, других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(при наличии);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постановление комиссии по делам несовершеннолетних и защите их прав о направлении на TПMПI£ (при наличии);	представление психолого—педагогического консилиума организации, осуществляющей образовательную деятельность (специалиста (специалистов), осуществляющего психолого—педагогическое сопровождение обучающегося) (при наличии);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копия заключения (заключений) комиссии о результатах ранее проведенного обследования (при наличии);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копии справки, подтверждающей факт установления инвалидности, и ИПРА (при наличии);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медицинское заключение, содержащее информацию о состоянии здоровья обследуемого, результатах медицинских обследований и (или) лечения, выданное медицинской организацией по месту жительства (регистрации) обследуемого в порядке, установленном Министерством здравоохранения Российской федерации. Медицинское заключение действительно для предоставления в комиссию в течение 6 месяцев со дня его оформления.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проведении обследования родитель (законный представитель) обследуемого предъявляет в TПMПK оригиналы документов, указанных в пунктах 3.3.1 - 3.3.3 настоящего Положения.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 время проведения обследования в TПMПK родителем (законным представителем) обследуемого предъявляются копии диагностических и (или) контрольных работ обследуемого обучающегося, заверенные руководителем образовательной организации, оригиналы рабочих тетрадей по русскому языку и математике, а для детей дошкольного возраста - результаты самостоятельной продуктивной деятельности.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недостаточности сведений о состоянии здоровья обследуемого или в случае необходимости уточнения диагноза TПMПK вправе запросить в срок не позднее 5 рабочих дней со дня проведения обследования у родителя (законного представителя) обследуемого дополнительную информацию о состоянии здоровья обследуемого.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недостаточности сведений об организации образовательного процесса обследуемого обучающегося и (или) при выявлении несоответствия его знаний требованиям образовательной программы ТПМІШ вправе запросить в срок не позднее 5 рабочих дней со дня проведения обследования у образовательной организации дополнительную информацию (информацию о текущей успеваемости и результатах промежуточной аттестации по учебным предметам, копию личной карты обучающегося, копию приказа об обучении на дому (при наличии), индивидуальный учебный план (при наличии).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2998A0-4712-4368-AE06-BE411C1C73FE}"/>
              </a:ext>
            </a:extLst>
          </p:cNvPr>
          <p:cNvSpPr txBox="1"/>
          <p:nvPr/>
        </p:nvSpPr>
        <p:spPr>
          <a:xfrm>
            <a:off x="3934407" y="585788"/>
            <a:ext cx="16515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Перечень документов</a:t>
            </a:r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2962275" y="576263"/>
            <a:ext cx="50800" cy="9525"/>
            <a:chOff x="0" y="0"/>
            <a:chExt cx="50800" cy="10160"/>
          </a:xfrm>
        </p:grpSpPr>
      </p:grpSp>
    </p:spTree>
    <p:extLst>
      <p:ext uri="{BB962C8B-B14F-4D97-AF65-F5344CB8AC3E}">
        <p14:creationId xmlns:p14="http://schemas.microsoft.com/office/powerpoint/2010/main" val="1854977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34C08-4320-43F3-98B8-1D7FC893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031" y="696450"/>
            <a:ext cx="20116800" cy="1108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обследования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193882-CB03-413B-A428-1A1BDECDBD3B}"/>
              </a:ext>
            </a:extLst>
          </p:cNvPr>
          <p:cNvSpPr txBox="1"/>
          <p:nvPr/>
        </p:nvSpPr>
        <p:spPr>
          <a:xfrm>
            <a:off x="444989" y="3802073"/>
            <a:ext cx="2349402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Обследование ребенка осуществляется только в присутствии  родителей ( законных представителей);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обследования ребенка ведется протокол;</a:t>
            </a:r>
          </a:p>
          <a:p>
            <a:pPr algn="just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основании данных обследования специалистами ТПМПК принимается решение о программе обучения ребенка с учетом психофизических особенностей развития;</a:t>
            </a:r>
          </a:p>
          <a:p>
            <a:pPr algn="just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Заключение ТПМПК выдается родителям под подпись. В другие учреждения и организации коллегиальное заключение ТПМПК может направляться только по официальному запросу;</a:t>
            </a:r>
          </a:p>
          <a:p>
            <a:pPr algn="just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 случае несогласия с коллегиальным заключением ТПМПК родители (законные представители) имеют право обратиться в ЦПМПК.</a:t>
            </a:r>
          </a:p>
        </p:txBody>
      </p:sp>
    </p:spTree>
    <p:extLst>
      <p:ext uri="{BB962C8B-B14F-4D97-AF65-F5344CB8AC3E}">
        <p14:creationId xmlns:p14="http://schemas.microsoft.com/office/powerpoint/2010/main" val="687469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34C08-4320-43F3-98B8-1D7FC893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031" y="696450"/>
            <a:ext cx="20116800" cy="1108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Периоды  повторного обследования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193882-CB03-413B-A428-1A1BDECDBD3B}"/>
              </a:ext>
            </a:extLst>
          </p:cNvPr>
          <p:cNvSpPr txBox="1"/>
          <p:nvPr/>
        </p:nvSpPr>
        <p:spPr>
          <a:xfrm>
            <a:off x="444989" y="2589094"/>
            <a:ext cx="23494021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ТПМПК выдается на уровень образования, если не указан диагностический срок или рекомендация к прохождению в определенный период. </a:t>
            </a:r>
          </a:p>
          <a:p>
            <a:pPr algn="just"/>
            <a:endParaRPr lang="ru-RU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Повторное прохождение необходимо по :</a:t>
            </a:r>
          </a:p>
          <a:p>
            <a:pPr algn="just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Wingdings" panose="05000000000000000000" pitchFamily="2" charset="2"/>
              <a:buChar char="ü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Завершению  АОП дошкольного образования (ТНР по рекомендации);</a:t>
            </a:r>
          </a:p>
          <a:p>
            <a:pPr marL="685800" indent="-685800" algn="just">
              <a:buFont typeface="Wingdings" panose="05000000000000000000" pitchFamily="2" charset="2"/>
              <a:buChar char="ü"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Wingdings" panose="05000000000000000000" pitchFamily="2" charset="2"/>
              <a:buChar char="ü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программы АОП начального образования – 4 класс ;</a:t>
            </a:r>
          </a:p>
          <a:p>
            <a:pPr marL="685800" indent="-685800" algn="just">
              <a:buFont typeface="Wingdings" panose="05000000000000000000" pitchFamily="2" charset="2"/>
              <a:buChar char="ü"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Wingdings" panose="05000000000000000000" pitchFamily="2" charset="2"/>
              <a:buChar char="ü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программы АОП основного образования для детей с интеллектуальными нарушениями (9 класс, выдача заключений для профессионального образования) . </a:t>
            </a:r>
          </a:p>
        </p:txBody>
      </p:sp>
    </p:spTree>
    <p:extLst>
      <p:ext uri="{BB962C8B-B14F-4D97-AF65-F5344CB8AC3E}">
        <p14:creationId xmlns:p14="http://schemas.microsoft.com/office/powerpoint/2010/main" val="353202604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LinenBook">
  <a:themeElements>
    <a:clrScheme name="LinenBook">
      <a:dk1>
        <a:srgbClr val="000000"/>
      </a:dk1>
      <a:lt1>
        <a:srgbClr val="FFFFFF"/>
      </a:lt1>
      <a:dk2>
        <a:srgbClr val="5C5C5C"/>
      </a:dk2>
      <a:lt2>
        <a:srgbClr val="E0E0E0"/>
      </a:lt2>
      <a:accent1>
        <a:srgbClr val="768893"/>
      </a:accent1>
      <a:accent2>
        <a:srgbClr val="81914E"/>
      </a:accent2>
      <a:accent3>
        <a:srgbClr val="CCA156"/>
      </a:accent3>
      <a:accent4>
        <a:srgbClr val="AD6D3D"/>
      </a:accent4>
      <a:accent5>
        <a:srgbClr val="A5322E"/>
      </a:accent5>
      <a:accent6>
        <a:srgbClr val="705A64"/>
      </a:accent6>
      <a:hlink>
        <a:srgbClr val="0000FF"/>
      </a:hlink>
      <a:folHlink>
        <a:srgbClr val="FF00FF"/>
      </a:folHlink>
    </a:clrScheme>
    <a:fontScheme name="LinenBoo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Linen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363929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702</TotalTime>
  <Words>232</Words>
  <Application>Microsoft Office PowerPoint</Application>
  <PresentationFormat>Произвольный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Helvetica Neue</vt:lpstr>
      <vt:lpstr>Palatino Linotype</vt:lpstr>
      <vt:lpstr>Times New Roman</vt:lpstr>
      <vt:lpstr>Wingdings</vt:lpstr>
      <vt:lpstr>Ретро</vt:lpstr>
      <vt:lpstr>« Актуальные разъяснения   положения  о деятельности территориальной  психолого- медико – педагогической  комиссии»</vt:lpstr>
      <vt:lpstr>Презентация PowerPoint</vt:lpstr>
      <vt:lpstr>Основные направления и порядок деятельности TПMПК</vt:lpstr>
      <vt:lpstr> копия документа, удостоверяющего личность родителя (законного представителя) обследуемого, обследуемого в возрасте старше 14 лет;  копия свидетельства о рождении обследуемого (для лиц, не достигших 14 лет) или документа, подтверждающего родство заявителя;  копия документа, подтверждающего установление опеки или попечительства (при необходимости);  направление образовательной организации, организации, осуществляющей социальное обслуживание, медицинской организации, других организаций (при наличии);  постановление комиссии по делам несовершеннолетних и защите их прав о направлении на TПMПI£ (при наличии); представление психолого—педагогического консилиума организации, осуществляющей образовательную деятельность (специалиста (специалистов), осуществляющего психолого—педагогическое сопровождение обучающегося) (при наличии);  копия заключения (заключений) комиссии о результатах ранее проведенного обследования (при наличии);  копии справки, подтверждающей факт установления инвалидности, и ИПРА (при наличии);  медицинское заключение, содержащее информацию о состоянии здоровья обследуемого, результатах медицинских обследований и (или) лечения, выданное медицинской организацией по месту жительства (регистрации) обследуемого в порядке, установленном Министерством здравоохранения Российской федерации. Медицинское заключение действительно для предоставления в комиссию в течение 6 месяцев со дня его оформления.  При проведении обследования родитель (законный представитель) обследуемого предъявляет в TПMПK оригиналы документов, указанных в пунктах 3.3.1 - 3.3.3 настоящего Положения.  Во время проведения обследования в TПMПK родителем (законным представителем) обследуемого предъявляются копии диагностических и (или) контрольных работ обследуемого обучающегося, заверенные руководителем образовательной организации, оригиналы рабочих тетрадей по русскому языку и математике, а для детей дошкольного возраста - результаты самостоятельной продуктивной деятельности.  При недостаточности сведений о состоянии здоровья обследуемого или в случае необходимости уточнения диагноза TПMПK вправе запросить в срок не позднее 5 рабочих дней со дня проведения обследования у родителя (законного представителя) обследуемого дополнительную информацию о состоянии здоровья обследуемого.  При недостаточности сведений об организации образовательного процесса обследуемого обучающегося и (или) при выявлении несоответствия его знаний требованиям образовательной программы ТПМІШ вправе запросить в срок не позднее 5 рабочих дней со дня проведения обследования у образовательной организации дополнительную информацию (информацию о текущей успеваемости и результатах промежуточной аттестации по учебным предметам, копию личной карты обучающегося, копию приказа об обучении на дому (при наличии), индивидуальный учебный план (при наличии). </vt:lpstr>
      <vt:lpstr>Порядок обследования </vt:lpstr>
      <vt:lpstr>Периоды  повторного обследования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«Растим патриотов»</dc:title>
  <cp:lastModifiedBy>User</cp:lastModifiedBy>
  <cp:revision>57</cp:revision>
  <dcterms:modified xsi:type="dcterms:W3CDTF">2026-03-23T07:17:13Z</dcterms:modified>
</cp:coreProperties>
</file>