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65" r:id="rId18"/>
    <p:sldId id="277" r:id="rId19"/>
    <p:sldId id="26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7" r:id="rId29"/>
    <p:sldId id="268" r:id="rId30"/>
    <p:sldId id="287" r:id="rId31"/>
    <p:sldId id="291" r:id="rId32"/>
    <p:sldId id="288" r:id="rId33"/>
    <p:sldId id="289" r:id="rId34"/>
    <p:sldId id="290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039" autoAdjust="0"/>
  </p:normalViewPr>
  <p:slideViewPr>
    <p:cSldViewPr snapToGrid="0"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объект" type="txAndObj">
  <p:cSld name="TEXT_AND_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f/f9/Solovki-1--07.2004.jpg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ru.wikipedia.org/wiki/%D0%A4%D0%B0%D0%B9%D0%BB:Peter_der-Grosse_1838.jpg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upload.wikimedia.org/wikipedia/ru/d/df/BBK_poster.jpg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F%D0%BE%D0%BB%D0%B8%D1%82%D0%B8%D1%87%D0%B5%D1%81%D0%BA%D0%B8%D0%B5%20%D0%B7%D0%B0%D0%BA%D0%BB%D1%8E%D1%87%D0%B5%D0%BD%D0%BD%D1%8B%D0%B5%20%D0%93%D0%A3%D0%9B%D0%90%D0%93%D0%B0%20%D1%84%D0%BE%D1%82%D0%BE&amp;img_url=http://i.lb.ua/074/23/5199d7a26a28e.jpeg&amp;pos=1&amp;rpt=simage&amp;lr=213&amp;noreask=1&amp;source=wiz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images.yandex.ru/yandsearch?source=wiz&amp;fp=0&amp;text=%D0%BF%D0%B0%D0%B9%D0%BA%D0%B0%20%D0%B7%D0%B0%D0%BA%D0%BB%D1%8E%D1%87%D0%B5%D0%BD%D0%BD%D1%8B%D1%85%20%D0%B3%D1%83%D0%BB%D0%B0%D0%B3%D0%B0&amp;noreask=1&amp;pos=6&amp;lr=213&amp;rpt=simage&amp;uinfo=ww-1336-wh-580-fw-1111-fh-448-pd-1&amp;img_url=http://www.xliby.ru/istorija/gulag_glavnoe_upravlenie_lagerei_1917_1960/i_096.jpg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images.yandex.ru/yandsearch?source=wiz&amp;fp=0&amp;text=%D0%A3%D0%9C%D0%95%D0%A0%D0%A8%D0%98%D0%95%20%D0%97%D0%90%D0%9A%D0%9B%D0%AE%D0%A7%D0%95%D0%9D%D0%9D%D0%AB%D0%95%20%D0%93%D0%A3%D0%9B%D0%90%D0%93%D0%90&amp;noreask=1&amp;pos=4&amp;lr=213&amp;rpt=simage&amp;uinfo=ww-1336-wh-580-fw-1111-fh-448-pd-1&amp;img_url=http://gdb.rferl.org/B9DA4BBD-562A-49C6-AC91-54F8A2542FE3_mw1024_n_s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hyperlink" Target="http://images.yandex.ru/yandsearch?source=wiz&amp;fp=0&amp;text=%D0%A3%D0%9C%D0%95%D0%A0%D0%A8%D0%98%D0%95%20%D0%97%D0%90%D0%9A%D0%9B%D0%AE%D0%A7%D0%95%D0%9D%D0%9D%D0%AB%D0%95%20%D0%93%D0%A3%D0%9B%D0%90%D0%93%D0%90&amp;noreask=1&amp;pos=6&amp;lr=213&amp;rpt=simage&amp;uinfo=ww-1336-wh-580-fw-1111-fh-448-pd-1&amp;img_url=http://victory.rusarchives.ru/img/photos/792_1890843133_big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mages.yandex.ru/yandsearch?source=wiz&amp;fp=0&amp;text=%D0%A1%D0%A2%D0%90%D0%9B%D0%98%D0%9D%20%D1%84%D0%BE%D1%82%D0%BE&amp;noreask=1&amp;pos=20&amp;lr=213&amp;rpt=simage&amp;uinfo=ww-1324-wh-580-fw-1099-fh-448-pd-1&amp;img_url=http://www-tc.pbs.org/behindcloseddoors/tmp_assets/stalin-bio.jpg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images.yandex.ru/yandsearch?source=wiz&amp;fp=0&amp;img_url=http://img0.liveinternet.ru/images/attach/c/8/102/162/102162222_belkan04.jpg&amp;text=%D0%B1%D0%B5%D0%BB%D0%BE%D0%BC%D0%BE%D1%80%D0%BE-%D0%B1%D0%B0%D0%BB%D1%82%D0%B8%D0%B9%D1%81%D0%BA%D0%B8%D0%B9%20%D0%BA%D0%B0%D0%BD%D0%B0%D0%BB%20%D1%84%D0%BE%D1%82%D0%BE&amp;noreask=1&amp;pos=0&amp;lr=213&amp;rpt=simage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5%D0%B4%D0%B2%D0%B5%D0%B6%D1%8C%D0%B5%D0%B3%D0%BE%D1%80%D1%81%D0%BA%D0%B8%D0%B9_%D1%80%D0%B0%D0%B9%D0%BE%D0%BD_%D0%9A%D0%B0%D1%80%D0%B5%D0%BB%D0%B8%D0%B8" TargetMode="External"/><Relationship Id="rId3" Type="http://schemas.openxmlformats.org/officeDocument/2006/relationships/hyperlink" Target="https://ru.wikipedia.org/wiki/%D0%A3%D1%80%D0%BE%D1%87%D0%B8%D1%89%D0%B5" TargetMode="External"/><Relationship Id="rId7" Type="http://schemas.openxmlformats.org/officeDocument/2006/relationships/hyperlink" Target="https://ru.wikipedia.org/wiki/%D0%9F%D0%BE%D0%B2%D0%B5%D0%BD%D0%B5%D1%86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9C%D0%B5%D0%B4%D0%B2%D0%B5%D0%B6%D1%8C%D0%B5%D0%B3%D0%BE%D1%80%D1%81%D0%BA" TargetMode="External"/><Relationship Id="rId5" Type="http://schemas.openxmlformats.org/officeDocument/2006/relationships/hyperlink" Target="https://ru.wikipedia.org/wiki/%D0%91%D0%BE%D0%BB%D1%8C%D1%88%D0%BE%D0%B9_%D1%82%D0%B5%D1%80%D1%80%D0%BE%D1%80" TargetMode="External"/><Relationship Id="rId4" Type="http://schemas.openxmlformats.org/officeDocument/2006/relationships/hyperlink" Target="https://ru.wikipedia.org/wiki/%D0%A1%D1%82%D0%B0%D0%BB%D0%B8%D0%BD%D1%81%D0%BA%D0%B8%D0%B5_%D1%80%D0%B5%D0%BF%D1%80%D0%B5%D1%81%D1%81%D0%B8%D0%B8" TargetMode="External"/><Relationship Id="rId9" Type="http://schemas.openxmlformats.org/officeDocument/2006/relationships/hyperlink" Target="https://ru.wikipedia.org/wiki/%D0%9A%D0%B0%D1%80%D0%B5%D0%BB%D0%B8%D1%8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1%82%D0%B0%D0%BB%D0%B8%D0%BD%D1%81%D0%BA%D0%B8%D0%B5_%D1%80%D0%B5%D0%BF%D1%80%D0%B5%D1%81%D1%81%D0%B8%D0%B8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68312" y="2636837"/>
            <a:ext cx="8229600" cy="1143000"/>
          </a:xfrm>
          <a:prstGeom prst="rect">
            <a:avLst/>
          </a:prstGeom>
          <a:solidFill>
            <a:srgbClr val="FFFFFF">
              <a:alpha val="6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Шлюзы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0" y="333375"/>
            <a:ext cx="8424863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ПОСТРОЕН МЕЖДУ 1931 И 1933 ГОДАМИ В РЕКОРДНО КОРОТКИЙ СРОК. ОТКРЫТ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5 АВГУСТА 1933 ГОДА.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СТРОИТЕЛЬСТВО ВЕЛОСЬ СИЛАМИ ЗАКЛЮЧЕННЫХ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ГУЛАГа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ЭТО БЫЛА ОДНА ИЗ ЗНАЧИТЕЛЬНЫХ СТРОЕК ПЕРВОЙ ПЯТИЛЕТКИ И ПЕРВОЕ В СССР ПОЛНОСТЬЮ ЛАГЕРНОЕ СТРОИТЕЛЬСТВО.</a:t>
            </a:r>
          </a:p>
        </p:txBody>
      </p:sp>
      <p:pic>
        <p:nvPicPr>
          <p:cNvPr id="4099" name="Picture 4" descr="C:\Users\Оксана\Desktop\БЕЛОМОРКАНАЛ\ББК18.jpg"/>
          <p:cNvPicPr>
            <a:picLocks noChangeAspect="1" noChangeArrowheads="1"/>
          </p:cNvPicPr>
          <p:nvPr/>
        </p:nvPicPr>
        <p:blipFill>
          <a:blip r:embed="rId2"/>
          <a:srcRect r="12083"/>
          <a:stretch>
            <a:fillRect/>
          </a:stretch>
        </p:blipFill>
        <p:spPr bwMode="auto">
          <a:xfrm>
            <a:off x="4787900" y="3357563"/>
            <a:ext cx="4176713" cy="319881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100" name="Picture 5" descr="C:\Users\Оксана\Desktop\БЕЛОМОРКАНАЛ\ББК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57563"/>
            <a:ext cx="4321175" cy="322421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813" y="333375"/>
            <a:ext cx="65532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ПЛАНИРОВАНИЕ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052513"/>
            <a:ext cx="8713787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ПУТЬ, ПО КОТОРОМУ ПРОХОДИЛ КАНАЛ, БЫЛ ИЗВЕСТЕН ИЗДАВНА – ИМ ПОЛЬЗОВАЛИСЬ В 16-17вв, В ПЕРВУЮ ОЧЕРЕДЬ ИЗ-ЗА ТОГО, ЧТО ЗДЕСЬ ПРОХОДИЛА ДОРОГА, ПО КОТОРОЙ ПАЛОМНИКИ ХОДИЛИ К СВЯТЫНЯМ СОЛОВЕЦКОГО МОНАСТЫРЯ.</a:t>
            </a:r>
          </a:p>
        </p:txBody>
      </p:sp>
      <p:pic>
        <p:nvPicPr>
          <p:cNvPr id="6148" name="Picture 2" descr="Файл:Solovki-1--07.2004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24550" r="777" b="12296"/>
          <a:stretch>
            <a:fillRect/>
          </a:stretch>
        </p:blipFill>
        <p:spPr bwMode="auto">
          <a:xfrm>
            <a:off x="323850" y="3860800"/>
            <a:ext cx="8496300" cy="27511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825" y="333375"/>
            <a:ext cx="5221288" cy="6370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ВОПРОС СОЕДИНЕНИЯ БЕЛОГО МОРЯ И БАЛТИЙСКОГО МОРЯ ПОДНИМАЛСЯ НА ПРАВИТЕЛЬСТВЕННОМ УРОВНЕ НА ПРОТЯЖЕНИИ МНОГИХ ВЕКОВ.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ВПЕРВЫЕ ИДЕЯ СТРОИТЕЛЬСТВА СУДОХОДНОГО КАНАЛА ПРИНАДЛЕЖАЛА ПЕТРУ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I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БЫЛО РАЗРАБОТАНО 4 ПЛАНА. ОДНАКО ВАРИАНТЫ СТРОИТЕЛЬСТВА БЫЛИ ОТКЛОНЕНЫ ИЗ-ЗА ИХ ВЫСОКОЙ СТОИМОСТИ….</a:t>
            </a:r>
          </a:p>
        </p:txBody>
      </p:sp>
      <p:pic>
        <p:nvPicPr>
          <p:cNvPr id="7171" name="Picture 2" descr="Пётр I Алексеевич">
            <a:hlinkClick r:id="rId2" tooltip="Пётр I Алексеевич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04813"/>
            <a:ext cx="3314700" cy="43338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Файл:BBK pos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4176712" cy="63373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27538" y="1412875"/>
            <a:ext cx="4537075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СТРОИТЕЛЬСТВО ВЕЛОСЬ В ОСНОВНОМ ЗАКЛЮЧЕННЫМИ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ГУЛАГа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ОБЩАЯ ЧИСЛЕННОСТЬ КОТОРЫХ  НЕ ПРЕВЫШАЕТ 126 ТЫСЯЧ ЧЕЛОВЕК.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КАЖДЫЙ ПОДНЕВОЛЬНЫЙ СТРОИТЕЛЬ НАЗЫВАЛСЯ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ЗАКЛЮЧЕННЫЙ КАНАЛОАРМЕЕЦ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СОКРАЩЕННО «З/К», ОТ ЧЕГО ПРОИЗОШЛО ЖАРГОННОЕ СЛОВО «ЗЕК».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38" y="333375"/>
            <a:ext cx="42497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СТРОИТЕЛЬСТВО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6100" y="692150"/>
            <a:ext cx="45370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ПОДРАЗДЕЛЕНИЕ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ГУЛАГа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НА КАНАЛЕ НАЗЫВАЛОСЬ БЕЛОМОРО-БАЛТИЙСКИЙ ЛАГЕРЬ («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БелБалтЛаг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»)</a:t>
            </a:r>
          </a:p>
        </p:txBody>
      </p:sp>
      <p:pic>
        <p:nvPicPr>
          <p:cNvPr id="9219" name="Picture 2" descr="C:\Users\Оксана\Desktop\БЕЛОМОРКАНАЛ\ББК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429000"/>
            <a:ext cx="4202112" cy="31686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220" name="Picture 3" descr="C:\Users\Оксана\Desktop\БЕЛОМОРКАНАЛ\ББК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344988" cy="31686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221" name="Picture 7" descr="C:\Users\Оксана\Desktop\БЕЛОМОРКАНАЛ\ББ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0350"/>
            <a:ext cx="4176712" cy="29527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88" y="333375"/>
            <a:ext cx="878522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РЕКОРДНО КОРОТКИЕ СРОКИ БЫЛИ ПОСТРОЕНЫ БОЛЕЕ 100 СЛОЖНЫХ ИНЖЕНЕРНЫХ СООРУЖЕНИЙ, ПРОЛОЖЕНО 2,5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тыс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КМ ЖЕЛЕЗНОДОРОЖНЫХ ПУТЕЙ. ПОСТРОЙКА СОВЕРШАЛАСЬ БЕЗ ПОСТАВОК ОТ СТРАНЫ, ПРАКТИЧЕСКИ ВРУЧНУЮ. В СООРУЖЕНИЯХ КАНАЛА ПРИМЕНЯЛИСЬ ГЛАВНЫМ ОБРАЗОМ МЕСТНЫЕ НЕДЕФИЦИТНЫЕ СТРОИТЕЛЬНЫЕ МАТЕРИАЛЫ: ДЕРЕВО , КАМЕНЬ, ГРУНТ, ТОРФ.</a:t>
            </a:r>
          </a:p>
        </p:txBody>
      </p:sp>
      <p:pic>
        <p:nvPicPr>
          <p:cNvPr id="10243" name="Picture 1" descr="C:\Users\Оксана\Desktop\БЕЛОМОРКАНАЛ\ББК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716338"/>
            <a:ext cx="4249738" cy="28225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44" name="Picture 2" descr="C:\Users\Оксана\Desktop\БЕЛОМОРКАНАЛ\ББК7.jpg"/>
          <p:cNvPicPr>
            <a:picLocks noChangeAspect="1" noChangeArrowheads="1"/>
          </p:cNvPicPr>
          <p:nvPr/>
        </p:nvPicPr>
        <p:blipFill>
          <a:blip r:embed="rId3"/>
          <a:srcRect l="7439"/>
          <a:stretch>
            <a:fillRect/>
          </a:stretch>
        </p:blipFill>
        <p:spPr bwMode="auto">
          <a:xfrm>
            <a:off x="4716463" y="3716338"/>
            <a:ext cx="4211637" cy="28146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ксана\Desktop\БЕЛОМОРКАНАЛ\ББК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0350"/>
            <a:ext cx="4233862" cy="28813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267" name="Picture 3" descr="C:\Users\Оксана\Desktop\БЕЛОМОРКАНАЛ\ББК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429000"/>
            <a:ext cx="4176713" cy="31654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268" name="Picture 4" descr="C:\Users\Оксана\Desktop\БЕЛОМОРКАНАЛ\беломорканал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29000"/>
            <a:ext cx="4208462" cy="31686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269" name="Picture 5" descr="C:\Users\Оксана\Desktop\БЕЛОМОРКАНАЛ\ББК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60350"/>
            <a:ext cx="4176713" cy="28813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825" y="301625"/>
            <a:ext cx="4752975" cy="655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ЦЕЛОМ, ЗА ВРЕМЯ СТРОИТЕЛЬСТВА, КАНАЛОАРМЕЙЦЫ ВЫПОЛНИЛИ ЗЕМЛЯНЫЕ РАБОТЫ ОБЪЕМОМ 21млн. КУБОМЕТРОВ, СООРУДИЛИ 37км ИСКУССТВЕННЫХ ПУТЕЙ, ПЕРЕНЕСЛИ МУРМАНСКУЮ ЖЕЛЕЗНУЮ ДОРОГУ, КОТОРАЯ МЕШАЛА ПРОВЕДЕНИЮ ЗЕМЛЯННЫХ РАБОТ.</a:t>
            </a:r>
          </a:p>
        </p:txBody>
      </p:sp>
      <p:pic>
        <p:nvPicPr>
          <p:cNvPr id="12291" name="Picture 9" descr="C:\Users\Оксана\Desktop\БЕЛОМОРКАНАЛ\ББК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573463"/>
            <a:ext cx="4373562" cy="29749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2292" name="Picture 11" descr="http://i.lb.ua/074/23/5199d7a26a28e.jpe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33375"/>
            <a:ext cx="4392612" cy="29511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lt1">
              <a:alpha val="69803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История развития</a:t>
            </a:r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 flipV="1">
            <a:off x="457200" y="6126161"/>
            <a:ext cx="45719" cy="45719"/>
          </a:xfrm>
          <a:prstGeom prst="rect">
            <a:avLst/>
          </a:prstGeom>
          <a:solidFill>
            <a:schemeClr val="lt1">
              <a:alpha val="69803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endParaRPr/>
          </a:p>
        </p:txBody>
      </p:sp>
      <p:pic>
        <p:nvPicPr>
          <p:cNvPr id="98" name="Google Shape;98;p15" descr="цвфцв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39572" y="1811655"/>
            <a:ext cx="4027487" cy="44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388" y="188913"/>
            <a:ext cx="8713787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НОРМА ПИТАНИЯ ЗАКЛЮЧЕННЫХ («ПАЙКА») ЗАВИСЕЛА ОТ ФАКТИЧЕСКОЙ ВЫРАБОТКИ: ЧЕМ МЕНЬШЕ З/К ВЫРАБАТЫВАЛ, ТЕМ МЕНЬШЕ БЫЛА ЕГО ПАЙКА, А ЗА УДАРНЫЙ ТРУД ПАЙКУ, НАОБОРОТ, УВЕЛИЧИВАЛИ. ОБЫЧНЫЙ ПАЕК ЗАКЛЮЧЕННОГО-СТРОИТЕЛЯ СОСТАВЛЯЛИ 500г ХЛЕБА И БАЛАНДА ИЗ МОРСКИХ ВОДОРОСЛЕЙ.</a:t>
            </a:r>
          </a:p>
        </p:txBody>
      </p:sp>
      <p:pic>
        <p:nvPicPr>
          <p:cNvPr id="13315" name="Picture 2" descr="http://www.xliby.ru/istorija/gulag_glavnoe_upravlenie_lagerei_1917_1960/i_09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924175"/>
            <a:ext cx="6697663" cy="369728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gdb.rferl.org/B9DA4BBD-562A-49C6-AC91-54F8A2542FE3_w640_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60350"/>
            <a:ext cx="4105275" cy="28813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4339" name="Picture 6" descr="http://www.cirota.ru/forum/images/118/118846.jpe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500438"/>
            <a:ext cx="4078287" cy="30241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0825" y="476250"/>
            <a:ext cx="4249738" cy="526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 ВРЕМЯ СТРОИТЕЛЬСТВА В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БелБалтЛаге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УМЕРЛО: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1931г – 1438ч (2,24%)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1932г – 2010ч (2,03%)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1933г – 8870ч (10,56%)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ИЗ-ЗА ГОЛОДА В СТРАНЕ И АВРАЛА ПЕРЕД ЗАВЕРШЕНИЕМ СТРОЙКИ….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813" y="333375"/>
            <a:ext cx="65532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ОКОНЧАНИЕ СТРОИТЕЛЬСТВА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913" y="4365625"/>
            <a:ext cx="65532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ОФИЦИАЛЬНОЕ ОТКРЫТИЕ КАНАЛА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5 АВГУСТА 1933 ГОДА</a:t>
            </a:r>
          </a:p>
        </p:txBody>
      </p:sp>
      <p:pic>
        <p:nvPicPr>
          <p:cNvPr id="15364" name="Picture 1" descr="C:\Users\Оксана\Desktop\БЕЛОМОРКАНАЛ\ББК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68413"/>
            <a:ext cx="4249737" cy="28829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2" descr="C:\Users\Оксана\Desktop\БЕЛОМОРКАНАЛ\ББ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4176713" cy="288131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C:\Users\Оксана\Desktop\БЕЛОМОРКАНАЛ\ББК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500438"/>
            <a:ext cx="4194175" cy="30241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850" y="260350"/>
            <a:ext cx="85693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ПОСЛЕ ОКОНЧАНИЯ СТРОИТЕЛЬСТВА: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ОСВОБОЖДЕНЫ 12 484 ЗАКЛЮЧЕННЫХ,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СОКРАЩЕНЫ СРОКИ ДЛЯ 59 516 ЗАКЛЮЧЕННЫХ,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ПОЗЖЕ НА ЭКСПЛУАТАЦИИ КАНАЛА БЫЛО ЗАНЯТО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71 000 ЗАКЛЮЧЕННЫХ.</a:t>
            </a:r>
          </a:p>
        </p:txBody>
      </p:sp>
      <p:pic>
        <p:nvPicPr>
          <p:cNvPr id="16388" name="Picture 2" descr="C:\Users\Оксана\Desktop\БЕЛОМОРКАНАЛ\ББК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500438"/>
            <a:ext cx="4249738" cy="30051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5" y="333375"/>
            <a:ext cx="8713788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ОТКРЫТИЕ КАНАЛА СОПРОВОЖДАЛОСЬ МОЩНОЙ ИНФОРМАЦИОННОЙ КАМПАНИЕЙ. ГАЗЕТЫ «ПРАВДА» И «ИЗВЕСТИЯ» ПУБЛИКОВАЛИ ТЕМАТИЧЕСКИЕ СТАТЬИ, ПРОПАГАНДИСТСКИЕ КАРИКАТУРЫ И ПОРТРЕТЫ РАБОТНИКОВ. СОВЕТСКАЯ ПРОПАГАНДА ПОДАВАЛА ОПЫТ СТРОИТЕЛЬСТВА ББК КАК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«ПЕРВЫЙ В МИРЕ ОПЫТ ПЕРЕКОВКИ ТРУДОМ САМЫХ ЗАКОРЕНЕЛЫХ ПРЕСТУПНИКОВ-РЕЦЕДИВИСТОВ И ПОЛИТИЧЕСКИХ ВРАГОВ»</a:t>
            </a:r>
          </a:p>
        </p:txBody>
      </p:sp>
      <p:pic>
        <p:nvPicPr>
          <p:cNvPr id="17411" name="Picture 2" descr="C:\Users\Оксана\Desktop\БЕЛОМОРКАНАЛ\ББК3.jpg"/>
          <p:cNvPicPr>
            <a:picLocks noChangeAspect="1" noChangeArrowheads="1"/>
          </p:cNvPicPr>
          <p:nvPr/>
        </p:nvPicPr>
        <p:blipFill>
          <a:blip r:embed="rId2"/>
          <a:srcRect l="2792" t="6496" r="6442"/>
          <a:stretch>
            <a:fillRect/>
          </a:stretch>
        </p:blipFill>
        <p:spPr bwMode="auto">
          <a:xfrm>
            <a:off x="684213" y="3860800"/>
            <a:ext cx="3771900" cy="27098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2" name="Picture 4" descr="C:\Users\Оксана\Desktop\БЕЛОМОРКАНАЛ\ББК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860800"/>
            <a:ext cx="3816350" cy="270668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5" y="260350"/>
            <a:ext cx="8713788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КАНАЛ БЫЛ НАЗВАН                                                         «КАНАЛОМ ИМЕНИ СТАЛИНА».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8435" name="Picture 2" descr="http://www-tc.pbs.org/behindcloseddoors/tmp_assets/stalin-bio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557338"/>
            <a:ext cx="3692525" cy="47513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0825" y="1484313"/>
            <a:ext cx="5113338" cy="4894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ИЮЛЕ 1933 ГОДА И.В.СТАЛИН, К.Е.ВОРОШИЛОВ И С.М.КИРОВ  СОВЕРШАЮТ ПРОГУЛКУ НА КАТЕРЕ ПО НОВОМУ РУКОТВОРНОМУ ВОДНОМУ ПУТИ. ПО СВИДЕТЕЛЬСТВАМ ОЧЕВИДЦЕВ СТАЛИН СКАЗАЛ, ЧТО КАНАЛ ПОЛУЧИЛСЯ МЕЛКИЙ И УЗКИЙ, А ТАКЖЕ ОХАРАКТЕРИЗОВАЛ ЕГО КАК БЕССМЫСЛЕННЫЙ И НИКОМУ НЕ НУЖНЫЙ………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Оксана\Desktop\БЕЛОМОРКАНАЛ\ББ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91563" cy="50403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0825" y="5661025"/>
            <a:ext cx="864235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ГЛУБИНА КАНАЛА В ТО ВРЕМЯ СОСТАВЛЯЛА ВСЕГО 3,65м</a:t>
            </a: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g0.liveinternet.ru/images/attach/c/8/102/162/102162222_belkan04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685212" cy="64087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063" y="815926"/>
            <a:ext cx="77231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</a:rPr>
              <a:t>Сандармо́х</a:t>
            </a:r>
            <a:r>
              <a:rPr lang="ru-RU" sz="3600" b="1" dirty="0" smtClean="0">
                <a:solidFill>
                  <a:srgbClr val="FF0000"/>
                </a:solidFill>
              </a:rPr>
              <a:t> (или </a:t>
            </a:r>
            <a:r>
              <a:rPr lang="ru-RU" sz="3600" b="1" dirty="0" err="1" smtClean="0">
                <a:solidFill>
                  <a:srgbClr val="FF0000"/>
                </a:solidFill>
              </a:rPr>
              <a:t>Сандормо́х</a:t>
            </a:r>
            <a:r>
              <a:rPr lang="ru-RU" sz="3600" b="1" baseline="30000" dirty="0" smtClean="0">
                <a:solidFill>
                  <a:srgbClr val="FF0000"/>
                </a:solidFill>
              </a:rPr>
              <a:t>[</a:t>
            </a:r>
            <a:r>
              <a:rPr lang="ru-RU" sz="3600" b="1" dirty="0" smtClean="0">
                <a:solidFill>
                  <a:srgbClr val="FF0000"/>
                </a:solidFill>
              </a:rPr>
              <a:t> — лесное </a:t>
            </a:r>
            <a:r>
              <a:rPr lang="ru-RU" sz="3600" b="1" dirty="0" smtClean="0">
                <a:solidFill>
                  <a:srgbClr val="FF0000"/>
                </a:solidFill>
                <a:hlinkClick r:id="rId3" tooltip="Урочище"/>
              </a:rPr>
              <a:t>урочище</a:t>
            </a:r>
            <a:r>
              <a:rPr lang="ru-RU" sz="3600" b="1" dirty="0" smtClean="0">
                <a:solidFill>
                  <a:srgbClr val="FF0000"/>
                </a:solidFill>
              </a:rPr>
              <a:t>, ставшее в 1937—1938 годах местом массовых расстрелов и захоронений </a:t>
            </a:r>
            <a:r>
              <a:rPr lang="ru-RU" sz="3600" b="1" dirty="0" smtClean="0">
                <a:solidFill>
                  <a:srgbClr val="FF0000"/>
                </a:solidFill>
                <a:hlinkClick r:id="rId4" tooltip="Сталинские репрессии"/>
              </a:rPr>
              <a:t>сталинского</a:t>
            </a:r>
            <a:r>
              <a:rPr lang="ru-RU" sz="3600" b="1" dirty="0" smtClean="0">
                <a:solidFill>
                  <a:srgbClr val="FF0000"/>
                </a:solidFill>
              </a:rPr>
              <a:t> </a:t>
            </a:r>
            <a:r>
              <a:rPr lang="ru-RU" sz="3600" b="1" dirty="0" smtClean="0">
                <a:solidFill>
                  <a:srgbClr val="FF0000"/>
                </a:solidFill>
                <a:hlinkClick r:id="rId5" tooltip="Большой террор"/>
              </a:rPr>
              <a:t>Большого террора</a:t>
            </a:r>
            <a:r>
              <a:rPr lang="ru-RU" sz="3600" b="1" dirty="0" smtClean="0">
                <a:solidFill>
                  <a:srgbClr val="FF0000"/>
                </a:solidFill>
              </a:rPr>
              <a:t>. Оно находится в 19 километрах от </a:t>
            </a:r>
            <a:r>
              <a:rPr lang="ru-RU" sz="3600" b="1" dirty="0" smtClean="0">
                <a:solidFill>
                  <a:srgbClr val="FF0000"/>
                </a:solidFill>
                <a:hlinkClick r:id="rId6" tooltip="Медвежьегорск"/>
              </a:rPr>
              <a:t>Медвежьегорска</a:t>
            </a:r>
            <a:r>
              <a:rPr lang="ru-RU" sz="3600" b="1" dirty="0" smtClean="0">
                <a:solidFill>
                  <a:srgbClr val="FF0000"/>
                </a:solidFill>
              </a:rPr>
              <a:t> по дороге на </a:t>
            </a:r>
            <a:r>
              <a:rPr lang="ru-RU" sz="3600" b="1" dirty="0" smtClean="0">
                <a:solidFill>
                  <a:srgbClr val="FF0000"/>
                </a:solidFill>
                <a:hlinkClick r:id="rId7" tooltip="Повенец"/>
              </a:rPr>
              <a:t>Повенец</a:t>
            </a:r>
            <a:r>
              <a:rPr lang="ru-RU" sz="3600" b="1" dirty="0" smtClean="0">
                <a:solidFill>
                  <a:srgbClr val="FF0000"/>
                </a:solidFill>
              </a:rPr>
              <a:t>, в </a:t>
            </a:r>
            <a:r>
              <a:rPr lang="ru-RU" sz="3600" b="1" dirty="0" smtClean="0">
                <a:solidFill>
                  <a:srgbClr val="FF0000"/>
                </a:solidFill>
                <a:hlinkClick r:id="rId8" tooltip="Медвежьегорский район Карелии"/>
              </a:rPr>
              <a:t>Медвежьегорском районе</a:t>
            </a:r>
            <a:r>
              <a:rPr lang="ru-RU" sz="3600" b="1" dirty="0" smtClean="0">
                <a:solidFill>
                  <a:srgbClr val="FF0000"/>
                </a:solidFill>
              </a:rPr>
              <a:t> </a:t>
            </a:r>
            <a:r>
              <a:rPr lang="ru-RU" sz="3600" b="1" dirty="0" smtClean="0">
                <a:solidFill>
                  <a:srgbClr val="FF0000"/>
                </a:solidFill>
                <a:hlinkClick r:id="rId9" tooltip="Карелия"/>
              </a:rPr>
              <a:t>Республики Карелия</a:t>
            </a:r>
            <a:r>
              <a:rPr lang="ru-RU" sz="3600" b="1" dirty="0" smtClean="0">
                <a:solidFill>
                  <a:srgbClr val="FF0000"/>
                </a:solidFill>
              </a:rPr>
              <a:t>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6940" y="1048379"/>
            <a:ext cx="716045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Сандармох</a:t>
            </a:r>
            <a:r>
              <a:rPr lang="ru-RU" sz="3200" b="1" dirty="0" smtClean="0">
                <a:solidFill>
                  <a:srgbClr val="FF0000"/>
                </a:solidFill>
              </a:rPr>
              <a:t> является одним из самых больших и известных захоронений жертв </a:t>
            </a:r>
            <a:r>
              <a:rPr lang="ru-RU" sz="3200" b="1" dirty="0" smtClean="0">
                <a:solidFill>
                  <a:srgbClr val="FF0000"/>
                </a:solidFill>
                <a:hlinkClick r:id="rId3" tooltip="Сталинские репрессии"/>
              </a:rPr>
              <a:t>сталинских репрессий</a:t>
            </a:r>
            <a:r>
              <a:rPr lang="ru-RU" sz="3200" b="1" dirty="0" smtClean="0">
                <a:solidFill>
                  <a:srgbClr val="FF0000"/>
                </a:solidFill>
              </a:rPr>
              <a:t>. Всего в нём обнаружено 236 расстрельных ям, в которых, по подсчётам исследователей, было тайно убито и захоронено 6241 человек.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lt1">
              <a:alpha val="69803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Строение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solidFill>
            <a:schemeClr val="lt1">
              <a:alpha val="69803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Каждый шлюз имеет три главных элемента: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Герметичная </a:t>
            </a:r>
            <a:r>
              <a:rPr lang="en-US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камера</a:t>
            </a:r>
            <a:r>
              <a:rPr lang="en-US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соединяющая верхнюю и нижнюю головные части канала и имеющая объём, достаточный для включения в себя одного, или нескольких судов. Положение камеры фиксированное, однако уровень воды в ней может изменяться. 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Ворота</a:t>
            </a:r>
            <a:r>
              <a:rPr lang="en-US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— металлические щиты, расположенные на обоих концах камеры и служащие для впускания и выпускания судна из камеры в перед началом шлюзования и герметизирующие камеру во время шлюзования. 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Водопроводное устройство</a:t>
            </a:r>
            <a:r>
              <a:rPr lang="en-US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— устройство, предназначенное для наполнения, либо опустошения камеры. Как правило, в качестве такого устройства используется плоский щитовой затвор. В крупных шлюзах могут использоваться перекачные насосы. </a:t>
            </a:r>
            <a:endParaRPr/>
          </a:p>
          <a:p>
            <a:pPr marL="342900" marR="0" lvl="0" indent="-2540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5" name="Google Shape;105;p16" descr="уцйвкцйу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6462" y="1557337"/>
            <a:ext cx="3887787" cy="453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758" y="13911588"/>
            <a:ext cx="7429559" cy="676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393" y="236563"/>
            <a:ext cx="8418853" cy="631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591" y="693628"/>
            <a:ext cx="8663180" cy="546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7329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744" y="3559629"/>
            <a:ext cx="4644570" cy="310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3315" y="114818"/>
            <a:ext cx="4572000" cy="338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171" y="740229"/>
            <a:ext cx="8795658" cy="535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687" y="580571"/>
            <a:ext cx="8723084" cy="523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lt1">
              <a:alpha val="69803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Водяные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шлюзы</a:t>
            </a: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solidFill>
            <a:schemeClr val="lt1">
              <a:alpha val="69803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Шлюзы - гидравлические сооружения для регулирования высоты воды: канал, запертый с обеих сторон воротами, изобретены в XV в. в Италии для защиты крепостей. Ныне служат для проведения на реках и каналах судов, при неодинаковых горизонтах воды бассейнов, США.</a:t>
            </a:r>
            <a:endParaRPr/>
          </a:p>
        </p:txBody>
      </p:sp>
      <p:pic>
        <p:nvPicPr>
          <p:cNvPr id="112" name="Google Shape;112;p17" descr="фцувфуцваыаыф вуамцуфк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1628775"/>
            <a:ext cx="4038600" cy="44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rgbClr val="9FD3F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F73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rgbClr val="0F3F73"/>
                </a:solidFill>
                <a:latin typeface="Comic Sans MS"/>
                <a:ea typeface="Comic Sans MS"/>
                <a:cs typeface="Comic Sans MS"/>
                <a:sym typeface="Comic Sans MS"/>
              </a:rPr>
              <a:t>Строение шлюза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524000"/>
            <a:ext cx="7162800" cy="4967287"/>
          </a:xfrm>
          <a:prstGeom prst="rect">
            <a:avLst/>
          </a:prstGeom>
          <a:noFill/>
          <a:ln w="38100" cap="flat" cmpd="sng">
            <a:solidFill>
              <a:srgbClr val="0F3F7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07763" dir="13500000">
              <a:srgbClr val="9FD3F7">
                <a:alpha val="4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Панамский канал</a:t>
            </a:r>
            <a:endParaRPr/>
          </a:p>
        </p:txBody>
      </p:sp>
      <p:pic>
        <p:nvPicPr>
          <p:cNvPr id="124" name="Google Shape;124;p19" descr="CIMG1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1341437"/>
            <a:ext cx="65532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rgbClr val="9FD3F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F73"/>
              </a:buClr>
              <a:buSzPts val="4400"/>
              <a:buFont typeface="Comic Sans MS"/>
              <a:buNone/>
            </a:pPr>
            <a:r>
              <a:rPr lang="en-US" sz="4400" b="0" i="0" u="none" strike="noStrike" cap="none">
                <a:solidFill>
                  <a:srgbClr val="0F3F73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Работа шлюза</a:t>
            </a:r>
            <a:endParaRPr/>
          </a:p>
        </p:txBody>
      </p:sp>
      <p:pic>
        <p:nvPicPr>
          <p:cNvPr id="130" name="Google Shape;130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981200"/>
            <a:ext cx="7772400" cy="4114800"/>
          </a:xfrm>
          <a:prstGeom prst="rect">
            <a:avLst/>
          </a:prstGeom>
          <a:noFill/>
          <a:ln w="38100" cap="flat" cmpd="sng">
            <a:solidFill>
              <a:srgbClr val="0F3F7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07763" dir="13500000">
              <a:srgbClr val="9FD3F7">
                <a:alpha val="4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БЕЛОМОРКАНАЛ\беломоркана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3438" y="188913"/>
            <a:ext cx="432117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БЕЛОМОРСКО-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БАЛТИЙСКИЙ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КАНАЛ.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ксана\Desktop\БЕЛОМОРКАНАЛ\ББК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60350"/>
            <a:ext cx="5797550" cy="42481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0825" y="4652963"/>
            <a:ext cx="8713788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БЕЛОМОРСКО-БАЛТИЙСКИЙ КАНАЛ (ББК, БЕЛОМОРКАНАЛ, до 1961г  им. СТАЛИНА) – КАНАЛ, СОЕДИНЯЮЩИЙ БЕЛОЕ МОРЕ  С ОНЕЖСКИМ ОЗЕРОМ И ИМЕЮЩИЙ ВЫХОД В БАЛТИЙСКОЕ МОРЕ И К ВОЛГО-БАЛТИЙСКОМУ ВОДНОМУ ПУТИ.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5F5F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681</Words>
  <PresentationFormat>Экран (4:3)</PresentationFormat>
  <Paragraphs>64</Paragraphs>
  <Slides>34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Оформление по умолчанию</vt:lpstr>
      <vt:lpstr>Шлюзы</vt:lpstr>
      <vt:lpstr>История развития</vt:lpstr>
      <vt:lpstr>Строение</vt:lpstr>
      <vt:lpstr>Водяные шлюзы</vt:lpstr>
      <vt:lpstr>Строение шлюза</vt:lpstr>
      <vt:lpstr>Панамский канал</vt:lpstr>
      <vt:lpstr>Работа шлюза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Шлюзы</dc:title>
  <cp:lastModifiedBy>First</cp:lastModifiedBy>
  <cp:revision>8</cp:revision>
  <dcterms:modified xsi:type="dcterms:W3CDTF">2022-02-24T16:35:26Z</dcterms:modified>
</cp:coreProperties>
</file>