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8" r:id="rId3"/>
    <p:sldId id="259" r:id="rId4"/>
    <p:sldId id="260" r:id="rId5"/>
    <p:sldId id="284" r:id="rId6"/>
    <p:sldId id="262" r:id="rId7"/>
    <p:sldId id="271" r:id="rId8"/>
    <p:sldId id="272" r:id="rId9"/>
    <p:sldId id="264" r:id="rId10"/>
    <p:sldId id="265" r:id="rId11"/>
    <p:sldId id="270" r:id="rId12"/>
    <p:sldId id="273" r:id="rId13"/>
    <p:sldId id="275" r:id="rId14"/>
    <p:sldId id="277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4096F0-A02E-4CEB-8D2C-893B575B2FCA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04CF88-5AFC-4DE8-8110-BE163E159B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УЧЕБНО - ТВОРЧЕСКИЙ ПРОЕКТ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"Роспись доски в стиле «Городец»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(возраст обучающихся   13 – 15 лет)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рамках дополнительной </a:t>
            </a:r>
            <a:r>
              <a:rPr lang="ru-RU" dirty="0" err="1" smtClean="0">
                <a:solidFill>
                  <a:schemeClr val="tx1"/>
                </a:solidFill>
              </a:rPr>
              <a:t>общебразовательной</a:t>
            </a:r>
            <a:r>
              <a:rPr lang="ru-RU" dirty="0" smtClean="0">
                <a:solidFill>
                  <a:schemeClr val="tx1"/>
                </a:solidFill>
              </a:rPr>
              <a:t> предпрофессиональной программы в области изобразительного искусства «Живопись» вариативной части «Композиция прикладная»</a:t>
            </a:r>
          </a:p>
          <a:p>
            <a:pPr algn="r"/>
            <a:r>
              <a:rPr lang="ru-RU" dirty="0" smtClean="0"/>
              <a:t>Преподаватель Васильева Е.Г.</a:t>
            </a:r>
          </a:p>
          <a:p>
            <a:pPr algn="r"/>
            <a:r>
              <a:rPr lang="ru-RU" dirty="0" smtClean="0"/>
              <a:t> МУДО «Сланцевская ДХШ»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аттестация Е.Г\работы детей ег\IMG_20190111_122232.jpg"/>
          <p:cNvPicPr/>
          <p:nvPr/>
        </p:nvPicPr>
        <p:blipFill>
          <a:blip r:embed="rId2" cstate="print"/>
          <a:srcRect t="4655" b="10690"/>
          <a:stretch>
            <a:fillRect/>
          </a:stretch>
        </p:blipFill>
        <p:spPr bwMode="auto">
          <a:xfrm>
            <a:off x="571472" y="192880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аттестация Е.Г\работы детей ег\IMG_20190111_122253.jpg"/>
          <p:cNvPicPr/>
          <p:nvPr/>
        </p:nvPicPr>
        <p:blipFill>
          <a:blip r:embed="rId3" cstate="print"/>
          <a:srcRect t="6139"/>
          <a:stretch>
            <a:fillRect/>
          </a:stretch>
        </p:blipFill>
        <p:spPr bwMode="auto">
          <a:xfrm>
            <a:off x="4745694" y="1928802"/>
            <a:ext cx="3755396" cy="259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86742" cy="64294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Работа над эскизом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214291"/>
            <a:ext cx="6798734" cy="114300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Перенос эскиза на доску</a:t>
            </a:r>
            <a:endParaRPr lang="ru-RU" sz="3200" b="1" dirty="0"/>
          </a:p>
        </p:txBody>
      </p:sp>
      <p:pic>
        <p:nvPicPr>
          <p:cNvPr id="1026" name="Picture 2" descr="C:\Users\HomePerson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81176"/>
            <a:ext cx="59563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547" y="214291"/>
            <a:ext cx="6798734" cy="1143008"/>
          </a:xfrm>
        </p:spPr>
        <p:txBody>
          <a:bodyPr/>
          <a:lstStyle/>
          <a:p>
            <a:r>
              <a:rPr lang="ru-RU" dirty="0" smtClean="0"/>
              <a:t>Работа в цвете на доске</a:t>
            </a:r>
            <a:endParaRPr lang="ru-RU" dirty="0"/>
          </a:p>
        </p:txBody>
      </p:sp>
      <p:pic>
        <p:nvPicPr>
          <p:cNvPr id="4" name="Объект 3" descr="F:\аттестация Е.Г\работы детей ег\IMG_20190115_0911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5" y="185736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F:\аттестация Е.Г\работы детей ег\IMG_20190115_09114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1857364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640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Продолжение работы в цвете</a:t>
            </a:r>
            <a:endParaRPr lang="ru-RU" sz="3200" dirty="0"/>
          </a:p>
        </p:txBody>
      </p:sp>
      <p:pic>
        <p:nvPicPr>
          <p:cNvPr id="4098" name="Рисунок 5" descr="IMG_20190114_171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2" b="5283"/>
          <a:stretch>
            <a:fillRect/>
          </a:stretch>
        </p:blipFill>
        <p:spPr bwMode="auto">
          <a:xfrm rot="5400000">
            <a:off x="-211384" y="1782966"/>
            <a:ext cx="3708853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1" descr="IMG_20190208_12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1" r="5627" b="4018"/>
          <a:stretch>
            <a:fillRect/>
          </a:stretch>
        </p:blipFill>
        <p:spPr bwMode="auto">
          <a:xfrm>
            <a:off x="3214678" y="1142985"/>
            <a:ext cx="2571768" cy="3689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omePerson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800" y="1142984"/>
            <a:ext cx="251160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158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Готовые работы</a:t>
            </a:r>
            <a:endParaRPr lang="ru-RU" sz="3200" dirty="0"/>
          </a:p>
        </p:txBody>
      </p:sp>
      <p:pic>
        <p:nvPicPr>
          <p:cNvPr id="4" name="Объект 3" descr="F:\аттестация Е.Г\работы детей ег\IMG_20190408_1758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857364"/>
            <a:ext cx="26196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F:\аттестация Е.Г\работы детей ег\IMG_20190208_12014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1857364"/>
            <a:ext cx="28339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F:\аттестация Е.Г\работы детей ег\IMG_20190211_18153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6512" y="1857364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493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аттестация Е.Г\работы детей ег\IMG_20190218_18594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285860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 descr="F:\аттестация Е.Г\работы детей ег\IMG_20190321_18035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95398" y="1285860"/>
            <a:ext cx="26910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F:\аттестация Е.Г\работы детей ег\IMG_20190221_17393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60" y="1285860"/>
            <a:ext cx="2762486" cy="35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281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Цель проекта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Роспись деревянной </a:t>
            </a:r>
            <a:r>
              <a:rPr lang="ru-RU" dirty="0"/>
              <a:t>разделочной доски с сюжетной росписью в </a:t>
            </a:r>
            <a:r>
              <a:rPr lang="ru-RU" dirty="0" smtClean="0"/>
              <a:t>стиле </a:t>
            </a:r>
            <a:r>
              <a:rPr lang="ru-RU" dirty="0"/>
              <a:t>«Городец»</a:t>
            </a:r>
          </a:p>
          <a:p>
            <a:pPr algn="just">
              <a:buNone/>
            </a:pPr>
            <a:r>
              <a:rPr lang="ru-RU" dirty="0" smtClean="0"/>
              <a:t>    для возможного участия в выставках и конкурсах декоративно- прикладного искусства</a:t>
            </a:r>
          </a:p>
          <a:p>
            <a:pPr algn="just">
              <a:buNone/>
            </a:pPr>
            <a:r>
              <a:rPr lang="ru-RU" u="sng" dirty="0" smtClean="0"/>
              <a:t>    Срок реализации проекта: 6</a:t>
            </a:r>
            <a:r>
              <a:rPr lang="ru-RU" dirty="0" smtClean="0"/>
              <a:t> недель.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357167"/>
            <a:ext cx="6798734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Задачи проекта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6" y="1428736"/>
            <a:ext cx="6798736" cy="478634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1. Знакомство детей с основами народного художественного творчества через познания и овладение приемами росписи по дереву, раскрытие и развитие потенциальных творческих способностей каждого ребенка. </a:t>
            </a:r>
          </a:p>
          <a:p>
            <a:pPr algn="just"/>
            <a:r>
              <a:rPr lang="ru-RU" sz="1600" dirty="0" smtClean="0"/>
              <a:t>2. Способствование формированию основ целостного восприятия эстетической культуры через развитие исторической памяти, способности развития интереса к национальной культуре.</a:t>
            </a:r>
          </a:p>
          <a:p>
            <a:pPr algn="just"/>
            <a:r>
              <a:rPr lang="ru-RU" sz="1600" dirty="0" smtClean="0"/>
              <a:t>3. Воспитание у обучающихся интереса и патриотического отношения к истории родной страны</a:t>
            </a:r>
          </a:p>
          <a:p>
            <a:pPr algn="just"/>
            <a:r>
              <a:rPr lang="ru-RU" sz="1600" dirty="0" smtClean="0"/>
              <a:t>5.</a:t>
            </a:r>
            <a:r>
              <a:rPr lang="ru-RU" sz="1600" b="1" dirty="0" smtClean="0"/>
              <a:t> </a:t>
            </a:r>
            <a:r>
              <a:rPr lang="ru-RU" sz="1600" dirty="0" smtClean="0"/>
              <a:t>Приобщение обучающихся к народному декоративно-прикладному творчеству. Повторение</a:t>
            </a:r>
            <a:r>
              <a:rPr lang="ru-RU" sz="1600" b="1" dirty="0" smtClean="0"/>
              <a:t> </a:t>
            </a:r>
            <a:r>
              <a:rPr lang="ru-RU" sz="1600" dirty="0" smtClean="0"/>
              <a:t>изучения  Городецкой росписи;</a:t>
            </a:r>
          </a:p>
          <a:p>
            <a:pPr algn="just"/>
            <a:r>
              <a:rPr lang="ru-RU" sz="1600" dirty="0" smtClean="0"/>
              <a:t>6. Формирование у обучающихся знаний, умений и навыков в области народного декоративно-прикладного творчества; </a:t>
            </a:r>
          </a:p>
          <a:p>
            <a:pPr algn="just"/>
            <a:r>
              <a:rPr lang="ru-RU" sz="1600" dirty="0" smtClean="0"/>
              <a:t>7. Овладение обучающимися технологией выполнения сюжетной  Городецкой росписи;</a:t>
            </a:r>
          </a:p>
          <a:p>
            <a:pPr algn="just"/>
            <a:r>
              <a:rPr lang="ru-RU" sz="1600" dirty="0" smtClean="0"/>
              <a:t>8. Самостоятельное выполнение обучающимися Городецкой росписи по дереву (роспись разделочных досок). </a:t>
            </a:r>
          </a:p>
          <a:p>
            <a:pPr algn="just"/>
            <a:r>
              <a:rPr lang="ru-RU" sz="16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Предполагаемые результаты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sz="5000" dirty="0"/>
          </a:p>
          <a:p>
            <a:pPr algn="just"/>
            <a:r>
              <a:rPr lang="ru-RU" sz="5000" dirty="0" smtClean="0"/>
              <a:t>	</a:t>
            </a:r>
            <a:r>
              <a:rPr lang="ru-RU" sz="5000" dirty="0"/>
              <a:t>- Приобретение знаний об этапах работы над созданием декоративной композиции.</a:t>
            </a:r>
          </a:p>
          <a:p>
            <a:pPr algn="just"/>
            <a:r>
              <a:rPr lang="ru-RU" sz="5000" dirty="0"/>
              <a:t>- Приобретение знаний о стилизации образов.</a:t>
            </a:r>
          </a:p>
          <a:p>
            <a:pPr algn="just"/>
            <a:r>
              <a:rPr lang="ru-RU" sz="5000" dirty="0"/>
              <a:t>- Приобретение навыков изображения художественных образов по  образцу народного промысла.</a:t>
            </a:r>
          </a:p>
          <a:p>
            <a:pPr algn="just"/>
            <a:r>
              <a:rPr lang="ru-RU" sz="5000" dirty="0"/>
              <a:t>- Участие в областном конкурсе декоративно- прикладного искусства.</a:t>
            </a:r>
          </a:p>
          <a:p>
            <a:pPr>
              <a:buNone/>
            </a:pPr>
            <a:r>
              <a:rPr lang="ru-RU" sz="5000" dirty="0" smtClean="0"/>
              <a:t>.</a:t>
            </a:r>
            <a:endParaRPr lang="ru-RU" sz="50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Необходимые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554162"/>
            <a:ext cx="792006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dirty="0"/>
              <a:t>Деревянная разделочная  доска</a:t>
            </a:r>
          </a:p>
          <a:p>
            <a:r>
              <a:rPr lang="ru-RU" dirty="0"/>
              <a:t>-Простой карандаш;</a:t>
            </a:r>
          </a:p>
          <a:p>
            <a:r>
              <a:rPr lang="ru-RU" dirty="0"/>
              <a:t>-Ластик;</a:t>
            </a:r>
          </a:p>
          <a:p>
            <a:r>
              <a:rPr lang="ru-RU" dirty="0"/>
              <a:t>-Гуашь;</a:t>
            </a:r>
          </a:p>
          <a:p>
            <a:r>
              <a:rPr lang="ru-RU" dirty="0"/>
              <a:t>-Емкость для воды;</a:t>
            </a:r>
          </a:p>
          <a:p>
            <a:r>
              <a:rPr lang="ru-RU" dirty="0"/>
              <a:t>- Кисти белка № 2,3,5;</a:t>
            </a:r>
          </a:p>
          <a:p>
            <a:r>
              <a:rPr lang="ru-RU" dirty="0"/>
              <a:t>- Тряпочка для вытирания кисти;</a:t>
            </a:r>
          </a:p>
          <a:p>
            <a:r>
              <a:rPr lang="ru-RU" dirty="0"/>
              <a:t>- Пластиковая палитра;</a:t>
            </a:r>
          </a:p>
          <a:p>
            <a:r>
              <a:rPr lang="ru-RU" dirty="0"/>
              <a:t>- Бесцветный лак.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15337"/>
            <a:ext cx="6499944" cy="7134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Ход проекта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1800" b="1" dirty="0" smtClean="0"/>
              <a:t>1 этап. Подготовительный</a:t>
            </a:r>
          </a:p>
          <a:p>
            <a:r>
              <a:rPr lang="ru-RU" sz="1500" dirty="0" smtClean="0"/>
              <a:t>Формулирование проблемы, </a:t>
            </a:r>
          </a:p>
          <a:p>
            <a:r>
              <a:rPr lang="ru-RU" sz="1500" dirty="0" smtClean="0"/>
              <a:t>цели проекта.</a:t>
            </a:r>
          </a:p>
          <a:p>
            <a:r>
              <a:rPr lang="ru-RU" sz="1500" dirty="0" smtClean="0"/>
              <a:t>Беседа о практической составляющей результатов творческой деятельности, композиции, декоративных приёмах.</a:t>
            </a:r>
          </a:p>
          <a:p>
            <a:r>
              <a:rPr lang="ru-RU" sz="1500" dirty="0" smtClean="0"/>
              <a:t>Изучение примеров сюжетной росписи в стиле «Городец»</a:t>
            </a:r>
          </a:p>
          <a:p>
            <a:r>
              <a:rPr lang="ru-RU" sz="1500" dirty="0" smtClean="0"/>
              <a:t>Создание эскизов.</a:t>
            </a:r>
          </a:p>
          <a:p>
            <a:r>
              <a:rPr lang="ru-RU" sz="1600" b="1" dirty="0" smtClean="0"/>
              <a:t>          2 этап    Основной – цикл практических дел</a:t>
            </a:r>
          </a:p>
          <a:p>
            <a:r>
              <a:rPr lang="ru-RU" sz="1600" dirty="0" smtClean="0"/>
              <a:t>Работа над созданием композиции на основании утверждённых эскизов на доске</a:t>
            </a:r>
          </a:p>
          <a:p>
            <a:r>
              <a:rPr lang="ru-RU" sz="1600" dirty="0" smtClean="0"/>
              <a:t>Выполнение работы в цвете. Сюжетная роспись с изображением кавалера и барышни.</a:t>
            </a:r>
          </a:p>
          <a:p>
            <a:r>
              <a:rPr lang="ru-RU" sz="1600" b="1" dirty="0" smtClean="0"/>
              <a:t>          3 этап Заключительный</a:t>
            </a:r>
          </a:p>
          <a:p>
            <a:r>
              <a:rPr lang="ru-RU" sz="1600" dirty="0" smtClean="0"/>
              <a:t>Оценивание работ и отбор работ для участия в областном конкурсе декоративно- прикладного искусства</a:t>
            </a:r>
          </a:p>
          <a:p>
            <a:endParaRPr lang="ru-RU" sz="1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4179507"/>
              </p:ext>
            </p:extLst>
          </p:nvPr>
        </p:nvGraphicFramePr>
        <p:xfrm>
          <a:off x="10644230" y="2143116"/>
          <a:ext cx="284326" cy="3963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326"/>
              </a:tblGrid>
              <a:tr h="39639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реализации проекта</a:t>
            </a:r>
            <a:r>
              <a:rPr lang="ru-RU" sz="200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2000" dirty="0">
                <a:ln>
                  <a:noFill/>
                </a:ln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4983153"/>
              </p:ext>
            </p:extLst>
          </p:nvPr>
        </p:nvGraphicFramePr>
        <p:xfrm>
          <a:off x="1071538" y="2357430"/>
          <a:ext cx="7215239" cy="2962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57454"/>
                <a:gridCol w="2356462"/>
                <a:gridCol w="2501323"/>
              </a:tblGrid>
              <a:tr h="642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учеников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Итоговая оценка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от общего количества участников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0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5 (отлично)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1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4 (хорошо)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2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 (удовлетворительно)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41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Итого: 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00364" y="1285860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Оценивание работ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6254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конкурсе</a:t>
            </a:r>
            <a:r>
              <a:rPr lang="ru-RU" sz="5400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sz="5400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10255918"/>
              </p:ext>
            </p:extLst>
          </p:nvPr>
        </p:nvGraphicFramePr>
        <p:xfrm>
          <a:off x="1071537" y="1973320"/>
          <a:ext cx="7292032" cy="35185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2877"/>
                <a:gridCol w="1310448"/>
                <a:gridCol w="252870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учеников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 от общего количества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Отобраны работы на областной конкурс декоративно - прикладного искусства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99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Итоги участия в конкурсе: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Награждены дипломами за участие Федорова Диана - диплом участника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Шатохина Юлия - диплом участника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Кузюкова Ксения - диплом участника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Савкина Валерия - диплом участника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389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Этапы выполнения росписи доски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5" y="2786059"/>
            <a:ext cx="8686800" cy="13458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Работы Обучающихся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295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УЧЕБНО - ТВОРЧЕСКИЙ ПРОЕКТ "Роспись доски в стиле «Городец»  </vt:lpstr>
      <vt:lpstr>Цель проекта</vt:lpstr>
      <vt:lpstr>Задачи проекта</vt:lpstr>
      <vt:lpstr>Предполагаемые результаты</vt:lpstr>
      <vt:lpstr>Необходимые материалы</vt:lpstr>
      <vt:lpstr>Ход проекта</vt:lpstr>
      <vt:lpstr>Мониторинг реализации проекта </vt:lpstr>
      <vt:lpstr>Результаты участия в конкурсе </vt:lpstr>
      <vt:lpstr>Работы Обучающихся</vt:lpstr>
      <vt:lpstr> Работа над эскизом</vt:lpstr>
      <vt:lpstr>Перенос эскиза на доску</vt:lpstr>
      <vt:lpstr>Работа в цвете на доске</vt:lpstr>
      <vt:lpstr>Продолжение работы в цвете</vt:lpstr>
      <vt:lpstr>Готовые работы</vt:lpstr>
      <vt:lpstr>Слайд 15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«Мир моих увлечений». Оформление зала Дома Детского Творчества.</dc:title>
  <dc:creator>Демонстрационная версия</dc:creator>
  <cp:lastModifiedBy>HomePerson</cp:lastModifiedBy>
  <cp:revision>24</cp:revision>
  <dcterms:created xsi:type="dcterms:W3CDTF">2015-01-09T15:30:30Z</dcterms:created>
  <dcterms:modified xsi:type="dcterms:W3CDTF">2020-01-16T14:26:49Z</dcterms:modified>
</cp:coreProperties>
</file>