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1" r:id="rId6"/>
    <p:sldId id="263" r:id="rId7"/>
    <p:sldId id="264" r:id="rId8"/>
    <p:sldId id="265" r:id="rId9"/>
    <p:sldId id="271" r:id="rId10"/>
    <p:sldId id="267" r:id="rId11"/>
    <p:sldId id="266" r:id="rId12"/>
    <p:sldId id="269" r:id="rId13"/>
    <p:sldId id="272" r:id="rId14"/>
    <p:sldId id="273" r:id="rId15"/>
    <p:sldId id="270" r:id="rId16"/>
    <p:sldId id="276" r:id="rId17"/>
    <p:sldId id="27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5" autoAdjust="0"/>
    <p:restoredTop sz="94658" autoAdjust="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DCBEF-06E0-46EC-A7BE-4585AE38B633}" type="datetimeFigureOut">
              <a:rPr lang="ru-RU" smtClean="0"/>
              <a:pPr/>
              <a:t>15.12.2020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67414-2742-4965-8FB7-EAA9A4FB69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DCBEF-06E0-46EC-A7BE-4585AE38B633}" type="datetimeFigureOut">
              <a:rPr lang="ru-RU" smtClean="0"/>
              <a:pPr/>
              <a:t>15.12.2020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67414-2742-4965-8FB7-EAA9A4FB69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DCBEF-06E0-46EC-A7BE-4585AE38B633}" type="datetimeFigureOut">
              <a:rPr lang="ru-RU" smtClean="0"/>
              <a:pPr/>
              <a:t>15.12.2020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67414-2742-4965-8FB7-EAA9A4FB69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DCBEF-06E0-46EC-A7BE-4585AE38B633}" type="datetimeFigureOut">
              <a:rPr lang="ru-RU" smtClean="0"/>
              <a:pPr/>
              <a:t>15.12.2020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67414-2742-4965-8FB7-EAA9A4FB69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DCBEF-06E0-46EC-A7BE-4585AE38B633}" type="datetimeFigureOut">
              <a:rPr lang="ru-RU" smtClean="0"/>
              <a:pPr/>
              <a:t>15.12.2020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67414-2742-4965-8FB7-EAA9A4FB69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DCBEF-06E0-46EC-A7BE-4585AE38B633}" type="datetimeFigureOut">
              <a:rPr lang="ru-RU" smtClean="0"/>
              <a:pPr/>
              <a:t>15.12.2020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67414-2742-4965-8FB7-EAA9A4FB69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DCBEF-06E0-46EC-A7BE-4585AE38B633}" type="datetimeFigureOut">
              <a:rPr lang="ru-RU" smtClean="0"/>
              <a:pPr/>
              <a:t>15.12.2020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67414-2742-4965-8FB7-EAA9A4FB69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DCBEF-06E0-46EC-A7BE-4585AE38B633}" type="datetimeFigureOut">
              <a:rPr lang="ru-RU" smtClean="0"/>
              <a:pPr/>
              <a:t>15.12.2020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67414-2742-4965-8FB7-EAA9A4FB69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DCBEF-06E0-46EC-A7BE-4585AE38B633}" type="datetimeFigureOut">
              <a:rPr lang="ru-RU" smtClean="0"/>
              <a:pPr/>
              <a:t>15.12.2020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67414-2742-4965-8FB7-EAA9A4FB69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DCBEF-06E0-46EC-A7BE-4585AE38B633}" type="datetimeFigureOut">
              <a:rPr lang="ru-RU" smtClean="0"/>
              <a:pPr/>
              <a:t>15.12.2020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67414-2742-4965-8FB7-EAA9A4FB69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DCBEF-06E0-46EC-A7BE-4585AE38B633}" type="datetimeFigureOut">
              <a:rPr lang="ru-RU" smtClean="0"/>
              <a:pPr/>
              <a:t>15.12.2020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67414-2742-4965-8FB7-EAA9A4FB69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1DCBEF-06E0-46EC-A7BE-4585AE38B633}" type="datetimeFigureOut">
              <a:rPr lang="ru-RU" smtClean="0"/>
              <a:pPr/>
              <a:t>15.12.2020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D67414-2742-4965-8FB7-EAA9A4FB69E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Admin\&#1056;&#1072;&#1073;&#1086;&#1095;&#1080;&#1081;%20&#1089;&#1090;&#1086;&#1083;\&#1082;&#1077;&#1088;&#1072;&#1084;&#1080;&#1082;&#1072;%20&#1096;&#1072;&#1088;&#1078;\&#1048;&#1084;&#1087;&#1088;&#1086;&#1074;&#1080;&#1079;&#1072;&#1094;&#1080;&#1103;%20&#8211;%20&#1041;&#1083;&#1102;&#1079;%20Am.mp3" TargetMode="Externa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4286256"/>
            <a:ext cx="6400800" cy="1752600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ru-RU" b="1" dirty="0" smtClean="0">
                <a:solidFill>
                  <a:schemeClr val="tx1"/>
                </a:solidFill>
                <a:latin typeface="Comic Sans MS" pitchFamily="66" charset="0"/>
              </a:rPr>
              <a:t>Выполнила </a:t>
            </a:r>
            <a:r>
              <a:rPr lang="en-US" b="1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ru-RU" b="1" dirty="0" smtClean="0">
                <a:solidFill>
                  <a:schemeClr val="tx1"/>
                </a:solidFill>
                <a:latin typeface="Comic Sans MS" pitchFamily="66" charset="0"/>
              </a:rPr>
              <a:t> преподаватель </a:t>
            </a:r>
          </a:p>
          <a:p>
            <a:pPr algn="r"/>
            <a:r>
              <a:rPr lang="ru-RU" b="1" dirty="0" smtClean="0">
                <a:solidFill>
                  <a:schemeClr val="tx1"/>
                </a:solidFill>
                <a:latin typeface="Comic Sans MS" pitchFamily="66" charset="0"/>
              </a:rPr>
              <a:t>МУДО «</a:t>
            </a:r>
            <a:r>
              <a:rPr lang="ru-RU" b="1" dirty="0" err="1" smtClean="0">
                <a:solidFill>
                  <a:schemeClr val="tx1"/>
                </a:solidFill>
                <a:latin typeface="Comic Sans MS" pitchFamily="66" charset="0"/>
              </a:rPr>
              <a:t>Сланцевская</a:t>
            </a:r>
            <a:r>
              <a:rPr lang="ru-RU" b="1" dirty="0" smtClean="0">
                <a:solidFill>
                  <a:schemeClr val="tx1"/>
                </a:solidFill>
                <a:latin typeface="Comic Sans MS" pitchFamily="66" charset="0"/>
              </a:rPr>
              <a:t>  ДХШ»</a:t>
            </a:r>
          </a:p>
          <a:p>
            <a:pPr algn="r"/>
            <a:r>
              <a:rPr lang="ru-RU" b="1" dirty="0" smtClean="0">
                <a:solidFill>
                  <a:schemeClr val="tx1"/>
                </a:solidFill>
                <a:latin typeface="Comic Sans MS" pitchFamily="66" charset="0"/>
              </a:rPr>
              <a:t>Николаева Анастасия Николаевна</a:t>
            </a:r>
          </a:p>
          <a:p>
            <a:endParaRPr lang="ru-RU" dirty="0"/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428596" y="214290"/>
            <a:ext cx="8286808" cy="4071966"/>
          </a:xfrm>
          <a:prstGeom prst="horizontalScroll">
            <a:avLst/>
          </a:prstGeom>
          <a:solidFill>
            <a:schemeClr val="accent5">
              <a:alpha val="45000"/>
            </a:schemeClr>
          </a:solidFill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56231" y="928670"/>
            <a:ext cx="7572907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Изготовление </a:t>
            </a:r>
          </a:p>
          <a:p>
            <a:pPr algn="ctr"/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керамической кружки</a:t>
            </a:r>
          </a:p>
          <a:p>
            <a:pPr algn="ctr"/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с рельефом</a:t>
            </a:r>
            <a:endParaRPr lang="ru-RU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N9BC02AD3FBB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857232"/>
            <a:ext cx="8786842" cy="50006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57290" y="-24"/>
            <a:ext cx="61436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A50021"/>
                </a:solidFill>
                <a:latin typeface="Comic Sans MS" pitchFamily="66" charset="0"/>
              </a:rPr>
              <a:t>Барельеф</a:t>
            </a:r>
            <a:endParaRPr lang="ru-RU" sz="4400" b="1" dirty="0">
              <a:solidFill>
                <a:srgbClr val="A5002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6072206"/>
            <a:ext cx="85011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Comic Sans MS" pitchFamily="66" charset="0"/>
              </a:rPr>
              <a:t>Вид скульптуры, в котором выпуклое изображение выступает над плоскостью фона, как правило, не более чем на половину объёма.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deaeba28c434b297ca29ac7c8afa89a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8662" y="285727"/>
            <a:ext cx="7333306" cy="62151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Фото-096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500042"/>
            <a:ext cx="4214842" cy="3161132"/>
          </a:xfrm>
          <a:prstGeom prst="rect">
            <a:avLst/>
          </a:prstGeom>
        </p:spPr>
      </p:pic>
      <p:pic>
        <p:nvPicPr>
          <p:cNvPr id="4" name="Рисунок 3" descr="Фото-088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29190" y="692696"/>
            <a:ext cx="3929072" cy="5095887"/>
          </a:xfrm>
          <a:prstGeom prst="rect">
            <a:avLst/>
          </a:prstGeom>
        </p:spPr>
      </p:pic>
      <p:pic>
        <p:nvPicPr>
          <p:cNvPr id="5" name="Рисунок 4" descr="Фото-087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528" y="3921913"/>
            <a:ext cx="4437136" cy="26754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2976" y="285728"/>
            <a:ext cx="65008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A50021"/>
                </a:solidFill>
                <a:latin typeface="Comic Sans MS" pitchFamily="66" charset="0"/>
              </a:rPr>
              <a:t>Изготовление кружки</a:t>
            </a:r>
          </a:p>
        </p:txBody>
      </p:sp>
      <p:pic>
        <p:nvPicPr>
          <p:cNvPr id="5" name="Рисунок 4" descr="IMG_736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57356" y="1357298"/>
            <a:ext cx="1643074" cy="1086858"/>
          </a:xfrm>
          <a:prstGeom prst="rect">
            <a:avLst/>
          </a:prstGeom>
        </p:spPr>
      </p:pic>
      <p:pic>
        <p:nvPicPr>
          <p:cNvPr id="7" name="Рисунок 6" descr="IMG_7370 (3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57356" y="2857496"/>
            <a:ext cx="1785950" cy="1516561"/>
          </a:xfrm>
          <a:prstGeom prst="rect">
            <a:avLst/>
          </a:prstGeom>
        </p:spPr>
      </p:pic>
      <p:pic>
        <p:nvPicPr>
          <p:cNvPr id="8" name="Рисунок 7" descr="IMG_737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857356" y="4786322"/>
            <a:ext cx="1863973" cy="168518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929058" y="1357298"/>
            <a:ext cx="4286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Comic Sans MS" pitchFamily="66" charset="0"/>
              </a:rPr>
              <a:t>Приготовим два кусочка глины, разного размера</a:t>
            </a:r>
            <a:endParaRPr lang="ru-RU" sz="2400" dirty="0"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00496" y="2928934"/>
            <a:ext cx="4286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Comic Sans MS" pitchFamily="66" charset="0"/>
              </a:rPr>
              <a:t>Раскатаем из них пласты</a:t>
            </a:r>
            <a:endParaRPr lang="ru-RU" sz="2400" dirty="0"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57620" y="4753285"/>
            <a:ext cx="4286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Comic Sans MS" pitchFamily="66" charset="0"/>
              </a:rPr>
              <a:t>По шаблону вырезаем основание и стенку кружки</a:t>
            </a:r>
            <a:endParaRPr lang="ru-RU" sz="2400" dirty="0">
              <a:latin typeface="Comic Sans MS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42976" y="1357298"/>
            <a:ext cx="50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Comic Sans MS" pitchFamily="66" charset="0"/>
              </a:rPr>
              <a:t>1.</a:t>
            </a:r>
            <a:endParaRPr lang="ru-RU" sz="2400" dirty="0">
              <a:latin typeface="Comic Sans MS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42976" y="2857496"/>
            <a:ext cx="50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Comic Sans MS" pitchFamily="66" charset="0"/>
              </a:rPr>
              <a:t>2.</a:t>
            </a:r>
            <a:endParaRPr lang="ru-RU" sz="2400" dirty="0">
              <a:latin typeface="Comic Sans MS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42976" y="4857760"/>
            <a:ext cx="50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Comic Sans MS" pitchFamily="66" charset="0"/>
              </a:rPr>
              <a:t>3.</a:t>
            </a:r>
            <a:endParaRPr lang="ru-RU" sz="24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2976" y="285728"/>
            <a:ext cx="50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Comic Sans MS" pitchFamily="66" charset="0"/>
              </a:rPr>
              <a:t>4.</a:t>
            </a:r>
            <a:endParaRPr lang="ru-RU" sz="2400" dirty="0">
              <a:latin typeface="Comic Sans MS" pitchFamily="66" charset="0"/>
            </a:endParaRPr>
          </a:p>
        </p:txBody>
      </p:sp>
      <p:pic>
        <p:nvPicPr>
          <p:cNvPr id="4" name="Рисунок 3" descr="IMG_737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14480" y="214291"/>
            <a:ext cx="1714511" cy="150019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43306" y="214290"/>
            <a:ext cx="4286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Comic Sans MS" pitchFamily="66" charset="0"/>
              </a:rPr>
              <a:t>Собираем полученные формы (смазывая </a:t>
            </a:r>
            <a:r>
              <a:rPr lang="ru-RU" sz="2400" dirty="0" err="1" smtClean="0">
                <a:latin typeface="Comic Sans MS" pitchFamily="66" charset="0"/>
              </a:rPr>
              <a:t>шликером</a:t>
            </a:r>
            <a:r>
              <a:rPr lang="ru-RU" sz="2400" dirty="0" smtClean="0">
                <a:latin typeface="Comic Sans MS" pitchFamily="66" charset="0"/>
              </a:rPr>
              <a:t>)</a:t>
            </a:r>
            <a:endParaRPr lang="ru-RU" sz="2400" dirty="0"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2976" y="1785926"/>
            <a:ext cx="50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Comic Sans MS" pitchFamily="66" charset="0"/>
              </a:rPr>
              <a:t>5.</a:t>
            </a:r>
            <a:endParaRPr lang="ru-RU" sz="2400" dirty="0">
              <a:latin typeface="Comic Sans MS" pitchFamily="66" charset="0"/>
            </a:endParaRPr>
          </a:p>
        </p:txBody>
      </p:sp>
      <p:pic>
        <p:nvPicPr>
          <p:cNvPr id="8" name="Рисунок 7" descr="IMG_7375 (5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14480" y="1785926"/>
            <a:ext cx="1500198" cy="157163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714744" y="1785926"/>
            <a:ext cx="4286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Comic Sans MS" pitchFamily="66" charset="0"/>
              </a:rPr>
              <a:t>Проклеиваем швы</a:t>
            </a:r>
            <a:endParaRPr lang="ru-RU" sz="2400" dirty="0"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14414" y="3357562"/>
            <a:ext cx="50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Comic Sans MS" pitchFamily="66" charset="0"/>
              </a:rPr>
              <a:t>6.</a:t>
            </a:r>
            <a:endParaRPr lang="ru-RU" sz="2400" dirty="0">
              <a:latin typeface="Comic Sans MS" pitchFamily="66" charset="0"/>
            </a:endParaRPr>
          </a:p>
        </p:txBody>
      </p:sp>
      <p:pic>
        <p:nvPicPr>
          <p:cNvPr id="12" name="Рисунок 11" descr="IMG_737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14480" y="3357562"/>
            <a:ext cx="2428892" cy="94387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214810" y="3357562"/>
            <a:ext cx="3143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Comic Sans MS" pitchFamily="66" charset="0"/>
              </a:rPr>
              <a:t>Формируем ручку</a:t>
            </a:r>
            <a:endParaRPr lang="ru-RU" sz="2400" dirty="0">
              <a:latin typeface="Comic Sans MS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14414" y="4500570"/>
            <a:ext cx="50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Comic Sans MS" pitchFamily="66" charset="0"/>
              </a:rPr>
              <a:t>7.</a:t>
            </a:r>
            <a:endParaRPr lang="ru-RU" sz="2400" dirty="0">
              <a:latin typeface="Comic Sans MS" pitchFamily="66" charset="0"/>
            </a:endParaRPr>
          </a:p>
        </p:txBody>
      </p:sp>
      <p:pic>
        <p:nvPicPr>
          <p:cNvPr id="15" name="Рисунок 14" descr="IMG_737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14479" y="4500570"/>
            <a:ext cx="2036447" cy="178595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929058" y="4572008"/>
            <a:ext cx="40005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Comic Sans MS" pitchFamily="66" charset="0"/>
              </a:rPr>
              <a:t>Присоединяем ручку, проклеивая шов</a:t>
            </a:r>
            <a:endParaRPr lang="ru-RU" sz="24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9" grpId="0"/>
      <p:bldP spid="10" grpId="0"/>
      <p:bldP spid="13" grpId="0"/>
      <p:bldP spid="14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214414" y="538443"/>
            <a:ext cx="50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Comic Sans MS" pitchFamily="66" charset="0"/>
              </a:rPr>
              <a:t>8.</a:t>
            </a:r>
            <a:endParaRPr lang="ru-RU" sz="2400" dirty="0">
              <a:latin typeface="Comic Sans MS" pitchFamily="66" charset="0"/>
            </a:endParaRPr>
          </a:p>
        </p:txBody>
      </p:sp>
      <p:pic>
        <p:nvPicPr>
          <p:cNvPr id="5" name="Рисунок 4" descr="Изображение 0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14479" y="538443"/>
            <a:ext cx="2445801" cy="19136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83968" y="511370"/>
            <a:ext cx="37147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Comic Sans MS" pitchFamily="66" charset="0"/>
              </a:rPr>
              <a:t>Наносим </a:t>
            </a:r>
            <a:r>
              <a:rPr lang="ru-RU" sz="2400" dirty="0" smtClean="0">
                <a:latin typeface="Comic Sans MS" pitchFamily="66" charset="0"/>
              </a:rPr>
              <a:t>рельефное изображение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smtClean="0">
                <a:latin typeface="Comic Sans MS" pitchFamily="66" charset="0"/>
              </a:rPr>
              <a:t>в виде шаржа (приклеивая детали </a:t>
            </a:r>
            <a:r>
              <a:rPr lang="ru-RU" sz="2400" dirty="0" err="1" smtClean="0">
                <a:latin typeface="Comic Sans MS" pitchFamily="66" charset="0"/>
              </a:rPr>
              <a:t>шликером</a:t>
            </a:r>
            <a:r>
              <a:rPr lang="ru-RU" sz="2400" dirty="0" smtClean="0">
                <a:latin typeface="Comic Sans MS" pitchFamily="66" charset="0"/>
              </a:rPr>
              <a:t>), отправляем на сушку для первичного обжига</a:t>
            </a:r>
            <a:endParaRPr lang="ru-RU" sz="2400" dirty="0">
              <a:latin typeface="Comic Sans MS" pitchFamily="66" charset="0"/>
            </a:endParaRPr>
          </a:p>
        </p:txBody>
      </p:sp>
      <p:pic>
        <p:nvPicPr>
          <p:cNvPr id="8" name="Рисунок 7" descr="Изображение 0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947411"/>
            <a:ext cx="9144000" cy="21961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214414" y="538443"/>
            <a:ext cx="50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9</a:t>
            </a:r>
            <a:r>
              <a:rPr lang="ru-RU" sz="2400" dirty="0" smtClean="0">
                <a:latin typeface="Comic Sans MS" pitchFamily="66" charset="0"/>
              </a:rPr>
              <a:t>.</a:t>
            </a:r>
            <a:endParaRPr lang="ru-RU" sz="2400" dirty="0"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14810" y="500042"/>
            <a:ext cx="37147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Comic Sans MS" pitchFamily="66" charset="0"/>
              </a:rPr>
              <a:t>После первичного обжига расписываем цветной глазурью и обжигаем вторично</a:t>
            </a:r>
            <a:endParaRPr lang="ru-RU" sz="2400" dirty="0">
              <a:latin typeface="Comic Sans MS" pitchFamily="66" charset="0"/>
            </a:endParaRPr>
          </a:p>
        </p:txBody>
      </p:sp>
      <p:pic>
        <p:nvPicPr>
          <p:cNvPr id="1026" name="Picture 2" descr="C:\Documents and Settings\Admin\Рабочий стол\Урок 2016\TrckPNhLAo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285728"/>
            <a:ext cx="2442431" cy="1838319"/>
          </a:xfrm>
          <a:prstGeom prst="rect">
            <a:avLst/>
          </a:prstGeom>
          <a:noFill/>
          <a:effectLst>
            <a:outerShdw blurRad="50800" dist="50800" dir="5400000" sx="32000" sy="32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1028" name="Picture 4" descr="C:\Documents and Settings\Admin\Рабочий стол\Урок 2016\IKnVc7wnrx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9140" y="2714620"/>
            <a:ext cx="7881950" cy="33251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714348" y="928670"/>
            <a:ext cx="75724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A50021"/>
                </a:solidFill>
                <a:latin typeface="Comic Sans MS" pitchFamily="66" charset="0"/>
              </a:rPr>
              <a:t>Спасибо за внимание!</a:t>
            </a:r>
            <a:endParaRPr lang="ru-RU" sz="4400" b="1" dirty="0">
              <a:solidFill>
                <a:srgbClr val="A5002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2976" y="4214818"/>
            <a:ext cx="6929486" cy="2214578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400" dirty="0" smtClean="0">
                <a:solidFill>
                  <a:schemeClr val="tx1"/>
                </a:solidFill>
                <a:latin typeface="Comic Sans MS" pitchFamily="66" charset="0"/>
              </a:rPr>
              <a:t>Слово  «кружка» появилось на Руси в 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XV</a:t>
            </a:r>
            <a:r>
              <a:rPr lang="ru-RU" sz="2400" dirty="0" smtClean="0">
                <a:solidFill>
                  <a:schemeClr val="tx1"/>
                </a:solidFill>
                <a:latin typeface="Comic Sans MS" pitchFamily="66" charset="0"/>
              </a:rPr>
              <a:t>в. У него есть два значения: </a:t>
            </a:r>
          </a:p>
          <a:p>
            <a:pPr marL="457200" indent="-457200" algn="just">
              <a:buAutoNum type="arabicPeriod"/>
            </a:pPr>
            <a:r>
              <a:rPr lang="ru-RU" sz="2400" dirty="0" smtClean="0">
                <a:solidFill>
                  <a:schemeClr val="tx1"/>
                </a:solidFill>
                <a:latin typeface="Comic Sans MS" pitchFamily="66" charset="0"/>
              </a:rPr>
              <a:t>Кружка – большой стакан с ручкой (иногда с крышкой и с носиком)</a:t>
            </a:r>
          </a:p>
          <a:p>
            <a:pPr marL="457200" indent="-457200" algn="just">
              <a:buAutoNum type="arabicPeriod"/>
            </a:pPr>
            <a:r>
              <a:rPr lang="ru-RU" sz="2400" dirty="0" smtClean="0">
                <a:solidFill>
                  <a:schemeClr val="tx1"/>
                </a:solidFill>
                <a:latin typeface="Comic Sans MS" pitchFamily="66" charset="0"/>
              </a:rPr>
              <a:t>Кружка – русская мера объема жидкости равная 1, 23 л</a:t>
            </a:r>
            <a:endParaRPr lang="ru-RU" sz="24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5" name="Рисунок 4" descr="c0ba70a2d3a67e55740d7c9737eab8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43042" y="214290"/>
            <a:ext cx="5786478" cy="38576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371600" y="4533920"/>
            <a:ext cx="6400800" cy="1752600"/>
          </a:xfrm>
        </p:spPr>
        <p:txBody>
          <a:bodyPr>
            <a:normAutofit fontScale="92500"/>
          </a:bodyPr>
          <a:lstStyle/>
          <a:p>
            <a:pPr algn="just"/>
            <a:r>
              <a:rPr lang="ru-RU" sz="2200" dirty="0" smtClean="0">
                <a:solidFill>
                  <a:schemeClr val="tx1"/>
                </a:solidFill>
                <a:latin typeface="Comic Sans MS" pitchFamily="66" charset="0"/>
              </a:rPr>
              <a:t>Сейчас кружка – это самая употребляемая посуда для питья в быту. Объем кружки варьируется от 200 до 600 мл.  В отличии от кружки, чашка  имеет небольшой объем (до 200 мл) и форму полусферы, к которой присоединена ручка.</a:t>
            </a:r>
          </a:p>
        </p:txBody>
      </p:sp>
      <p:pic>
        <p:nvPicPr>
          <p:cNvPr id="8" name="Рисунок 7" descr="5cf3b91004faa621b46b4ea363a058d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786" y="285728"/>
            <a:ext cx="4035420" cy="4071966"/>
          </a:xfrm>
          <a:prstGeom prst="rect">
            <a:avLst/>
          </a:prstGeom>
        </p:spPr>
      </p:pic>
      <p:pic>
        <p:nvPicPr>
          <p:cNvPr id="9" name="Рисунок 8" descr="237_Jumbo_mugg_turko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2066" y="785794"/>
            <a:ext cx="3000396" cy="18975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1538" y="4286232"/>
            <a:ext cx="6929486" cy="2571768"/>
          </a:xfrm>
        </p:spPr>
        <p:txBody>
          <a:bodyPr>
            <a:normAutofit fontScale="92500"/>
          </a:bodyPr>
          <a:lstStyle/>
          <a:p>
            <a:pPr algn="just"/>
            <a:r>
              <a:rPr lang="ru-RU" sz="2400" dirty="0" smtClean="0">
                <a:solidFill>
                  <a:schemeClr val="tx1"/>
                </a:solidFill>
                <a:latin typeface="Comic Sans MS" pitchFamily="66" charset="0"/>
              </a:rPr>
              <a:t>В Скандинавских странах, во времена шведского владычества, сборщик налогов собирал с жителей подати, пользуясь двумя мерами – большой  и малой кружкой. Большой кружкой принимал от населения дань, а меньшей – отмерял налоги в королевскую казну. Разницу он оставлял себе.</a:t>
            </a:r>
            <a:endParaRPr lang="ru-RU" sz="24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4" name="Рисунок 3" descr="d803e421977cb4ca76ae200693b627a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7224" y="428604"/>
            <a:ext cx="4942938" cy="3560405"/>
          </a:xfrm>
          <a:prstGeom prst="rect">
            <a:avLst/>
          </a:prstGeom>
        </p:spPr>
      </p:pic>
      <p:pic>
        <p:nvPicPr>
          <p:cNvPr id="5" name="Рисунок 4" descr="389f3f81639afcca2bbacb9c1edb202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43636" y="1357298"/>
            <a:ext cx="2471736" cy="24717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929322" y="142852"/>
            <a:ext cx="29289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rgbClr val="A50021"/>
                </a:solidFill>
                <a:latin typeface="Comic Sans MS" pitchFamily="66" charset="0"/>
              </a:rPr>
              <a:t>Немного </a:t>
            </a:r>
          </a:p>
          <a:p>
            <a:r>
              <a:rPr lang="ru-RU" sz="2200" b="1" dirty="0" smtClean="0">
                <a:solidFill>
                  <a:srgbClr val="A50021"/>
                </a:solidFill>
                <a:latin typeface="Comic Sans MS" pitchFamily="66" charset="0"/>
              </a:rPr>
              <a:t>      истории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08-10-12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42976" y="1071546"/>
            <a:ext cx="3015473" cy="4286280"/>
          </a:xfrm>
          <a:prstGeom prst="rect">
            <a:avLst/>
          </a:prstGeom>
        </p:spPr>
      </p:pic>
      <p:pic>
        <p:nvPicPr>
          <p:cNvPr id="4" name="Рисунок 3" descr="7dd49966ed5e4d32b357ddc6eb078a31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00563" y="1071547"/>
            <a:ext cx="3357586" cy="43066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57290" y="142852"/>
            <a:ext cx="61436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A50021"/>
                </a:solidFill>
                <a:latin typeface="Comic Sans MS" pitchFamily="66" charset="0"/>
              </a:rPr>
              <a:t>Шарж</a:t>
            </a:r>
            <a:endParaRPr lang="ru-RU" sz="4400" b="1" dirty="0">
              <a:solidFill>
                <a:srgbClr val="A5002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596" y="5572140"/>
            <a:ext cx="80010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latin typeface="Comic Sans MS" pitchFamily="66" charset="0"/>
              </a:rPr>
              <a:t>Шарж -  добродушно-юмористический  портрет, в котором при соблюдении внешнего сходства изменены и выделены наиболее характерные черты модели.</a:t>
            </a:r>
          </a:p>
        </p:txBody>
      </p:sp>
      <p:pic>
        <p:nvPicPr>
          <p:cNvPr id="8" name="Импровизация – Блюз Am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357158" y="42860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numSld="20">
                <p:cTn id="28" repeatCount="2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5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357290" y="4929198"/>
            <a:ext cx="6400800" cy="1752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main_bi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60398" y="214290"/>
            <a:ext cx="3834144" cy="4500594"/>
          </a:xfrm>
          <a:prstGeom prst="rect">
            <a:avLst/>
          </a:prstGeom>
        </p:spPr>
      </p:pic>
      <p:pic>
        <p:nvPicPr>
          <p:cNvPr id="5" name="Рисунок 4" descr="klip-i-izobrazhenija-ivana-urganta_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628" y="214290"/>
            <a:ext cx="3119443" cy="450727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57158" y="4930044"/>
            <a:ext cx="800105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latin typeface="Comic Sans MS" pitchFamily="66" charset="0"/>
              </a:rPr>
              <a:t>Рисование шаржа основано на акцентировании определенных деталей внешности человека. Выделите самые яркие специфические черты, например, маленькие глаза, оттопыренные уши, крупный нос или щеки…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Liza i mihai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357166"/>
            <a:ext cx="4223607" cy="4929222"/>
          </a:xfrm>
          <a:prstGeom prst="rect">
            <a:avLst/>
          </a:prstGeom>
        </p:spPr>
      </p:pic>
      <p:pic>
        <p:nvPicPr>
          <p:cNvPr id="4" name="Рисунок 3" descr="prikolnye-kartinki-sharzhi-8-201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57751" y="357166"/>
            <a:ext cx="3857653" cy="49292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120437146_skachannuye_fayluy__1_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357166"/>
            <a:ext cx="3809630" cy="4143404"/>
          </a:xfrm>
          <a:prstGeom prst="rect">
            <a:avLst/>
          </a:prstGeom>
        </p:spPr>
      </p:pic>
      <p:pic>
        <p:nvPicPr>
          <p:cNvPr id="4" name="Рисунок 3" descr="s3img_356964748_24601_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4876" y="142852"/>
            <a:ext cx="3929090" cy="51943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8596" y="5588517"/>
            <a:ext cx="80010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latin typeface="Comic Sans MS" pitchFamily="66" charset="0"/>
              </a:rPr>
              <a:t>Шарж не высмеивает недостатки героя (в отличие от карикатуры).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Documents and Settings\Admin\Рабочий стол\графический портрет\пропорц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2071678"/>
            <a:ext cx="2980342" cy="4143403"/>
          </a:xfrm>
          <a:prstGeom prst="rect">
            <a:avLst/>
          </a:prstGeom>
          <a:noFill/>
        </p:spPr>
      </p:pic>
      <p:pic>
        <p:nvPicPr>
          <p:cNvPr id="7" name="Picture 3" descr="C:\Documents and Settings\Admin\Рабочий стол\графический портрет\пропор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2071678"/>
            <a:ext cx="3071834" cy="409577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357290" y="357166"/>
            <a:ext cx="614366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A50021"/>
                </a:solidFill>
                <a:latin typeface="Comic Sans MS" pitchFamily="66" charset="0"/>
              </a:rPr>
              <a:t>Основные пропорции лица</a:t>
            </a:r>
            <a:endParaRPr lang="ru-RU" sz="4400" b="1" dirty="0">
              <a:solidFill>
                <a:srgbClr val="A5002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1091</TotalTime>
  <Words>320</Words>
  <Application>Microsoft Office PowerPoint</Application>
  <PresentationFormat>Экран (4:3)</PresentationFormat>
  <Paragraphs>40</Paragraphs>
  <Slides>17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Calibri</vt:lpstr>
      <vt:lpstr>Comic Sans MS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Пользователь Windows</cp:lastModifiedBy>
  <cp:revision>77</cp:revision>
  <dcterms:created xsi:type="dcterms:W3CDTF">2016-02-09T19:28:35Z</dcterms:created>
  <dcterms:modified xsi:type="dcterms:W3CDTF">2020-12-15T17:44:43Z</dcterms:modified>
</cp:coreProperties>
</file>