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355" r:id="rId2"/>
    <p:sldId id="256" r:id="rId3"/>
    <p:sldId id="290" r:id="rId4"/>
    <p:sldId id="324" r:id="rId5"/>
    <p:sldId id="325" r:id="rId6"/>
    <p:sldId id="326" r:id="rId7"/>
    <p:sldId id="261" r:id="rId8"/>
    <p:sldId id="264" r:id="rId9"/>
    <p:sldId id="354" r:id="rId10"/>
    <p:sldId id="265" r:id="rId11"/>
    <p:sldId id="343" r:id="rId12"/>
    <p:sldId id="342" r:id="rId13"/>
    <p:sldId id="347" r:id="rId14"/>
    <p:sldId id="327" r:id="rId15"/>
    <p:sldId id="328" r:id="rId16"/>
    <p:sldId id="341" r:id="rId17"/>
    <p:sldId id="345" r:id="rId18"/>
    <p:sldId id="346" r:id="rId19"/>
    <p:sldId id="291" r:id="rId20"/>
  </p:sldIdLst>
  <p:sldSz cx="12192000" cy="6858000"/>
  <p:notesSz cx="7104063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9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2E22B"/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111" d="100"/>
          <a:sy n="111" d="100"/>
        </p:scale>
        <p:origin x="666" y="102"/>
      </p:cViewPr>
      <p:guideLst>
        <p:guide orient="horz" pos="215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en-US" smtClean="0"/>
              <a:t>2/1/2023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en-US" smtClean="0"/>
              <a:t>2/1/2023</a:t>
            </a:fld>
            <a:endParaRPr lang="en-US"/>
          </a:p>
        </p:txBody>
      </p:sp>
      <p:sp>
        <p:nvSpPr>
          <p:cNvPr id="4" name="Slide Image Placehoder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 Placeholder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/>
                <a:latin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  <a:t>2/1/2023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  <a:t>‹#›</a:t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 Light" panose="020F0302020204030204" pitchFamily="34" charset="0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  <a:t>2/1/2023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en-US" dirty="0">
                <a:sym typeface="+mn-ea"/>
              </a:rPr>
              <a:t>Click to edit Master text styles</a:t>
            </a:r>
            <a:endParaRPr lang="en-US" dirty="0"/>
          </a:p>
          <a:p>
            <a:pPr lvl="1"/>
            <a:r>
              <a:rPr lang="en-US" dirty="0">
                <a:sym typeface="+mn-ea"/>
              </a:rPr>
              <a:t>Second level</a:t>
            </a:r>
            <a:endParaRPr lang="en-US" dirty="0"/>
          </a:p>
          <a:p>
            <a:pPr lvl="2"/>
            <a:r>
              <a:rPr lang="en-US" dirty="0">
                <a:sym typeface="+mn-ea"/>
              </a:rPr>
              <a:t>Third level</a:t>
            </a:r>
            <a:endParaRPr lang="en-US" dirty="0"/>
          </a:p>
          <a:p>
            <a:pPr lvl="3"/>
            <a:r>
              <a:rPr lang="en-US" dirty="0">
                <a:sym typeface="+mn-ea"/>
              </a:rPr>
              <a:t>Fourth level</a:t>
            </a:r>
            <a:endParaRPr lang="en-US" dirty="0"/>
          </a:p>
          <a:p>
            <a:pPr lvl="4"/>
            <a:r>
              <a:rPr lang="en-US" dirty="0">
                <a:sym typeface="+mn-ea"/>
              </a:rPr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4400" b="1">
                <a:effectLst/>
                <a:latin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 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  <a:t>2/1/2023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3750945"/>
            <a:ext cx="9843135" cy="811530"/>
          </a:xfrm>
        </p:spPr>
        <p:txBody>
          <a:bodyPr anchor="b">
            <a:noAutofit/>
          </a:bodyPr>
          <a:lstStyle>
            <a:lvl1pPr>
              <a:defRPr sz="6000">
                <a:effectLst/>
              </a:defRPr>
            </a:lvl1pPr>
          </a:lstStyle>
          <a:p>
            <a:r>
              <a:rPr lang="en-US" dirty="0">
                <a:sym typeface="+mn-ea"/>
              </a:rPr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  <a:t>2/1/2023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4400" b="0" i="0">
                <a:effectLst/>
              </a:defRPr>
            </a:lvl1pPr>
          </a:lstStyle>
          <a:p>
            <a:r>
              <a:rPr lang="en-US" dirty="0">
                <a:sym typeface="+mn-ea"/>
              </a:rPr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lnSpc>
                <a:spcPct val="150000"/>
              </a:lnSpc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kumimoji="0" lang="en-US" sz="2800" b="0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>
              <a:lnSpc>
                <a:spcPct val="150000"/>
              </a:lnSpc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>
                <a:sym typeface="+mn-ea"/>
              </a:rPr>
              <a:t>Second level</a:t>
            </a:r>
            <a:endParaRPr lang="en-US" dirty="0"/>
          </a:p>
          <a:p>
            <a:pPr lvl="2"/>
            <a:r>
              <a:rPr lang="en-US" dirty="0">
                <a:sym typeface="+mn-ea"/>
              </a:rPr>
              <a:t>Third level</a:t>
            </a:r>
            <a:endParaRPr lang="en-US" dirty="0"/>
          </a:p>
          <a:p>
            <a:pPr lvl="3"/>
            <a:r>
              <a:rPr lang="en-US" dirty="0">
                <a:sym typeface="+mn-ea"/>
              </a:rPr>
              <a:t>Fourth level</a:t>
            </a:r>
            <a:endParaRPr lang="en-US" dirty="0"/>
          </a:p>
          <a:p>
            <a:pPr lvl="4"/>
            <a:r>
              <a:rPr lang="en-US" dirty="0">
                <a:sym typeface="+mn-ea"/>
              </a:rPr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  <a:t>2/1/2023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 sz="4400"/>
            </a:lvl1pPr>
          </a:lstStyle>
          <a:p>
            <a:r>
              <a:rPr lang="en-US" dirty="0">
                <a:sym typeface="+mn-ea"/>
              </a:rPr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en-US" dirty="0">
                <a:sym typeface="+mn-ea"/>
              </a:rPr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  <a:t>2/1/2023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400" b="0">
                <a:effectLst/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  <a:t>2/1/2023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  <a:t>2/1/2023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3200" b="0">
                <a:effectLst/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en-US" smtClean="0"/>
              <a:t>2/1/2023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  <a:t>2/1/2023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12E22B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en-US" smtClean="0"/>
              <a:t>2/1/2023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fld id="{49AE70B2-8BF9-45C0-BB95-33D1B9D3A854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Calibri Light" panose="020F0302020204030204" pitchFamily="34" charset="0"/>
          <a:ea typeface="+mj-ea"/>
          <a:cs typeface="+mj-cs"/>
        </a:defRPr>
      </a:lvl1pPr>
    </p:titleStyle>
    <p:bodyStyle>
      <a:lvl1pPr marL="0" marR="0" indent="0" algn="l" defTabSz="914400" rtl="0" eaLnBrk="1" fontAlgn="auto" latinLnBrk="0" hangingPunct="1">
        <a:lnSpc>
          <a:spcPct val="90000"/>
        </a:lnSpc>
        <a:spcBef>
          <a:spcPts val="1000"/>
        </a:spcBef>
        <a:spcAft>
          <a:spcPts val="0"/>
        </a:spcAft>
        <a:buClrTx/>
        <a:buSzTx/>
        <a:buFont typeface="Arial" panose="020B0604020202020204" pitchFamily="34" charset="0"/>
        <a:buNone/>
        <a:defRPr sz="2800" b="0" kern="120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effectLst/>
          <a:latin typeface="Calibri Light" panose="020F0302020204030204" pitchFamily="34" charset="0"/>
          <a:ea typeface="+mn-ea"/>
          <a:cs typeface="Calibri Light" panose="020F030202020403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effectLst/>
          <a:latin typeface="Calibri Light" panose="020F0302020204030204" pitchFamily="34" charset="0"/>
          <a:ea typeface="+mn-ea"/>
          <a:cs typeface="Calibri Light" panose="020F030202020403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effectLst/>
          <a:latin typeface="Calibri Light" panose="020F0302020204030204" pitchFamily="34" charset="0"/>
          <a:ea typeface="+mn-ea"/>
          <a:cs typeface="Calibri Light" panose="020F03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BE443DF0-7175-419E-AFFB-F1149AF3E1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1627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en-US" sz="3600"/>
              <a:t>Стили поведения в конфликтной ситуации</a:t>
            </a:r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altLang="en-US" dirty="0"/>
              <a:t> </a:t>
            </a:r>
            <a:r>
              <a:rPr lang="ru-RU" altLang="en-US" b="1" dirty="0"/>
              <a:t>Приспособление</a:t>
            </a:r>
            <a:r>
              <a:rPr lang="ru-RU" altLang="en-US" dirty="0"/>
              <a:t> - изменение своей позиции, поступаясь собственными интересами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en-US" dirty="0"/>
              <a:t> </a:t>
            </a:r>
            <a:r>
              <a:rPr lang="ru-RU" altLang="en-US" b="1" dirty="0"/>
              <a:t>Компромисс</a:t>
            </a:r>
            <a:r>
              <a:rPr lang="ru-RU" altLang="en-US" dirty="0"/>
              <a:t> - урегулирование разногласий через взаимные уступки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en-US" dirty="0"/>
              <a:t> </a:t>
            </a:r>
            <a:r>
              <a:rPr lang="ru-RU" altLang="en-US" b="1" dirty="0"/>
              <a:t>Сотрудничество</a:t>
            </a:r>
            <a:r>
              <a:rPr lang="ru-RU" altLang="en-US" dirty="0"/>
              <a:t> - совместная выработка решения, удовлетворяющая интересы обеих сторон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en-US" dirty="0"/>
              <a:t> </a:t>
            </a:r>
            <a:r>
              <a:rPr lang="ru-RU" altLang="en-US" b="1" dirty="0"/>
              <a:t>Уклонение (игнорирование)</a:t>
            </a:r>
            <a:r>
              <a:rPr lang="ru-RU" altLang="en-US" dirty="0"/>
              <a:t> - стремление выйти из конфликтной ситуации, не решая ее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en-US" dirty="0"/>
              <a:t> </a:t>
            </a:r>
            <a:r>
              <a:rPr lang="ru-RU" altLang="en-US" b="1" dirty="0"/>
              <a:t>Соперничество</a:t>
            </a:r>
            <a:r>
              <a:rPr lang="ru-RU" altLang="en-US" dirty="0"/>
              <a:t> -  открытая борьба за свои интересы, упорное отстаивание позиции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en-US" sz="3600"/>
              <a:t>Упражнение «Согласие»</a:t>
            </a:r>
          </a:p>
        </p:txBody>
      </p:sp>
      <p:graphicFrame>
        <p:nvGraphicFramePr>
          <p:cNvPr id="4" name="Замещающее содержимое 3"/>
          <p:cNvGraphicFramePr>
            <a:graphicFrameLocks noGrp="1"/>
          </p:cNvGraphicFramePr>
          <p:nvPr>
            <p:ph idx="1"/>
          </p:nvPr>
        </p:nvGraphicFramePr>
        <p:xfrm>
          <a:off x="647700" y="1584325"/>
          <a:ext cx="10515600" cy="46926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33730">
                <a:tc gridSpan="2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2400"/>
                        <a:t>Задание: Найти в высказывании что-то, с чем можно согласиться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500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altLang="en-US" sz="2400"/>
                        <a:t>«Ты совсем с ума сошел!»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ru-RU" altLang="en-US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4046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altLang="en-US" sz="2400"/>
                        <a:t>«Прекратите со мной разговаривать в таком тоне!»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ru-RU" altLang="en-US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4236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altLang="en-US" sz="2400"/>
                        <a:t>«В нашем коллективе по-настоящему работаю только я!»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ru-RU" altLang="en-US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4109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altLang="en-US" sz="2400"/>
                        <a:t>«Ты никогда не выполняешь взятые на себя обязательства!»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ru-RU" altLang="en-US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en-US" sz="3600"/>
              <a:t>Упражнение «Согласие»</a:t>
            </a:r>
          </a:p>
        </p:txBody>
      </p:sp>
      <p:graphicFrame>
        <p:nvGraphicFramePr>
          <p:cNvPr id="4" name="Замещающее содержимое 3"/>
          <p:cNvGraphicFramePr>
            <a:graphicFrameLocks noGrp="1"/>
          </p:cNvGraphicFramePr>
          <p:nvPr>
            <p:ph idx="1"/>
          </p:nvPr>
        </p:nvGraphicFramePr>
        <p:xfrm>
          <a:off x="647700" y="1584960"/>
          <a:ext cx="10515600" cy="45243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82600">
                <a:tc gridSpan="2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2400"/>
                        <a:t>Задание: Найти в высказывании что-то, с чем можно согласиться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6931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altLang="en-US" sz="2400"/>
                        <a:t>«Ты совсем с ума сошел!»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altLang="en-US" sz="2400"/>
                        <a:t>«Согласен, иногда я применяю нестандартные решения (подходы)»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6931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altLang="en-US" sz="2400"/>
                        <a:t>«Прекратите со мной разговаривать в таком тоне!»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altLang="en-US" sz="2400"/>
                        <a:t>«Бывает, что мой тон кажется обидным для собеседника ....»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6931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altLang="en-US" sz="2400"/>
                        <a:t>«В нашем коллективе по-настоящему работаю только я!»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altLang="en-US" sz="2400"/>
                        <a:t>«Да, действительно вы тратите много сил и времени на работу»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3383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altLang="en-US" sz="2400"/>
                        <a:t>«Ты никогда не выполняешь взятые на себя обязательства!»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altLang="en-US" sz="2400"/>
                        <a:t>«Бывает, что я работаю неритмично и не выполняю то, что мне поручают»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>
      <p:transition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en-US" sz="3600"/>
              <a:t>Этапы разрешения конфликта</a:t>
            </a:r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altLang="en-US" dirty="0"/>
              <a:t> Признать наличие конфликта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en-US" dirty="0"/>
              <a:t> Создать атмосферу сотрудничества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en-US" dirty="0"/>
              <a:t> Договориться о процедуре (где, когда, в какой форме пройдет</a:t>
            </a:r>
          </a:p>
          <a:p>
            <a:pPr>
              <a:buFont typeface="Wingdings" panose="05000000000000000000" pitchFamily="2" charset="2"/>
            </a:pPr>
            <a:r>
              <a:rPr lang="ru-RU" altLang="en-US" dirty="0"/>
              <a:t>    обсуждение сложившейся ситуации)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en-US" dirty="0"/>
              <a:t> Выделить основную проблему, которую предстоит урегулировать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en-US" dirty="0"/>
              <a:t> Исследовать возможные варианты решения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en-US" dirty="0"/>
              <a:t> Добиться соглашения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en-US" dirty="0"/>
              <a:t> Установить срок реализации принятого решения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en-US" dirty="0"/>
              <a:t> Наблюдать за выполнением сторонами своих обязательств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en-US" dirty="0"/>
              <a:t> Оценить эффективность проделанной работы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>
      <p:transition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en-US" sz="3600"/>
              <a:t>Профилактика конфликтов</a:t>
            </a:r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altLang="en-US" dirty="0"/>
              <a:t> Определение понятных всем участникам принципов, правил и порядка взаимодействия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en-US" dirty="0"/>
              <a:t>Наличие правовых и других нормативных процедур разрешения предконфликтных ситуаций (противоречий)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en-US" dirty="0"/>
              <a:t> Наличие положительных традиций в коллективе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en-US" dirty="0"/>
              <a:t> Конфликтологическая грамотность, овладение приемами диагностики и способами конструктивного поведения в конфликтной ситуации, разрешения конфликтов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en-US" dirty="0"/>
              <a:t> Осознанное отношение к собственным психологическим проблемам, понимание важности саморазвития и самоизменения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>
      <p:transition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en-US" sz="3600"/>
              <a:t>Упражнение «Другими словами»</a:t>
            </a:r>
          </a:p>
        </p:txBody>
      </p:sp>
      <p:graphicFrame>
        <p:nvGraphicFramePr>
          <p:cNvPr id="4" name="Замещающее содержимое 3"/>
          <p:cNvGraphicFramePr>
            <a:graphicFrameLocks noGrp="1"/>
          </p:cNvGraphicFramePr>
          <p:nvPr>
            <p:ph idx="1"/>
          </p:nvPr>
        </p:nvGraphicFramePr>
        <p:xfrm>
          <a:off x="647700" y="1825625"/>
          <a:ext cx="10515600" cy="43021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6578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2400"/>
                        <a:t>Задание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2400"/>
                        <a:t>Варианты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363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altLang="en-US" sz="2800"/>
                        <a:t>Перефразировать неконструктивные, обидные, провоцирующие высказывания:</a:t>
                      </a:r>
                    </a:p>
                    <a:p>
                      <a:pPr marL="342900" indent="-342900">
                        <a:buFont typeface="Wingdings" panose="05000000000000000000" charset="0"/>
                        <a:buChar char="Ø"/>
                      </a:pPr>
                      <a:r>
                        <a:rPr lang="ru-RU" altLang="en-US" sz="2800"/>
                        <a:t>«Он - упрямый осел..»</a:t>
                      </a:r>
                    </a:p>
                    <a:p>
                      <a:pPr marL="342900" indent="-342900">
                        <a:buFont typeface="Wingdings" panose="05000000000000000000" charset="0"/>
                        <a:buChar char="Ø"/>
                      </a:pPr>
                      <a:r>
                        <a:rPr lang="ru-RU" altLang="en-US" sz="2800"/>
                        <a:t>«Он меня унизил»</a:t>
                      </a:r>
                    </a:p>
                    <a:p>
                      <a:pPr marL="342900" indent="-342900">
                        <a:buFont typeface="Wingdings" panose="05000000000000000000" charset="0"/>
                        <a:buChar char="Ø"/>
                      </a:pPr>
                      <a:r>
                        <a:rPr lang="ru-RU" altLang="en-US" sz="2800"/>
                        <a:t>«Ты должен это сделать к ....»</a:t>
                      </a:r>
                    </a:p>
                    <a:p>
                      <a:pPr marL="342900" indent="-342900">
                        <a:buFont typeface="Wingdings" panose="05000000000000000000" charset="0"/>
                        <a:buChar char="Ø"/>
                      </a:pPr>
                      <a:r>
                        <a:rPr lang="ru-RU" altLang="en-US" sz="2800"/>
                        <a:t>«Меня заставили...»</a:t>
                      </a:r>
                    </a:p>
                    <a:p>
                      <a:pPr marL="342900" indent="-342900">
                        <a:buNone/>
                      </a:pPr>
                      <a:endParaRPr lang="ru-RU" altLang="en-US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ru-RU" altLang="en-US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en-US" sz="3600"/>
              <a:t>Упражнение «Другими словами»</a:t>
            </a:r>
          </a:p>
        </p:txBody>
      </p:sp>
      <p:graphicFrame>
        <p:nvGraphicFramePr>
          <p:cNvPr id="4" name="Замещающее содержимое 3"/>
          <p:cNvGraphicFramePr>
            <a:graphicFrameLocks noGrp="1"/>
          </p:cNvGraphicFramePr>
          <p:nvPr>
            <p:ph idx="1"/>
          </p:nvPr>
        </p:nvGraphicFramePr>
        <p:xfrm>
          <a:off x="647700" y="1825625"/>
          <a:ext cx="10515600" cy="43021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6578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2400"/>
                        <a:t>Задание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2400"/>
                        <a:t>Варианты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3634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ru-RU" altLang="en-US" sz="2800"/>
                    </a:p>
                    <a:p>
                      <a:pPr marL="342900" indent="-342900">
                        <a:buFont typeface="Wingdings" panose="05000000000000000000" charset="0"/>
                        <a:buChar char="Ø"/>
                      </a:pPr>
                      <a:r>
                        <a:rPr lang="ru-RU" altLang="en-US" sz="2800"/>
                        <a:t>«Он - упрямый осел..»</a:t>
                      </a:r>
                    </a:p>
                    <a:p>
                      <a:pPr indent="0">
                        <a:buFont typeface="Wingdings" panose="05000000000000000000" charset="0"/>
                        <a:buNone/>
                      </a:pPr>
                      <a:endParaRPr lang="ru-RU" altLang="en-US" sz="2800"/>
                    </a:p>
                    <a:p>
                      <a:pPr marL="342900" indent="-342900">
                        <a:buFont typeface="Wingdings" panose="05000000000000000000" charset="0"/>
                        <a:buChar char="Ø"/>
                      </a:pPr>
                      <a:r>
                        <a:rPr lang="ru-RU" altLang="en-US" sz="2800"/>
                        <a:t>«Он меня унизил»</a:t>
                      </a:r>
                    </a:p>
                    <a:p>
                      <a:pPr indent="0">
                        <a:buFont typeface="Wingdings" panose="05000000000000000000" charset="0"/>
                        <a:buNone/>
                      </a:pPr>
                      <a:endParaRPr lang="ru-RU" altLang="en-US" sz="2800"/>
                    </a:p>
                    <a:p>
                      <a:pPr marL="342900" indent="-342900">
                        <a:buFont typeface="Wingdings" panose="05000000000000000000" charset="0"/>
                        <a:buChar char="Ø"/>
                      </a:pPr>
                      <a:r>
                        <a:rPr lang="ru-RU" altLang="en-US" sz="2800"/>
                        <a:t>«Ты должен это сделать к ....»</a:t>
                      </a:r>
                    </a:p>
                    <a:p>
                      <a:pPr indent="0">
                        <a:buFont typeface="Wingdings" panose="05000000000000000000" charset="0"/>
                        <a:buNone/>
                      </a:pPr>
                      <a:endParaRPr lang="ru-RU" altLang="en-US" sz="2800"/>
                    </a:p>
                    <a:p>
                      <a:pPr marL="342900" indent="-342900">
                        <a:buFont typeface="Wingdings" panose="05000000000000000000" charset="0"/>
                        <a:buChar char="Ø"/>
                      </a:pPr>
                      <a:r>
                        <a:rPr lang="ru-RU" altLang="en-US" sz="2800"/>
                        <a:t>«Меня заставили...»</a:t>
                      </a:r>
                    </a:p>
                    <a:p>
                      <a:pPr marL="342900" indent="-342900">
                        <a:buNone/>
                      </a:pPr>
                      <a:endParaRPr lang="ru-RU" altLang="en-US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ru-RU" altLang="en-US" sz="2400"/>
                    </a:p>
                    <a:p>
                      <a:pPr>
                        <a:buNone/>
                      </a:pPr>
                      <a:r>
                        <a:rPr lang="ru-RU" altLang="en-US" sz="2800"/>
                        <a:t>«Я не смог его убедить»</a:t>
                      </a:r>
                    </a:p>
                    <a:p>
                      <a:pPr>
                        <a:buNone/>
                      </a:pPr>
                      <a:endParaRPr lang="ru-RU" altLang="en-US" sz="2800"/>
                    </a:p>
                    <a:p>
                      <a:pPr>
                        <a:buNone/>
                      </a:pPr>
                      <a:r>
                        <a:rPr lang="ru-RU" altLang="en-US" sz="2800"/>
                        <a:t>«Мне было неприятно, что...»</a:t>
                      </a:r>
                    </a:p>
                    <a:p>
                      <a:pPr>
                        <a:buNone/>
                      </a:pPr>
                      <a:endParaRPr lang="ru-RU" altLang="en-US" sz="2800"/>
                    </a:p>
                    <a:p>
                      <a:pPr>
                        <a:buNone/>
                      </a:pPr>
                      <a:r>
                        <a:rPr lang="ru-RU" altLang="en-US" sz="2800"/>
                        <a:t>«Мне хотелось бы, чтобы ты...»</a:t>
                      </a:r>
                    </a:p>
                    <a:p>
                      <a:pPr>
                        <a:buNone/>
                      </a:pPr>
                      <a:endParaRPr lang="ru-RU" altLang="en-US" sz="2800"/>
                    </a:p>
                    <a:p>
                      <a:pPr>
                        <a:buNone/>
                      </a:pPr>
                      <a:r>
                        <a:rPr lang="ru-RU" altLang="en-US" sz="2800"/>
                        <a:t>«Я не сумела отказаться...»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en-US" sz="3600" dirty="0"/>
              <a:t>Возможна ли работа без конфликтов?</a:t>
            </a:r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Wingdings" panose="05000000000000000000" charset="0"/>
              <a:buChar char="Ø"/>
            </a:pPr>
            <a:r>
              <a:rPr lang="ru-RU" altLang="en-US" sz="3200" dirty="0"/>
              <a:t>Конечно, возможна! Надо только захотеть!</a:t>
            </a:r>
          </a:p>
          <a:p>
            <a:pPr marL="457200" indent="-457200">
              <a:buFont typeface="Wingdings" panose="05000000000000000000" charset="0"/>
              <a:buChar char="Ø"/>
            </a:pPr>
            <a:endParaRPr lang="ru-RU" altLang="en-US" sz="3200" dirty="0"/>
          </a:p>
          <a:p>
            <a:pPr marL="457200" indent="-457200">
              <a:buFont typeface="Wingdings" panose="05000000000000000000" charset="0"/>
              <a:buChar char="Ø"/>
            </a:pPr>
            <a:r>
              <a:rPr lang="ru-RU" altLang="en-US" sz="3200" dirty="0"/>
              <a:t>Это было бы здорово, но, к сожалению, нет</a:t>
            </a:r>
          </a:p>
          <a:p>
            <a:pPr marL="457200" indent="-457200">
              <a:buFont typeface="Wingdings" panose="05000000000000000000" charset="0"/>
              <a:buChar char="Ø"/>
            </a:pPr>
            <a:endParaRPr lang="ru-RU" altLang="en-US" sz="3200" dirty="0"/>
          </a:p>
          <a:p>
            <a:pPr marL="457200" indent="-457200">
              <a:buFont typeface="Wingdings" panose="05000000000000000000" charset="0"/>
              <a:buChar char="Ø"/>
            </a:pPr>
            <a:r>
              <a:rPr lang="ru-RU" altLang="en-US" sz="3200" dirty="0"/>
              <a:t>Возможна только в маленьких коллективах</a:t>
            </a:r>
          </a:p>
          <a:p>
            <a:pPr>
              <a:buFont typeface="Wingdings" panose="05000000000000000000" charset="0"/>
            </a:pPr>
            <a:endParaRPr lang="ru-RU" altLang="en-US" sz="3200" dirty="0"/>
          </a:p>
          <a:p>
            <a:pPr>
              <a:buFont typeface="Wingdings" panose="05000000000000000000" charset="0"/>
            </a:pPr>
            <a:endParaRPr lang="ru-RU" altLang="en-US" sz="3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838200" y="1593850"/>
            <a:ext cx="10515600" cy="3481070"/>
          </a:xfrm>
        </p:spPr>
        <p:txBody>
          <a:bodyPr>
            <a:normAutofit/>
          </a:bodyPr>
          <a:lstStyle/>
          <a:p>
            <a:r>
              <a:rPr lang="ru-RU" altLang="en-US" b="1"/>
              <a:t>Если в вашей жизни нет конфликтов, </a:t>
            </a:r>
            <a:br>
              <a:rPr lang="ru-RU" altLang="en-US" b="1"/>
            </a:br>
            <a:r>
              <a:rPr lang="ru-RU" altLang="en-US" b="1"/>
              <a:t>проверьте, есть ли у вас пульс)))))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 sz="4800" b="1"/>
              <a:t>Спасибо за внимание!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650875"/>
            <a:ext cx="9144000" cy="3595370"/>
          </a:xfrm>
        </p:spPr>
        <p:txBody>
          <a:bodyPr>
            <a:noAutofit/>
          </a:bodyPr>
          <a:lstStyle/>
          <a:p>
            <a:pPr algn="ctr"/>
            <a:br>
              <a:rPr lang="ru-RU" altLang="en-US" sz="4800" b="1" dirty="0">
                <a:latin typeface="+mj-lt"/>
                <a:cs typeface="+mj-lt"/>
              </a:rPr>
            </a:br>
            <a:r>
              <a:rPr lang="ru-RU" altLang="en-US" sz="4800" b="1" dirty="0">
                <a:latin typeface="+mj-lt"/>
                <a:cs typeface="+mj-lt"/>
              </a:rPr>
              <a:t>                                                            </a:t>
            </a:r>
            <a:r>
              <a:rPr lang="ru-RU" altLang="en-US" sz="4400" b="1" dirty="0">
                <a:latin typeface="+mj-lt"/>
                <a:cs typeface="+mj-lt"/>
              </a:rPr>
              <a:t>Психология конфликта. </a:t>
            </a:r>
            <a:br>
              <a:rPr lang="ru-RU" altLang="en-US" sz="4400" b="1" dirty="0">
                <a:latin typeface="+mj-lt"/>
                <a:cs typeface="+mj-lt"/>
              </a:rPr>
            </a:br>
            <a:r>
              <a:rPr lang="ru-RU" altLang="en-US" sz="4400" b="1" dirty="0">
                <a:latin typeface="+mj-lt"/>
                <a:cs typeface="+mj-lt"/>
              </a:rPr>
              <a:t>Конфликты в образовательной среде.</a:t>
            </a:r>
            <a:br>
              <a:rPr lang="ru-RU" altLang="en-US" sz="4400" b="1" dirty="0">
                <a:latin typeface="+mj-lt"/>
                <a:cs typeface="+mj-lt"/>
              </a:rPr>
            </a:br>
            <a:endParaRPr lang="ru-RU" altLang="en-US" sz="4400" b="1" dirty="0">
              <a:latin typeface="+mj-lt"/>
              <a:cs typeface="+mj-lt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4067175"/>
            <a:ext cx="9144000" cy="2329180"/>
          </a:xfrm>
        </p:spPr>
        <p:txBody>
          <a:bodyPr>
            <a:normAutofit/>
          </a:bodyPr>
          <a:lstStyle/>
          <a:p>
            <a:endParaRPr lang="ru-RU" altLang="en-US" sz="2800" b="1" dirty="0"/>
          </a:p>
          <a:p>
            <a:pPr algn="l"/>
            <a:r>
              <a:rPr lang="ru-RU" altLang="en-US" sz="2800" b="1" dirty="0"/>
              <a:t>Автор - </a:t>
            </a:r>
            <a:r>
              <a:rPr lang="ru-RU" altLang="en-US" sz="2800" b="1" dirty="0" err="1"/>
              <a:t>Каганкевич</a:t>
            </a:r>
            <a:r>
              <a:rPr lang="ru-RU" altLang="en-US" sz="2800" b="1" dirty="0"/>
              <a:t> Елена Валентиновна, </a:t>
            </a:r>
          </a:p>
          <a:p>
            <a:pPr algn="l"/>
            <a:r>
              <a:rPr lang="ru-RU" altLang="en-US" sz="2800" b="1" dirty="0"/>
              <a:t>              практический психолог, кандидат </a:t>
            </a:r>
          </a:p>
          <a:p>
            <a:pPr algn="l"/>
            <a:r>
              <a:rPr lang="ru-RU" altLang="en-US" sz="2800" b="1" dirty="0"/>
              <a:t>              психологических наук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en-US" sz="3600" dirty="0"/>
              <a:t>Возможна ли работа без конфликтов?</a:t>
            </a:r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Wingdings" panose="05000000000000000000" charset="0"/>
              <a:buChar char="Ø"/>
            </a:pPr>
            <a:r>
              <a:rPr lang="ru-RU" altLang="en-US" sz="3200" dirty="0"/>
              <a:t>Конечно, возможна! Надо только захотеть!</a:t>
            </a:r>
          </a:p>
          <a:p>
            <a:pPr marL="457200" indent="-457200">
              <a:buFont typeface="Wingdings" panose="05000000000000000000" charset="0"/>
              <a:buChar char="Ø"/>
            </a:pPr>
            <a:endParaRPr lang="ru-RU" altLang="en-US" sz="3200" dirty="0"/>
          </a:p>
          <a:p>
            <a:pPr marL="457200" indent="-457200">
              <a:buFont typeface="Wingdings" panose="05000000000000000000" charset="0"/>
              <a:buChar char="Ø"/>
            </a:pPr>
            <a:r>
              <a:rPr lang="ru-RU" altLang="en-US" sz="3200" dirty="0"/>
              <a:t>Это было бы здорово, но, к сожалению, нет</a:t>
            </a:r>
          </a:p>
          <a:p>
            <a:pPr marL="457200" indent="-457200">
              <a:buFont typeface="Wingdings" panose="05000000000000000000" charset="0"/>
              <a:buChar char="Ø"/>
            </a:pPr>
            <a:endParaRPr lang="ru-RU" altLang="en-US" sz="3200" dirty="0"/>
          </a:p>
          <a:p>
            <a:pPr marL="457200" indent="-457200">
              <a:buFont typeface="Wingdings" panose="05000000000000000000" charset="0"/>
              <a:buChar char="Ø"/>
            </a:pPr>
            <a:r>
              <a:rPr lang="ru-RU" altLang="en-US" sz="3200" dirty="0"/>
              <a:t>Возможна только в маленьких коллективах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en-US" sz="3600" dirty="0"/>
              <a:t>Понятие конфликта в социальной психологии</a:t>
            </a:r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Wingdings" panose="05000000000000000000" charset="0"/>
              <a:buChar char="Ø"/>
            </a:pPr>
            <a:r>
              <a:rPr lang="ru-RU" altLang="en-US" b="1">
                <a:sym typeface="+mn-ea"/>
              </a:rPr>
              <a:t>Конфликт</a:t>
            </a:r>
            <a:r>
              <a:rPr lang="ru-RU" altLang="en-US">
                <a:sym typeface="+mn-ea"/>
              </a:rPr>
              <a:t> – столкновение противоположно направленных целей, интересов, позиций, мнений и взглядов людей.</a:t>
            </a:r>
            <a:endParaRPr lang="ru-RU" altLang="en-US"/>
          </a:p>
          <a:p>
            <a:pPr marL="457200" indent="-457200">
              <a:buFont typeface="Wingdings" panose="05000000000000000000" charset="0"/>
              <a:buChar char="Ø"/>
            </a:pPr>
            <a:r>
              <a:rPr lang="ru-RU" altLang="en-US" b="1">
                <a:sym typeface="+mn-ea"/>
              </a:rPr>
              <a:t>Конфликт</a:t>
            </a:r>
            <a:r>
              <a:rPr lang="ru-RU" altLang="en-US">
                <a:sym typeface="+mn-ea"/>
              </a:rPr>
              <a:t> – это напряжение в отношениях, возникающее в результате явных или скрытых противоречий, столкновения различных мнений, стремлений людей, ведущее к борьбе сторон и окрашенное сильными эмоциональными переживаниями.</a:t>
            </a:r>
            <a:endParaRPr lang="ru-RU" altLang="en-US"/>
          </a:p>
          <a:p>
            <a:pPr>
              <a:buFont typeface="Wingdings" panose="05000000000000000000" charset="0"/>
            </a:pPr>
            <a:r>
              <a:rPr lang="ru-RU" altLang="en-US" b="1"/>
              <a:t>__________________________________________________________</a:t>
            </a:r>
          </a:p>
          <a:p>
            <a:pPr marL="457200" indent="-457200">
              <a:buFont typeface="Wingdings" panose="05000000000000000000" charset="0"/>
              <a:buChar char="Ø"/>
            </a:pPr>
            <a:r>
              <a:rPr lang="ru-RU" altLang="en-US" b="1">
                <a:sym typeface="+mn-ea"/>
              </a:rPr>
              <a:t>Конфликт = противоречие + противоборство,</a:t>
            </a:r>
            <a:r>
              <a:rPr lang="ru-RU" altLang="en-US">
                <a:sym typeface="+mn-ea"/>
              </a:rPr>
              <a:t> возникающее на его фоне</a:t>
            </a:r>
            <a:endParaRPr lang="ru-RU" altLang="en-US"/>
          </a:p>
          <a:p>
            <a:pPr marL="457200" indent="-457200">
              <a:buFont typeface="Wingdings" panose="05000000000000000000" charset="0"/>
              <a:buChar char="Ø"/>
            </a:pPr>
            <a:endParaRPr lang="ru-RU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en-US" sz="3600" dirty="0"/>
              <a:t>Классификация конфликтов</a:t>
            </a:r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Wingdings" panose="05000000000000000000" charset="0"/>
              <a:buChar char="Ø"/>
            </a:pPr>
            <a:r>
              <a:rPr lang="ru-RU" altLang="en-US" b="1">
                <a:sym typeface="+mn-ea"/>
              </a:rPr>
              <a:t>По направленности</a:t>
            </a:r>
            <a:r>
              <a:rPr lang="ru-RU" altLang="en-US">
                <a:sym typeface="+mn-ea"/>
              </a:rPr>
              <a:t>: горизонтальный, вертикальный, смешанный</a:t>
            </a:r>
            <a:endParaRPr lang="ru-RU" altLang="en-US"/>
          </a:p>
          <a:p>
            <a:pPr marL="457200" indent="-457200">
              <a:buFont typeface="Wingdings" panose="05000000000000000000" charset="0"/>
              <a:buChar char="Ø"/>
            </a:pPr>
            <a:r>
              <a:rPr lang="ru-RU" altLang="en-US" b="1">
                <a:sym typeface="+mn-ea"/>
              </a:rPr>
              <a:t>По влиянию на коллектив, отношения</a:t>
            </a:r>
            <a:r>
              <a:rPr lang="ru-RU" altLang="en-US">
                <a:sym typeface="+mn-ea"/>
              </a:rPr>
              <a:t>: конструктивный, деструктивный</a:t>
            </a:r>
            <a:endParaRPr lang="ru-RU" altLang="en-US"/>
          </a:p>
          <a:p>
            <a:pPr marL="457200" indent="-457200">
              <a:buFont typeface="Wingdings" panose="05000000000000000000" charset="0"/>
              <a:buChar char="Ø"/>
            </a:pPr>
            <a:r>
              <a:rPr lang="ru-RU" altLang="en-US" b="1">
                <a:sym typeface="+mn-ea"/>
              </a:rPr>
              <a:t>По степени проявления</a:t>
            </a:r>
            <a:r>
              <a:rPr lang="ru-RU" altLang="en-US">
                <a:sym typeface="+mn-ea"/>
              </a:rPr>
              <a:t>: явный, скрытый</a:t>
            </a:r>
            <a:endParaRPr lang="ru-RU" altLang="en-US"/>
          </a:p>
          <a:p>
            <a:pPr marL="457200" indent="-457200">
              <a:buFont typeface="Wingdings" panose="05000000000000000000" charset="0"/>
              <a:buChar char="Ø"/>
            </a:pPr>
            <a:r>
              <a:rPr lang="ru-RU" altLang="en-US" b="1">
                <a:sym typeface="+mn-ea"/>
              </a:rPr>
              <a:t>По характеристикам объекта конфликта</a:t>
            </a:r>
            <a:r>
              <a:rPr lang="ru-RU" altLang="en-US">
                <a:sym typeface="+mn-ea"/>
              </a:rPr>
              <a:t>: межличностный и деловой</a:t>
            </a:r>
            <a:endParaRPr lang="ru-RU" altLang="en-US"/>
          </a:p>
          <a:p>
            <a:pPr marL="457200" indent="-457200">
              <a:buFont typeface="Wingdings" panose="05000000000000000000" charset="0"/>
              <a:buChar char="Ø"/>
            </a:pPr>
            <a:endParaRPr lang="ru-RU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ru-RU" altLang="en-US" sz="3110" dirty="0">
                <a:sym typeface="+mn-ea"/>
              </a:rPr>
            </a:br>
            <a:r>
              <a:rPr lang="ru-RU" altLang="en-US" sz="4000" dirty="0">
                <a:sym typeface="+mn-ea"/>
              </a:rPr>
              <a:t>Классификация конфликтов</a:t>
            </a:r>
            <a:br>
              <a:rPr lang="ru-RU" altLang="en-US" sz="3110" dirty="0"/>
            </a:br>
            <a:endParaRPr lang="ru-RU" altLang="en-US" sz="3110"/>
          </a:p>
        </p:txBody>
      </p:sp>
      <p:graphicFrame>
        <p:nvGraphicFramePr>
          <p:cNvPr id="4" name="Замещающее содержимое 3"/>
          <p:cNvGraphicFramePr>
            <a:graphicFrameLocks noGrp="1"/>
          </p:cNvGraphicFramePr>
          <p:nvPr>
            <p:ph idx="1"/>
          </p:nvPr>
        </p:nvGraphicFramePr>
        <p:xfrm>
          <a:off x="647700" y="1583690"/>
          <a:ext cx="10515600" cy="43757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54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101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6134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2400"/>
                        <a:t>Ранг конфликта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2400"/>
                        <a:t>Участники конфликта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070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2400"/>
                        <a:t>Нулевой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2400"/>
                        <a:t>1 человек (внутриличностный конфликт)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1028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240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2400"/>
                        <a:t>Отдельные персоны, представляющие собственные интересы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007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240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2400"/>
                        <a:t>За участником конфликта стоит группа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134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240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2400"/>
                        <a:t>Конфликт между группами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070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2400"/>
                        <a:t>.......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ru-RU" altLang="en-US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6134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2400"/>
                        <a:t>Самый высокий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2400"/>
                        <a:t>От лица всего человечества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altLang="en-US" sz="3600"/>
              <a:t>Предпосылки (причины), лежащие в основе конфликтов в педагогическом коллективе:</a:t>
            </a:r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543425"/>
          </a:xfrm>
        </p:spPr>
        <p:txBody>
          <a:bodyPr>
            <a:noAutofit/>
          </a:bodyPr>
          <a:lstStyle/>
          <a:p>
            <a:pPr marL="457200" indent="-457200">
              <a:buFont typeface="Wingdings" panose="05000000000000000000" charset="0"/>
              <a:buChar char="Ø"/>
            </a:pPr>
            <a:r>
              <a:rPr lang="ru-RU" altLang="en-US" sz="2400" dirty="0"/>
              <a:t>Недостатки в организации труда (неблагоприятные условия труда; несовершенная система оплаты; неритмичность работы; необеспеченность заданий ресурсами и т.п.)</a:t>
            </a:r>
          </a:p>
          <a:p>
            <a:pPr marL="457200" indent="-457200">
              <a:buFont typeface="Wingdings" panose="05000000000000000000" charset="0"/>
              <a:buChar char="Ø"/>
            </a:pPr>
            <a:r>
              <a:rPr lang="ru-RU" altLang="en-US" sz="2400" dirty="0"/>
              <a:t>Слабость информационного обеспечения жизни коллектива  (отсутствие необходимой информации или несвоевременность ее получения; противоречивость информации из разных источников)</a:t>
            </a:r>
          </a:p>
          <a:p>
            <a:pPr marL="457200" indent="-457200">
              <a:buFont typeface="Wingdings" panose="05000000000000000000" charset="0"/>
              <a:buChar char="Ø"/>
            </a:pPr>
            <a:r>
              <a:rPr lang="ru-RU" altLang="en-US" sz="2400" dirty="0"/>
              <a:t>Позиция руководителя (педагога) в отношении приоритетности отдельных групп</a:t>
            </a:r>
          </a:p>
          <a:p>
            <a:pPr marL="457200" indent="-457200">
              <a:buFont typeface="Wingdings" panose="05000000000000000000" charset="0"/>
              <a:buChar char="Ø"/>
            </a:pPr>
            <a:r>
              <a:rPr lang="ru-RU" altLang="en-US" sz="2400" dirty="0"/>
              <a:t>Недостаточный уровень конфликтологической компетентности участников образовательного процесса</a:t>
            </a:r>
          </a:p>
          <a:p>
            <a:pPr marL="457200" indent="-457200">
              <a:buFont typeface="Wingdings" panose="05000000000000000000" charset="0"/>
              <a:buChar char="Ø"/>
            </a:pPr>
            <a:r>
              <a:rPr lang="ru-RU" altLang="en-US" sz="2400" dirty="0"/>
              <a:t>Личностные особенности сотрудников, проявляющиеся в конкуренции, столкновении жизненных принципов, психологической несовместимости</a:t>
            </a:r>
          </a:p>
          <a:p>
            <a:pPr marL="457200" indent="-457200">
              <a:buFont typeface="Wingdings" panose="05000000000000000000" charset="0"/>
              <a:buChar char="Ø"/>
            </a:pPr>
            <a:endParaRPr lang="ru-RU" alt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en-US" sz="3600"/>
              <a:t>Функции конфликтов</a:t>
            </a:r>
          </a:p>
        </p:txBody>
      </p:sp>
      <p:graphicFrame>
        <p:nvGraphicFramePr>
          <p:cNvPr id="5" name="Замещающее содержимое 4"/>
          <p:cNvGraphicFramePr>
            <a:graphicFrameLocks noGrp="1"/>
          </p:cNvGraphicFramePr>
          <p:nvPr>
            <p:ph idx="1"/>
          </p:nvPr>
        </p:nvGraphicFramePr>
        <p:xfrm>
          <a:off x="647700" y="1393825"/>
          <a:ext cx="11066780" cy="51282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333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333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2400"/>
                        <a:t>Конструктивные (позитивные)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2400"/>
                        <a:t>Деструктивные (негативные)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183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altLang="en-US" sz="2000"/>
                        <a:t>Диагностика противоречий, вскрытие «слабого звена» в системе, отношениях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altLang="en-US" sz="2000"/>
                        <a:t>Неудовлетворенность, рост текучести кадров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10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altLang="en-US" sz="2000">
                          <a:sym typeface="+mn-ea"/>
                        </a:rPr>
                        <a:t>Разрядка напряженности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altLang="en-US" sz="2000"/>
                        <a:t>Нарушение деловых и личных отношений, снижение дисциплины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010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altLang="en-US" sz="2000"/>
                        <a:t>Переоценка прежних ценностей  и норм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altLang="en-US" sz="2000"/>
                        <a:t>Ухудшение социально-психологического климата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58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altLang="en-US" sz="2000">
                          <a:sym typeface="+mn-ea"/>
                        </a:rPr>
                        <a:t>Стимуляция изменений (энергия развития)</a:t>
                      </a:r>
                      <a:endParaRPr lang="ru-RU" altLang="en-US" sz="2000"/>
                    </a:p>
                    <a:p>
                      <a:pPr>
                        <a:buNone/>
                      </a:pPr>
                      <a:endParaRPr lang="ru-RU" altLang="en-US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altLang="en-US" sz="2000"/>
                        <a:t>Смещение акцентов: большее значение придается факту победы, а не решению проблемы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3436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altLang="en-US" sz="2000"/>
                        <a:t>Сближение, консолидация сотрудников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altLang="en-US" sz="2000"/>
                        <a:t>Непродуктивная конкуренция между группами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1694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ru-RU" altLang="en-US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altLang="en-US" sz="2000"/>
                        <a:t>Временные потери: на 1 минуту конфликта - 12 минут послеконфликтных переживаний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" name="Текстовое поле 2"/>
          <p:cNvSpPr txBox="1"/>
          <p:nvPr/>
        </p:nvSpPr>
        <p:spPr>
          <a:xfrm>
            <a:off x="7569835" y="792480"/>
            <a:ext cx="3098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altLang="en-US" sz="3600"/>
              <a:t>Конфликтогены </a:t>
            </a:r>
            <a:r>
              <a:rPr lang="ru-RU" altLang="en-US" sz="2800"/>
              <a:t>- слова, действия, которые могут привести к возникновению конфликтной ситуации и перерастанию ее в конфликт</a:t>
            </a:r>
          </a:p>
        </p:txBody>
      </p:sp>
      <p:graphicFrame>
        <p:nvGraphicFramePr>
          <p:cNvPr id="4" name="Замещающее содержимое 3"/>
          <p:cNvGraphicFramePr>
            <a:graphicFrameLocks noGrp="1"/>
          </p:cNvGraphicFramePr>
          <p:nvPr>
            <p:ph idx="1"/>
          </p:nvPr>
        </p:nvGraphicFramePr>
        <p:xfrm>
          <a:off x="647700" y="1480820"/>
          <a:ext cx="10515600" cy="493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2992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2400"/>
                        <a:t>Слова - конфликтогены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2400"/>
                        <a:t>Конфликтогенное поведение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078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altLang="en-US" sz="2000"/>
                        <a:t>- Выражающие недоверие («вы меня обманывали», «вы не разбираетесь»..)</a:t>
                      </a:r>
                    </a:p>
                    <a:p>
                      <a:pPr>
                        <a:buNone/>
                      </a:pPr>
                      <a:r>
                        <a:rPr lang="ru-RU" altLang="en-US" sz="2000"/>
                        <a:t>- Выражающие оскорбление  и сравнение (дурак, лентяй, бестолочь, «как  попугай» и др.)</a:t>
                      </a:r>
                    </a:p>
                    <a:p>
                      <a:pPr>
                        <a:buNone/>
                      </a:pPr>
                      <a:r>
                        <a:rPr lang="ru-RU" altLang="en-US" sz="2000"/>
                        <a:t>- Слова-насмешки (очкарик, тупой, лопоухий, мямля, коротышка и пр.)</a:t>
                      </a:r>
                    </a:p>
                    <a:p>
                      <a:pPr>
                        <a:buNone/>
                      </a:pPr>
                      <a:r>
                        <a:rPr lang="ru-RU" altLang="en-US" sz="2000"/>
                        <a:t>- Выражающие угрозы («я этого не забуду», «встретимся на экзамене»)</a:t>
                      </a:r>
                    </a:p>
                    <a:p>
                      <a:pPr>
                        <a:buNone/>
                      </a:pPr>
                      <a:r>
                        <a:rPr lang="ru-RU" altLang="en-US" sz="2000"/>
                        <a:t>- Связанные с долженствованием и категоричностью («вы обязаны/должны», «вы всегда/никогда/все/никто»)</a:t>
                      </a:r>
                    </a:p>
                    <a:p>
                      <a:pPr>
                        <a:buNone/>
                      </a:pPr>
                      <a:r>
                        <a:rPr lang="ru-RU" altLang="en-US" sz="2000"/>
                        <a:t>- Обвинения («из-за тебя все испортилось», «это ты во всем виноват»)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altLang="en-US" sz="2000"/>
                        <a:t>- Проявление открытого недоверия</a:t>
                      </a:r>
                    </a:p>
                    <a:p>
                      <a:pPr>
                        <a:buNone/>
                      </a:pPr>
                      <a:r>
                        <a:rPr lang="ru-RU" altLang="en-US" sz="2000"/>
                        <a:t>- Нежелание слушать, перебивание собеседника</a:t>
                      </a:r>
                    </a:p>
                    <a:p>
                      <a:pPr>
                        <a:buNone/>
                      </a:pPr>
                      <a:r>
                        <a:rPr lang="ru-RU" altLang="en-US" sz="2000"/>
                        <a:t>- Постоянное принижение значимости его роли</a:t>
                      </a:r>
                    </a:p>
                    <a:p>
                      <a:pPr>
                        <a:buNone/>
                      </a:pPr>
                      <a:r>
                        <a:rPr lang="ru-RU" altLang="en-US" sz="2000"/>
                        <a:t>- Акцентирование внимание на различиях межде собой и собеседником не в его пользу</a:t>
                      </a:r>
                    </a:p>
                    <a:p>
                      <a:pPr>
                        <a:buNone/>
                      </a:pPr>
                      <a:r>
                        <a:rPr lang="ru-RU" altLang="en-US" sz="2000"/>
                        <a:t>- Нежелание признать свои ошибки и правоту другого</a:t>
                      </a:r>
                    </a:p>
                    <a:p>
                      <a:pPr>
                        <a:buNone/>
                      </a:pPr>
                      <a:r>
                        <a:rPr lang="ru-RU" altLang="en-US" sz="2000"/>
                        <a:t>- Преуменьшение вклада другого в общее дело и возвышение своего</a:t>
                      </a:r>
                    </a:p>
                    <a:p>
                      <a:pPr>
                        <a:buNone/>
                      </a:pPr>
                      <a:r>
                        <a:rPr lang="ru-RU" altLang="en-US" sz="2000"/>
                        <a:t>- Навязывание своей точки зрения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1018</Words>
  <Application>Microsoft Office PowerPoint</Application>
  <PresentationFormat>Широкоэкранный</PresentationFormat>
  <Paragraphs>145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5" baseType="lpstr">
      <vt:lpstr>微软雅黑</vt:lpstr>
      <vt:lpstr>Arial</vt:lpstr>
      <vt:lpstr>Calibri</vt:lpstr>
      <vt:lpstr>Calibri Light</vt:lpstr>
      <vt:lpstr>Wingdings</vt:lpstr>
      <vt:lpstr>Office Theme</vt:lpstr>
      <vt:lpstr>Презентация PowerPoint</vt:lpstr>
      <vt:lpstr>                                                             Психология конфликта.  Конфликты в образовательной среде. </vt:lpstr>
      <vt:lpstr>Возможна ли работа без конфликтов?</vt:lpstr>
      <vt:lpstr>Понятие конфликта в социальной психологии</vt:lpstr>
      <vt:lpstr>Классификация конфликтов</vt:lpstr>
      <vt:lpstr> Классификация конфликтов </vt:lpstr>
      <vt:lpstr>Предпосылки (причины), лежащие в основе конфликтов в педагогическом коллективе:</vt:lpstr>
      <vt:lpstr>Функции конфликтов</vt:lpstr>
      <vt:lpstr>Конфликтогены - слова, действия, которые могут привести к возникновению конфликтной ситуации и перерастанию ее в конфликт</vt:lpstr>
      <vt:lpstr>Стили поведения в конфликтной ситуации</vt:lpstr>
      <vt:lpstr>Упражнение «Согласие»</vt:lpstr>
      <vt:lpstr>Упражнение «Согласие»</vt:lpstr>
      <vt:lpstr>Этапы разрешения конфликта</vt:lpstr>
      <vt:lpstr>Профилактика конфликтов</vt:lpstr>
      <vt:lpstr>Упражнение «Другими словами»</vt:lpstr>
      <vt:lpstr>Упражнение «Другими словами»</vt:lpstr>
      <vt:lpstr>Возможна ли работа без конфликтов?</vt:lpstr>
      <vt:lpstr>Если в вашей жизни нет конфликтов,  проверьте, есть ли у вас пульс)))))</vt:lpstr>
      <vt:lpstr>Спасибо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User</cp:lastModifiedBy>
  <cp:revision>54</cp:revision>
  <dcterms:created xsi:type="dcterms:W3CDTF">2022-01-24T08:13:00Z</dcterms:created>
  <dcterms:modified xsi:type="dcterms:W3CDTF">2023-02-01T11:46:45Z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1049-11.2.0.11156</vt:lpwstr>
  </property>
  <property fmtid="{D5CDD505-2E9C-101B-9397-08002B2CF9AE}" pid="3" name="ICV">
    <vt:lpwstr>4D59DB5CE50C40D8AAAB327597371FBE</vt:lpwstr>
  </property>
</Properties>
</file>