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313" r:id="rId2"/>
    <p:sldId id="303" r:id="rId3"/>
    <p:sldId id="292" r:id="rId4"/>
    <p:sldId id="293" r:id="rId5"/>
    <p:sldId id="306" r:id="rId6"/>
    <p:sldId id="305" r:id="rId7"/>
    <p:sldId id="295" r:id="rId8"/>
    <p:sldId id="299" r:id="rId9"/>
    <p:sldId id="300" r:id="rId10"/>
    <p:sldId id="258" r:id="rId11"/>
    <p:sldId id="259" r:id="rId12"/>
    <p:sldId id="285" r:id="rId13"/>
    <p:sldId id="286" r:id="rId14"/>
    <p:sldId id="287" r:id="rId15"/>
    <p:sldId id="289" r:id="rId16"/>
    <p:sldId id="296" r:id="rId17"/>
    <p:sldId id="279" r:id="rId18"/>
    <p:sldId id="291" r:id="rId19"/>
    <p:sldId id="280" r:id="rId20"/>
    <p:sldId id="307" r:id="rId21"/>
    <p:sldId id="281" r:id="rId22"/>
    <p:sldId id="288" r:id="rId23"/>
    <p:sldId id="284" r:id="rId24"/>
    <p:sldId id="311" r:id="rId25"/>
    <p:sldId id="312" r:id="rId26"/>
    <p:sldId id="308" r:id="rId27"/>
    <p:sldId id="309" r:id="rId28"/>
    <p:sldId id="310" r:id="rId29"/>
    <p:sldId id="301" r:id="rId30"/>
    <p:sldId id="302"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7779B-42B1-4FA4-A799-FDFBD477D7E9}" type="datetimeFigureOut">
              <a:rPr lang="ru-RU" smtClean="0"/>
              <a:pPr/>
              <a:t>01.02.2023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77A87-0948-4D1F-85F4-112A02B0B958}"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bwMode="auto">
          <a:xfrm>
            <a:off x="1149350" y="692150"/>
            <a:ext cx="4564063" cy="3422650"/>
          </a:xfrm>
          <a:noFill/>
          <a:ln>
            <a:solidFill>
              <a:srgbClr val="000000"/>
            </a:solidFill>
            <a:miter lim="800000"/>
            <a:headEnd/>
            <a:tailEnd/>
          </a:ln>
        </p:spPr>
      </p:sp>
      <p:sp>
        <p:nvSpPr>
          <p:cNvPr id="45059" name="Rectangle 1027"/>
          <p:cNvSpPr>
            <a:spLocks noGrp="1" noChangeArrowheads="1"/>
          </p:cNvSpPr>
          <p:nvPr>
            <p:ph type="body" idx="1"/>
          </p:nvPr>
        </p:nvSpPr>
        <p:spPr bwMode="auto">
          <a:xfrm>
            <a:off x="911225" y="4343400"/>
            <a:ext cx="5035550" cy="4108450"/>
          </a:xfrm>
          <a:noFill/>
        </p:spPr>
        <p:txBody>
          <a:bodyPr wrap="square" lIns="95361" tIns="47680" rIns="95361" bIns="47680" numCol="1" anchor="t" anchorCtr="0" compatLnSpc="1">
            <a:prstTxWarp prst="textNoShape">
              <a:avLst/>
            </a:prstTxWarp>
          </a:bodyPr>
          <a:lstStyle/>
          <a:p>
            <a:pPr marL="114300" indent="-114300" eaLnBrk="1" hangingPunct="1">
              <a:spcBef>
                <a:spcPct val="0"/>
              </a:spcBef>
            </a:pPr>
            <a:endParaRPr lang="en-GB"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F367E515-25D8-4E24-956F-07ADA21506AB}"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F367E515-25D8-4E24-956F-07ADA21506AB}"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52F35E4-1D7D-4B7A-9850-4639C9EA90BA}" type="datetimeFigureOut">
              <a:rPr lang="ru-RU" smtClean="0"/>
              <a:pPr/>
              <a:t>01.02.2023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67E515-25D8-4E24-956F-07ADA21506AB}"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2F35E4-1D7D-4B7A-9850-4639C9EA90BA}" type="datetimeFigureOut">
              <a:rPr lang="ru-RU" smtClean="0"/>
              <a:pPr/>
              <a:t>01.02.2023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67E515-25D8-4E24-956F-07ADA21506AB}"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4C2CCA-DC13-41BD-B99C-D50570245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316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Психоактивные </a:t>
            </a:r>
            <a:r>
              <a:rPr lang="ru-RU" sz="4200" dirty="0"/>
              <a:t>вещества</a:t>
            </a:r>
            <a:r>
              <a:rPr lang="ru-RU" dirty="0"/>
              <a:t> (ПАВ)</a:t>
            </a:r>
            <a:br>
              <a:rPr lang="ru-RU" dirty="0"/>
            </a:br>
            <a:r>
              <a:rPr lang="ru-RU" sz="2500" dirty="0"/>
              <a:t>(Ю.П.Сиволап)</a:t>
            </a:r>
          </a:p>
        </p:txBody>
      </p:sp>
      <p:sp>
        <p:nvSpPr>
          <p:cNvPr id="14339" name="Содержимое 2"/>
          <p:cNvSpPr>
            <a:spLocks noGrp="1"/>
          </p:cNvSpPr>
          <p:nvPr>
            <p:ph idx="1"/>
          </p:nvPr>
        </p:nvSpPr>
        <p:spPr>
          <a:xfrm>
            <a:off x="714348" y="1571612"/>
            <a:ext cx="7616825" cy="4997450"/>
          </a:xfrm>
        </p:spPr>
        <p:txBody>
          <a:bodyPr/>
          <a:lstStyle/>
          <a:p>
            <a:pPr>
              <a:buFont typeface="Arial" charset="0"/>
              <a:buNone/>
            </a:pPr>
            <a:r>
              <a:rPr lang="ru-RU" dirty="0"/>
              <a:t>	</a:t>
            </a:r>
          </a:p>
          <a:p>
            <a:pPr algn="just">
              <a:buFont typeface="Arial" charset="0"/>
              <a:buNone/>
            </a:pPr>
            <a:r>
              <a:rPr lang="ru-RU" sz="2900" dirty="0"/>
              <a:t>	-разнородные по химическому составу и механизмам действия вещества, обладающие подкрепляющими свойствами, притягательным воздействием на психику и при повторном употреблении способные вызывать привыкание, психическую и физическую зависимость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Критерии отнесения вещества к наркотическому</a:t>
            </a:r>
          </a:p>
        </p:txBody>
      </p:sp>
      <p:sp>
        <p:nvSpPr>
          <p:cNvPr id="15363" name="Содержимое 2"/>
          <p:cNvSpPr>
            <a:spLocks noGrp="1"/>
          </p:cNvSpPr>
          <p:nvPr>
            <p:ph idx="1"/>
          </p:nvPr>
        </p:nvSpPr>
        <p:spPr/>
        <p:txBody>
          <a:bodyPr>
            <a:normAutofit fontScale="85000" lnSpcReduction="20000"/>
          </a:bodyPr>
          <a:lstStyle/>
          <a:p>
            <a:endParaRPr lang="ru-RU" dirty="0"/>
          </a:p>
          <a:p>
            <a:r>
              <a:rPr lang="ru-RU" dirty="0"/>
              <a:t>медицинский – специфическое действие на ЦНС, вызывающее его последующее немедицинское применение</a:t>
            </a:r>
          </a:p>
          <a:p>
            <a:endParaRPr lang="ru-RU" dirty="0"/>
          </a:p>
          <a:p>
            <a:r>
              <a:rPr lang="ru-RU" dirty="0"/>
              <a:t>социальный – немедицинское применение вещества, приобретающее социально-значимые масштабы</a:t>
            </a:r>
          </a:p>
          <a:p>
            <a:endParaRPr lang="ru-RU" dirty="0"/>
          </a:p>
          <a:p>
            <a:r>
              <a:rPr lang="ru-RU" dirty="0"/>
              <a:t>юридический – включение вещества в Перечень наркотических средств, психотропных веществ и их прекурсоров, подлежащих контролю в Российской Федерации, утверждаемый Постановлением Правительства РФ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a:t>Признаки опьянения</a:t>
            </a:r>
          </a:p>
        </p:txBody>
      </p:sp>
      <p:sp>
        <p:nvSpPr>
          <p:cNvPr id="36867" name="Содержимое 2"/>
          <p:cNvSpPr>
            <a:spLocks noGrp="1"/>
          </p:cNvSpPr>
          <p:nvPr>
            <p:ph idx="1"/>
          </p:nvPr>
        </p:nvSpPr>
        <p:spPr>
          <a:xfrm>
            <a:off x="714375" y="1571625"/>
            <a:ext cx="8429625" cy="5286375"/>
          </a:xfrm>
        </p:spPr>
        <p:txBody>
          <a:bodyPr>
            <a:normAutofit/>
          </a:bodyPr>
          <a:lstStyle/>
          <a:p>
            <a:pPr algn="just">
              <a:buFont typeface="Arial" charset="0"/>
              <a:buNone/>
            </a:pPr>
            <a:r>
              <a:rPr lang="ru-RU" sz="1800" b="1" dirty="0">
                <a:latin typeface="Times New Roman" pitchFamily="18" charset="0"/>
                <a:cs typeface="Times New Roman" pitchFamily="18" charset="0"/>
              </a:rPr>
              <a:t>I. Изменения психической деятельности</a:t>
            </a:r>
          </a:p>
          <a:p>
            <a:pPr algn="just">
              <a:buFont typeface="Arial" charset="0"/>
              <a:buNone/>
            </a:pPr>
            <a:r>
              <a:rPr lang="ru-RU" sz="1800" dirty="0">
                <a:latin typeface="Times New Roman" pitchFamily="18" charset="0"/>
                <a:cs typeface="Times New Roman" pitchFamily="18" charset="0"/>
              </a:rPr>
              <a:t>	1. Неадекватность поведения, в том числе сопровождающаяся нарушением общественных норм, демонстративными реакциями, попытками диссимуляции. 2. Заторможенность, сонливость или возбуждение. 3. Эмоциональная неустойчивость. 4. Ускорение или замедление темпа мышления.</a:t>
            </a:r>
          </a:p>
          <a:p>
            <a:pPr algn="just">
              <a:buFont typeface="Arial" charset="0"/>
              <a:buNone/>
            </a:pPr>
            <a:r>
              <a:rPr lang="ru-RU" sz="1800" b="1" dirty="0">
                <a:latin typeface="Times New Roman" pitchFamily="18" charset="0"/>
                <a:cs typeface="Times New Roman" pitchFamily="18" charset="0"/>
              </a:rPr>
              <a:t>II. Изменения вегетативно-сосудистых реакций</a:t>
            </a:r>
          </a:p>
          <a:p>
            <a:pPr algn="just">
              <a:buFont typeface="Arial" charset="0"/>
              <a:buNone/>
            </a:pPr>
            <a:r>
              <a:rPr lang="ru-RU" sz="1800" dirty="0">
                <a:latin typeface="Times New Roman" pitchFamily="18" charset="0"/>
                <a:cs typeface="Times New Roman" pitchFamily="18" charset="0"/>
              </a:rPr>
              <a:t>	5. Гиперемия или бледность, мраморность кожных покровов, акроцианоз. 6. Инъецированность склер, гиперемия или бледность видимых слизистых.  7. Сухость кожных покровов, слизистых или гипергидроз.  8. Учащение или замедление дыхания. 9. Тахикардия или брадикардия.  10. Сужение или расширение зрачков.  11. Вялая реакция зрачков на свет.</a:t>
            </a:r>
          </a:p>
          <a:p>
            <a:pPr algn="just">
              <a:buFont typeface="Arial" charset="0"/>
              <a:buNone/>
            </a:pPr>
            <a:r>
              <a:rPr lang="ru-RU" sz="1800" b="1" dirty="0">
                <a:latin typeface="Times New Roman" pitchFamily="18" charset="0"/>
                <a:cs typeface="Times New Roman" pitchFamily="18" charset="0"/>
              </a:rPr>
              <a:t>III. Нарушения двигательной сферы</a:t>
            </a:r>
          </a:p>
          <a:p>
            <a:pPr algn="just">
              <a:buFont typeface="Arial" charset="0"/>
              <a:buNone/>
            </a:pPr>
            <a:r>
              <a:rPr lang="ru-RU" sz="1800" dirty="0">
                <a:latin typeface="Times New Roman" pitchFamily="18" charset="0"/>
                <a:cs typeface="Times New Roman" pitchFamily="18" charset="0"/>
              </a:rPr>
              <a:t>	12. Двигательное возбуждение или заторможенность.  13. Пошатывание при ходьбе с быстрыми поворотами.  14. Неустойчивость в пробе Ромберга. 15. Ошибки при выполнении координаторных проб.  16. Тремор век и (или) языка, рук.  17. Нарушения речи в виде дизартрии.</a:t>
            </a:r>
          </a:p>
          <a:p>
            <a:pPr algn="just">
              <a:buFont typeface="Arial" charset="0"/>
              <a:buNone/>
            </a:pPr>
            <a:endParaRPr lang="ru-RU" sz="1500" b="1" dirty="0">
              <a:latin typeface="Times New Roman" pitchFamily="18" charset="0"/>
              <a:cs typeface="Times New Roman" pitchFamily="18" charset="0"/>
            </a:endParaRPr>
          </a:p>
          <a:p>
            <a:pPr algn="just">
              <a:buFont typeface="Arial" charset="0"/>
              <a:buNone/>
            </a:pPr>
            <a:endParaRPr lang="ru-RU" sz="1500" dirty="0">
              <a:latin typeface="Times New Roman" pitchFamily="18" charset="0"/>
              <a:cs typeface="Times New Roman" pitchFamily="18" charset="0"/>
            </a:endParaRPr>
          </a:p>
          <a:p>
            <a:pPr algn="just">
              <a:buFont typeface="Arial" charset="0"/>
              <a:buNone/>
            </a:pPr>
            <a:endParaRPr lang="ru-RU" sz="1500" dirty="0">
              <a:latin typeface="Times New Roman" pitchFamily="18" charset="0"/>
              <a:cs typeface="Times New Roman" pitchFamily="18" charset="0"/>
            </a:endParaRPr>
          </a:p>
          <a:p>
            <a:pPr>
              <a:buFont typeface="Arial" charset="0"/>
              <a:buNone/>
            </a:pPr>
            <a:endParaRPr lang="ru-RU" sz="1500" dirty="0">
              <a:latin typeface="Times New Roman" pitchFamily="18" charset="0"/>
              <a:cs typeface="Times New Roman" pitchFamily="18" charset="0"/>
            </a:endParaRPr>
          </a:p>
          <a:p>
            <a:pPr>
              <a:buFont typeface="Arial" charset="0"/>
              <a:buNone/>
            </a:pPr>
            <a:endParaRPr lang="ru-RU" sz="15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Сигналы формирующейся зависимости</a:t>
            </a:r>
          </a:p>
        </p:txBody>
      </p:sp>
      <p:sp>
        <p:nvSpPr>
          <p:cNvPr id="20483" name="Содержимое 2"/>
          <p:cNvSpPr>
            <a:spLocks noGrp="1"/>
          </p:cNvSpPr>
          <p:nvPr>
            <p:ph idx="1"/>
          </p:nvPr>
        </p:nvSpPr>
        <p:spPr>
          <a:xfrm>
            <a:off x="1069975" y="1600200"/>
            <a:ext cx="7894638" cy="5068888"/>
          </a:xfrm>
        </p:spPr>
        <p:txBody>
          <a:bodyPr>
            <a:normAutofit/>
          </a:bodyPr>
          <a:lstStyle/>
          <a:p>
            <a:r>
              <a:rPr lang="ru-RU" sz="2300" dirty="0"/>
              <a:t>Частое и долгое отсутствие дома,</a:t>
            </a:r>
            <a:endParaRPr lang="ru-RU" sz="2300" dirty="0">
              <a:latin typeface="Arial" pitchFamily="34" charset="0"/>
            </a:endParaRPr>
          </a:p>
          <a:p>
            <a:pPr>
              <a:buFont typeface="Arial" pitchFamily="34" charset="0"/>
              <a:buNone/>
            </a:pPr>
            <a:r>
              <a:rPr lang="ru-RU" sz="2300" dirty="0">
                <a:latin typeface="Arial" pitchFamily="34" charset="0"/>
              </a:rPr>
              <a:t>	</a:t>
            </a:r>
            <a:r>
              <a:rPr lang="ru-RU" sz="2300" dirty="0"/>
              <a:t>избегание участия в семейных делах </a:t>
            </a:r>
          </a:p>
          <a:p>
            <a:r>
              <a:rPr lang="ru-RU" sz="2300" dirty="0"/>
              <a:t>Изменение круга общения</a:t>
            </a:r>
          </a:p>
          <a:p>
            <a:r>
              <a:rPr lang="ru-RU" sz="2300" dirty="0"/>
              <a:t>«Конспиративные» разговоры по телефону</a:t>
            </a:r>
          </a:p>
          <a:p>
            <a:r>
              <a:rPr lang="ru-RU" sz="2300" dirty="0"/>
              <a:t>Охлаждение интереса к прежним увлечениям, резкое снижение школьной успеваемости, прогулы занятий</a:t>
            </a:r>
          </a:p>
          <a:p>
            <a:r>
              <a:rPr lang="ru-RU" sz="2300" dirty="0"/>
              <a:t>Частая раздражительность, вспыльчивость</a:t>
            </a:r>
            <a:endParaRPr lang="ru-RU" sz="2300" dirty="0">
              <a:latin typeface="Arial" pitchFamily="34" charset="0"/>
            </a:endParaRPr>
          </a:p>
          <a:p>
            <a:r>
              <a:rPr lang="ru-RU" sz="2300" dirty="0"/>
              <a:t>Эгоизм, лживость</a:t>
            </a:r>
          </a:p>
          <a:p>
            <a:r>
              <a:rPr lang="ru-RU" sz="2300" dirty="0"/>
              <a:t>Немотивированное изменение самочувствия: человек то полон энергии, весел, то пассивен, вял, угрюм, плаксив</a:t>
            </a:r>
          </a:p>
          <a:p>
            <a:r>
              <a:rPr lang="ru-RU" sz="2300" dirty="0"/>
              <a:t>Финансовые трудности: частые просьбы денег, рост долгов, исчезновение денег и  ценных вещей из дома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Сигналы формирующейся зависимости</a:t>
            </a:r>
          </a:p>
        </p:txBody>
      </p:sp>
      <p:sp>
        <p:nvSpPr>
          <p:cNvPr id="21507" name="Содержимое 2"/>
          <p:cNvSpPr>
            <a:spLocks noGrp="1"/>
          </p:cNvSpPr>
          <p:nvPr>
            <p:ph idx="1"/>
          </p:nvPr>
        </p:nvSpPr>
        <p:spPr/>
        <p:txBody>
          <a:bodyPr>
            <a:normAutofit/>
          </a:bodyPr>
          <a:lstStyle/>
          <a:p>
            <a:pPr algn="just"/>
            <a:endParaRPr lang="ru-RU" sz="2400" dirty="0"/>
          </a:p>
          <a:p>
            <a:pPr algn="just"/>
            <a:r>
              <a:rPr lang="ru-RU" sz="2400" dirty="0"/>
              <a:t>Изменение внешнего облика: неопрятность, специфический запах от одежды, обнаружение специальных устройств и химических препаратов в личных вещах, следы от инъекций («дорожки»)</a:t>
            </a:r>
          </a:p>
          <a:p>
            <a:pPr algn="just"/>
            <a:endParaRPr lang="ru-RU" sz="2400" dirty="0"/>
          </a:p>
          <a:p>
            <a:pPr algn="just"/>
            <a:r>
              <a:rPr lang="ru-RU" sz="2400" dirty="0"/>
              <a:t>Признаки алкогольного или наркотического опьянения (кожные покровы, зрачки, речь, координация движений)</a:t>
            </a:r>
          </a:p>
          <a:p>
            <a:pPr algn="just"/>
            <a:endParaRPr lang="ru-RU" sz="2400" dirty="0"/>
          </a:p>
          <a:p>
            <a:pPr algn="just"/>
            <a:r>
              <a:rPr lang="ru-RU" sz="2400" dirty="0"/>
              <a:t>Положительные результаты анализов на содержание ПАВ с помощью тест-полосок</a:t>
            </a:r>
          </a:p>
          <a:p>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3200" dirty="0"/>
              <a:t>Время выведения лекарственных и наркотических веществ</a:t>
            </a:r>
          </a:p>
        </p:txBody>
      </p:sp>
      <p:sp>
        <p:nvSpPr>
          <p:cNvPr id="22531" name="Содержимое 2"/>
          <p:cNvSpPr>
            <a:spLocks noGrp="1"/>
          </p:cNvSpPr>
          <p:nvPr>
            <p:ph idx="1"/>
          </p:nvPr>
        </p:nvSpPr>
        <p:spPr>
          <a:xfrm>
            <a:off x="642938" y="1600200"/>
            <a:ext cx="8501062" cy="4997450"/>
          </a:xfrm>
        </p:spPr>
        <p:txBody>
          <a:bodyPr>
            <a:normAutofit lnSpcReduction="10000"/>
          </a:bodyPr>
          <a:lstStyle/>
          <a:p>
            <a:pPr eaLnBrk="1" hangingPunct="1"/>
            <a:r>
              <a:rPr lang="ru-RU" sz="2400" b="1" dirty="0"/>
              <a:t>Алкоголь</a:t>
            </a:r>
            <a:r>
              <a:rPr lang="ru-RU" sz="2400" dirty="0"/>
              <a:t> – 2 – 14 часов</a:t>
            </a:r>
          </a:p>
          <a:p>
            <a:pPr eaLnBrk="1" hangingPunct="1"/>
            <a:r>
              <a:rPr lang="ru-RU" sz="2400" b="1" dirty="0"/>
              <a:t>Опиаты</a:t>
            </a:r>
            <a:r>
              <a:rPr lang="ru-RU" sz="2400" dirty="0"/>
              <a:t> – 2 дня</a:t>
            </a:r>
          </a:p>
          <a:p>
            <a:pPr eaLnBrk="1" hangingPunct="1"/>
            <a:r>
              <a:rPr lang="ru-RU" sz="2400" b="1" dirty="0"/>
              <a:t>Метадон</a:t>
            </a:r>
            <a:r>
              <a:rPr lang="ru-RU" sz="2400" dirty="0"/>
              <a:t> – 3 дня</a:t>
            </a:r>
          </a:p>
          <a:p>
            <a:pPr eaLnBrk="1" hangingPunct="1"/>
            <a:r>
              <a:rPr lang="ru-RU" sz="2400" b="1" dirty="0"/>
              <a:t>Амфетамины</a:t>
            </a:r>
            <a:r>
              <a:rPr lang="ru-RU" sz="2400" dirty="0"/>
              <a:t> – 2 дня</a:t>
            </a:r>
          </a:p>
          <a:p>
            <a:pPr eaLnBrk="1" hangingPunct="1"/>
            <a:r>
              <a:rPr lang="ru-RU" sz="2400" b="1" dirty="0"/>
              <a:t>Барбитараты</a:t>
            </a:r>
            <a:r>
              <a:rPr lang="ru-RU" sz="2400" dirty="0"/>
              <a:t> – 24 часа</a:t>
            </a:r>
          </a:p>
          <a:p>
            <a:pPr eaLnBrk="1" hangingPunct="1"/>
            <a:r>
              <a:rPr lang="ru-RU" sz="2400" b="1" dirty="0"/>
              <a:t>Бензодиазепины</a:t>
            </a:r>
            <a:r>
              <a:rPr lang="ru-RU" sz="2400" dirty="0"/>
              <a:t>:  терапевтические дозы – 3 дня          при приеме увеличенных доз – 4 – 6 недель</a:t>
            </a:r>
          </a:p>
          <a:p>
            <a:pPr eaLnBrk="1" hangingPunct="1"/>
            <a:r>
              <a:rPr lang="ru-RU" sz="2400" b="1" dirty="0"/>
              <a:t>Каннабиноиды</a:t>
            </a:r>
            <a:r>
              <a:rPr lang="ru-RU" sz="2400" dirty="0"/>
              <a:t>:  непостоянные курильщики – 5 дн. постоянные курильщики (ежедневно и чаще) – 10-30 дн.</a:t>
            </a:r>
          </a:p>
          <a:p>
            <a:pPr eaLnBrk="1" hangingPunct="1"/>
            <a:endParaRPr lang="ru-RU" sz="2400" dirty="0"/>
          </a:p>
          <a:p>
            <a:pPr eaLnBrk="1" hangingPunct="1"/>
            <a:r>
              <a:rPr lang="ru-RU" sz="2400" dirty="0"/>
              <a:t>Исследование содержания ПАВ необходимо проводить в течение первых двух суток после употребления </a:t>
            </a:r>
          </a:p>
          <a:p>
            <a:pPr eaLnBrk="1" hangingPunct="1"/>
            <a:endParaRPr lang="ru-RU" sz="2400" dirty="0"/>
          </a:p>
          <a:p>
            <a:pPr eaLnBrk="1" hangingPunct="1">
              <a:buFontTx/>
              <a:buNone/>
            </a:pPr>
            <a:endParaRPr lang="ru-RU" sz="2500" dirty="0"/>
          </a:p>
          <a:p>
            <a:endParaRPr lang="ru-RU"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pPr algn="ctr">
              <a:defRPr/>
            </a:pPr>
            <a:r>
              <a:rPr lang="ru-RU" sz="2800" dirty="0"/>
              <a:t>Взаимодействие наркологической службы</a:t>
            </a:r>
            <a:br>
              <a:rPr lang="ru-RU" sz="2800" dirty="0"/>
            </a:br>
            <a:r>
              <a:rPr lang="ru-RU" sz="2800" dirty="0"/>
              <a:t>с субъектами профилактики</a:t>
            </a:r>
          </a:p>
        </p:txBody>
      </p:sp>
      <p:sp>
        <p:nvSpPr>
          <p:cNvPr id="13315" name="Содержимое 2"/>
          <p:cNvSpPr>
            <a:spLocks noGrp="1"/>
          </p:cNvSpPr>
          <p:nvPr>
            <p:ph idx="1"/>
          </p:nvPr>
        </p:nvSpPr>
        <p:spPr>
          <a:xfrm>
            <a:off x="714375" y="1500188"/>
            <a:ext cx="8429625" cy="4625975"/>
          </a:xfrm>
        </p:spPr>
        <p:txBody>
          <a:bodyPr>
            <a:normAutofit fontScale="92500" lnSpcReduction="20000"/>
          </a:bodyPr>
          <a:lstStyle/>
          <a:p>
            <a:pPr algn="just"/>
            <a:r>
              <a:rPr lang="ru-RU" sz="2200" dirty="0">
                <a:latin typeface="Times New Roman" pitchFamily="18" charset="0"/>
                <a:cs typeface="Times New Roman" pitchFamily="18" charset="0"/>
              </a:rPr>
              <a:t>Порядок межведомственного взаимодействия органов и учреждений, осуществляющих профилактику безнадзорности и правонарушений несовершеннолетних на территории Тверской области, утвержденный постановлением межведомственной комиссии по делам несовершеннолетних и защите их прав при Правительстве Тверской области  15.03.2013 г. </a:t>
            </a:r>
          </a:p>
          <a:p>
            <a:pPr algn="just">
              <a:buFont typeface="Arial" charset="0"/>
              <a:buNone/>
            </a:pPr>
            <a:r>
              <a:rPr lang="ru-RU" sz="2200" b="1" i="1" dirty="0">
                <a:latin typeface="Times New Roman" pitchFamily="18" charset="0"/>
                <a:cs typeface="Times New Roman" pitchFamily="18" charset="0"/>
              </a:rPr>
              <a:t>Выявление лиц, злоупотребляющих алкоголем, осуществляется в сотрудничестве с субъектами профилактики:</a:t>
            </a:r>
          </a:p>
          <a:p>
            <a:pPr algn="just"/>
            <a:r>
              <a:rPr lang="ru-RU" sz="2200" dirty="0">
                <a:latin typeface="Times New Roman" pitchFamily="18" charset="0"/>
                <a:cs typeface="Times New Roman" pitchFamily="18" charset="0"/>
              </a:rPr>
              <a:t>Комиссии по делам несовершеннолетних и защите их прав</a:t>
            </a:r>
          </a:p>
          <a:p>
            <a:pPr algn="just"/>
            <a:r>
              <a:rPr lang="ru-RU" sz="2200" dirty="0">
                <a:latin typeface="Times New Roman" pitchFamily="18" charset="0"/>
                <a:cs typeface="Times New Roman" pitchFamily="18" charset="0"/>
              </a:rPr>
              <a:t>Отделения полиции по делам несовершеннолетних</a:t>
            </a:r>
          </a:p>
          <a:p>
            <a:pPr algn="just"/>
            <a:r>
              <a:rPr lang="ru-RU" sz="2200" dirty="0">
                <a:latin typeface="Times New Roman" pitchFamily="18" charset="0"/>
                <a:cs typeface="Times New Roman" pitchFamily="18" charset="0"/>
              </a:rPr>
              <a:t>Подразделения УФСИН России в Тверской области</a:t>
            </a:r>
          </a:p>
          <a:p>
            <a:pPr algn="just"/>
            <a:r>
              <a:rPr lang="ru-RU" sz="2200" dirty="0">
                <a:latin typeface="Times New Roman" pitchFamily="18" charset="0"/>
                <a:cs typeface="Times New Roman" pitchFamily="18" charset="0"/>
              </a:rPr>
              <a:t>Органы опеки и попечительства Министерства социальной защиты населения Тверской области</a:t>
            </a:r>
          </a:p>
          <a:p>
            <a:pPr algn="just"/>
            <a:r>
              <a:rPr lang="ru-RU" sz="2200" dirty="0">
                <a:latin typeface="Times New Roman" pitchFamily="18" charset="0"/>
                <a:cs typeface="Times New Roman" pitchFamily="18" charset="0"/>
              </a:rPr>
              <a:t>Образовательные организации</a:t>
            </a:r>
          </a:p>
          <a:p>
            <a:pPr algn="just"/>
            <a:r>
              <a:rPr lang="ru-RU" sz="2200" dirty="0">
                <a:latin typeface="Times New Roman" pitchFamily="18" charset="0"/>
                <a:cs typeface="Times New Roman" pitchFamily="18" charset="0"/>
              </a:rPr>
              <a:t>Медицинские организации первичного звена оказания медико-санитарной помощи</a:t>
            </a:r>
          </a:p>
          <a:p>
            <a:pPr algn="just"/>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285728"/>
            <a:ext cx="4572000" cy="923330"/>
          </a:xfrm>
          <a:prstGeom prst="rect">
            <a:avLst/>
          </a:prstGeom>
        </p:spPr>
        <p:txBody>
          <a:bodyPr>
            <a:spAutoFit/>
          </a:bodyPr>
          <a:lstStyle/>
          <a:p>
            <a:endParaRPr lang="ru-RU" dirty="0"/>
          </a:p>
          <a:p>
            <a:endParaRPr lang="ru-RU" dirty="0"/>
          </a:p>
          <a:p>
            <a:endParaRPr lang="ru-RU" dirty="0"/>
          </a:p>
        </p:txBody>
      </p:sp>
      <p:sp>
        <p:nvSpPr>
          <p:cNvPr id="3" name="Прямоугольник 2"/>
          <p:cNvSpPr/>
          <p:nvPr/>
        </p:nvSpPr>
        <p:spPr>
          <a:xfrm>
            <a:off x="642910" y="285728"/>
            <a:ext cx="8143932" cy="5632311"/>
          </a:xfrm>
          <a:prstGeom prst="rect">
            <a:avLst/>
          </a:prstGeom>
        </p:spPr>
        <p:txBody>
          <a:bodyPr wrap="square">
            <a:spAutoFit/>
          </a:bodyPr>
          <a:lstStyle/>
          <a:p>
            <a:endParaRPr lang="ru-RU" sz="2400" dirty="0"/>
          </a:p>
          <a:p>
            <a:endParaRPr lang="ru-RU" sz="2400" dirty="0"/>
          </a:p>
          <a:p>
            <a:endParaRPr lang="ru-RU" sz="2400" dirty="0"/>
          </a:p>
          <a:p>
            <a:endParaRPr lang="ru-RU" sz="2400" dirty="0"/>
          </a:p>
          <a:p>
            <a:pPr algn="just"/>
            <a:r>
              <a:rPr lang="ru-RU" sz="2000" dirty="0"/>
              <a:t> -</a:t>
            </a:r>
            <a:r>
              <a:rPr lang="ru-RU" sz="2400" dirty="0"/>
              <a:t>комплекс мероприятий, направленных на сохранение и укрепление здоровья, включает в себя:</a:t>
            </a:r>
          </a:p>
          <a:p>
            <a:pPr algn="just"/>
            <a:r>
              <a:rPr lang="ru-RU" sz="2400" dirty="0"/>
              <a:t> - формирование здорового образа жизни;</a:t>
            </a:r>
          </a:p>
          <a:p>
            <a:pPr algn="just"/>
            <a:r>
              <a:rPr lang="ru-RU" sz="2400" dirty="0"/>
              <a:t> -предупреждение возникновения и (или) распространения заболеваний;</a:t>
            </a:r>
          </a:p>
          <a:p>
            <a:pPr algn="just"/>
            <a:r>
              <a:rPr lang="ru-RU" sz="2400" dirty="0"/>
              <a:t> - раннее выявление заболеваний;</a:t>
            </a:r>
          </a:p>
          <a:p>
            <a:pPr algn="just"/>
            <a:r>
              <a:rPr lang="ru-RU" sz="2400" dirty="0"/>
              <a:t> - выявление причин и условий возникновения и развития заболеваний;</a:t>
            </a:r>
          </a:p>
          <a:p>
            <a:pPr algn="just"/>
            <a:r>
              <a:rPr lang="ru-RU" sz="2400" dirty="0"/>
              <a:t> -устранение вредного влияния на здоровье человека факторов среды его обитания.</a:t>
            </a:r>
          </a:p>
        </p:txBody>
      </p:sp>
      <p:sp>
        <p:nvSpPr>
          <p:cNvPr id="4" name="Прямоугольник 3"/>
          <p:cNvSpPr/>
          <p:nvPr/>
        </p:nvSpPr>
        <p:spPr>
          <a:xfrm>
            <a:off x="2643174" y="714356"/>
            <a:ext cx="5357850" cy="1077218"/>
          </a:xfrm>
          <a:prstGeom prst="rect">
            <a:avLst/>
          </a:prstGeom>
        </p:spPr>
        <p:txBody>
          <a:bodyPr wrap="square">
            <a:spAutoFit/>
          </a:bodyPr>
          <a:lstStyle/>
          <a:p>
            <a:pPr algn="just"/>
            <a:r>
              <a:rPr lang="ru-RU" sz="3200" b="1" dirty="0">
                <a:solidFill>
                  <a:prstClr val="white"/>
                </a:solidFill>
              </a:rPr>
              <a:t>Профилактика</a:t>
            </a:r>
          </a:p>
          <a:p>
            <a:pPr algn="just"/>
            <a:endParaRPr lang="ru-RU"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rot="-250744">
            <a:off x="312738" y="1481138"/>
            <a:ext cx="8158162" cy="866775"/>
          </a:xfrm>
          <a:prstGeom prst="ellipse">
            <a:avLst/>
          </a:prstGeom>
          <a:noFill/>
          <a:ln w="12700">
            <a:solidFill>
              <a:schemeClr val="accent6">
                <a:lumMod val="75000"/>
              </a:schemeClr>
            </a:solidFill>
            <a:prstDash val="dash"/>
            <a:round/>
            <a:headEnd/>
            <a:tailEnd/>
          </a:ln>
        </p:spPr>
        <p:txBody>
          <a:bodyPr wrap="none" anchor="ctr"/>
          <a:lstStyle/>
          <a:p>
            <a:pPr algn="ctr">
              <a:defRPr/>
            </a:pPr>
            <a:endParaRPr lang="en-GB" sz="2000" dirty="0"/>
          </a:p>
        </p:txBody>
      </p:sp>
      <p:sp>
        <p:nvSpPr>
          <p:cNvPr id="21507" name="Rectangle 3"/>
          <p:cNvSpPr>
            <a:spLocks noGrp="1" noChangeArrowheads="1"/>
          </p:cNvSpPr>
          <p:nvPr>
            <p:ph type="title"/>
          </p:nvPr>
        </p:nvSpPr>
        <p:spPr>
          <a:xfrm>
            <a:off x="1000100" y="428604"/>
            <a:ext cx="7929618" cy="530225"/>
          </a:xfrm>
        </p:spPr>
        <p:txBody>
          <a:bodyPr>
            <a:noAutofit/>
          </a:bodyPr>
          <a:lstStyle/>
          <a:p>
            <a:pPr algn="ctr">
              <a:defRPr/>
            </a:pPr>
            <a:r>
              <a:rPr lang="ru-RU" sz="3600" dirty="0"/>
              <a:t>Профилактика  употребления  ПАВ</a:t>
            </a:r>
            <a:endParaRPr lang="en-GB" sz="3600" dirty="0"/>
          </a:p>
        </p:txBody>
      </p:sp>
      <p:sp>
        <p:nvSpPr>
          <p:cNvPr id="21509" name="AutoShape 5"/>
          <p:cNvSpPr>
            <a:spLocks noChangeArrowheads="1"/>
          </p:cNvSpPr>
          <p:nvPr/>
        </p:nvSpPr>
        <p:spPr bwMode="auto">
          <a:xfrm>
            <a:off x="539750" y="1355725"/>
            <a:ext cx="1584325" cy="1441450"/>
          </a:xfrm>
          <a:prstGeom prst="diamond">
            <a:avLst/>
          </a:prstGeom>
          <a:solidFill>
            <a:schemeClr val="accent1">
              <a:alpha val="79999"/>
            </a:schemeClr>
          </a:solidFill>
          <a:ln w="38100">
            <a:solidFill>
              <a:schemeClr val="accent6">
                <a:lumMod val="60000"/>
                <a:lumOff val="40000"/>
              </a:schemeClr>
            </a:solidFill>
            <a:miter lim="800000"/>
            <a:headEnd/>
            <a:tailEnd/>
          </a:ln>
        </p:spPr>
        <p:txBody>
          <a:bodyPr wrap="none" anchor="ctr"/>
          <a:lstStyle/>
          <a:p>
            <a:pPr algn="ctr">
              <a:defRPr/>
            </a:pPr>
            <a:r>
              <a:rPr lang="ru-RU" b="1" dirty="0">
                <a:solidFill>
                  <a:schemeClr val="bg1"/>
                </a:solidFill>
              </a:rPr>
              <a:t>Первичная</a:t>
            </a:r>
            <a:endParaRPr lang="en-GB" b="1" dirty="0">
              <a:solidFill>
                <a:schemeClr val="bg1"/>
              </a:solidFill>
            </a:endParaRPr>
          </a:p>
        </p:txBody>
      </p:sp>
      <p:sp>
        <p:nvSpPr>
          <p:cNvPr id="21510" name="AutoShape 6"/>
          <p:cNvSpPr>
            <a:spLocks noChangeArrowheads="1"/>
          </p:cNvSpPr>
          <p:nvPr/>
        </p:nvSpPr>
        <p:spPr bwMode="auto">
          <a:xfrm>
            <a:off x="3563938" y="1123950"/>
            <a:ext cx="1585912" cy="1441450"/>
          </a:xfrm>
          <a:prstGeom prst="diamond">
            <a:avLst/>
          </a:prstGeom>
          <a:solidFill>
            <a:schemeClr val="accent1">
              <a:alpha val="79999"/>
            </a:schemeClr>
          </a:solidFill>
          <a:ln w="38100">
            <a:solidFill>
              <a:schemeClr val="accent6">
                <a:lumMod val="60000"/>
                <a:lumOff val="40000"/>
              </a:schemeClr>
            </a:solidFill>
            <a:miter lim="800000"/>
            <a:headEnd/>
            <a:tailEnd/>
          </a:ln>
        </p:spPr>
        <p:txBody>
          <a:bodyPr wrap="none" anchor="ctr"/>
          <a:lstStyle/>
          <a:p>
            <a:pPr algn="ctr">
              <a:defRPr/>
            </a:pPr>
            <a:r>
              <a:rPr lang="ru-RU" b="1" dirty="0">
                <a:solidFill>
                  <a:schemeClr val="bg1"/>
                </a:solidFill>
              </a:rPr>
              <a:t>Вторичная</a:t>
            </a:r>
            <a:endParaRPr lang="en-GB" b="1" dirty="0">
              <a:solidFill>
                <a:schemeClr val="bg1"/>
              </a:solidFill>
            </a:endParaRPr>
          </a:p>
        </p:txBody>
      </p:sp>
      <p:sp>
        <p:nvSpPr>
          <p:cNvPr id="21511" name="AutoShape 7"/>
          <p:cNvSpPr>
            <a:spLocks noChangeArrowheads="1"/>
          </p:cNvSpPr>
          <p:nvPr/>
        </p:nvSpPr>
        <p:spPr bwMode="auto">
          <a:xfrm>
            <a:off x="6659563" y="908050"/>
            <a:ext cx="1584325" cy="1441450"/>
          </a:xfrm>
          <a:prstGeom prst="diamond">
            <a:avLst/>
          </a:prstGeom>
          <a:solidFill>
            <a:schemeClr val="accent1">
              <a:alpha val="79999"/>
            </a:schemeClr>
          </a:solidFill>
          <a:ln w="38100">
            <a:solidFill>
              <a:schemeClr val="accent6">
                <a:lumMod val="60000"/>
                <a:lumOff val="40000"/>
              </a:schemeClr>
            </a:solidFill>
            <a:miter lim="800000"/>
            <a:headEnd/>
            <a:tailEnd/>
          </a:ln>
        </p:spPr>
        <p:txBody>
          <a:bodyPr wrap="none" anchor="ctr"/>
          <a:lstStyle/>
          <a:p>
            <a:pPr algn="ctr">
              <a:defRPr/>
            </a:pPr>
            <a:r>
              <a:rPr lang="ru-RU" b="1" dirty="0">
                <a:solidFill>
                  <a:schemeClr val="bg1"/>
                </a:solidFill>
              </a:rPr>
              <a:t>Третичная</a:t>
            </a:r>
            <a:endParaRPr lang="en-GB" b="1" dirty="0">
              <a:solidFill>
                <a:schemeClr val="bg1"/>
              </a:solidFill>
            </a:endParaRPr>
          </a:p>
        </p:txBody>
      </p:sp>
      <p:sp>
        <p:nvSpPr>
          <p:cNvPr id="7" name="Rectangle 8"/>
          <p:cNvSpPr>
            <a:spLocks noChangeArrowheads="1"/>
          </p:cNvSpPr>
          <p:nvPr/>
        </p:nvSpPr>
        <p:spPr bwMode="auto">
          <a:xfrm>
            <a:off x="250825" y="3249613"/>
            <a:ext cx="2665413" cy="3022600"/>
          </a:xfrm>
          <a:prstGeom prst="rect">
            <a:avLst/>
          </a:prstGeom>
          <a:noFill/>
          <a:ln w="9525">
            <a:noFill/>
            <a:miter lim="800000"/>
            <a:headEnd/>
            <a:tailEnd/>
          </a:ln>
        </p:spPr>
        <p:txBody>
          <a:bodyPr anchor="ctr">
            <a:spAutoFit/>
          </a:bodyPr>
          <a:lstStyle/>
          <a:p>
            <a:pPr>
              <a:spcBef>
                <a:spcPts val="600"/>
              </a:spcBef>
              <a:defRPr/>
            </a:pPr>
            <a:r>
              <a:rPr lang="ru-RU" sz="1200" b="1" dirty="0">
                <a:solidFill>
                  <a:srgbClr val="FFC000"/>
                </a:solidFill>
              </a:rPr>
              <a:t>Объект:</a:t>
            </a:r>
          </a:p>
          <a:p>
            <a:pPr>
              <a:spcBef>
                <a:spcPts val="600"/>
              </a:spcBef>
              <a:defRPr/>
            </a:pPr>
            <a:r>
              <a:rPr lang="ru-RU" sz="1400" i="1" dirty="0"/>
              <a:t>население в целом</a:t>
            </a:r>
          </a:p>
          <a:p>
            <a:pPr>
              <a:defRPr/>
            </a:pPr>
            <a:r>
              <a:rPr lang="ru-RU" sz="1400" i="1" dirty="0"/>
              <a:t>организованные коллективы</a:t>
            </a:r>
          </a:p>
          <a:p>
            <a:pPr>
              <a:spcBef>
                <a:spcPct val="25000"/>
              </a:spcBef>
              <a:defRPr/>
            </a:pPr>
            <a:r>
              <a:rPr lang="ru-RU" sz="1200" b="1" dirty="0">
                <a:solidFill>
                  <a:srgbClr val="FFC000"/>
                </a:solidFill>
              </a:rPr>
              <a:t>Определение</a:t>
            </a:r>
            <a:r>
              <a:rPr lang="en-GB" sz="1200" b="1" dirty="0">
                <a:solidFill>
                  <a:srgbClr val="FFC000"/>
                </a:solidFill>
              </a:rPr>
              <a:t>:</a:t>
            </a:r>
          </a:p>
          <a:p>
            <a:pPr>
              <a:spcBef>
                <a:spcPct val="25000"/>
              </a:spcBef>
              <a:defRPr/>
            </a:pPr>
            <a:r>
              <a:rPr lang="ru-RU" sz="1600" b="1" i="1" dirty="0">
                <a:solidFill>
                  <a:schemeClr val="tx1">
                    <a:lumMod val="65000"/>
                    <a:lumOff val="35000"/>
                  </a:schemeClr>
                </a:solidFill>
                <a:cs typeface="Times New Roman" pitchFamily="18" charset="0"/>
              </a:rPr>
              <a:t>комплекс мероприятий, предупреждающих приобщение к употреблению ПАВ</a:t>
            </a:r>
            <a:r>
              <a:rPr lang="ru-RU" sz="1600" b="1" i="1" dirty="0">
                <a:solidFill>
                  <a:srgbClr val="002060"/>
                </a:solidFill>
                <a:cs typeface="Times New Roman" pitchFamily="18" charset="0"/>
              </a:rPr>
              <a:t>.</a:t>
            </a:r>
            <a:r>
              <a:rPr lang="ru-RU" sz="1600" b="1" dirty="0">
                <a:solidFill>
                  <a:srgbClr val="002060"/>
                </a:solidFill>
                <a:cs typeface="Times New Roman" pitchFamily="18" charset="0"/>
              </a:rPr>
              <a:t> </a:t>
            </a:r>
            <a:endParaRPr lang="en-GB" sz="1600" b="1" i="1" dirty="0">
              <a:solidFill>
                <a:srgbClr val="808080"/>
              </a:solidFill>
            </a:endParaRPr>
          </a:p>
          <a:p>
            <a:pPr>
              <a:spcBef>
                <a:spcPts val="600"/>
              </a:spcBef>
              <a:defRPr/>
            </a:pPr>
            <a:r>
              <a:rPr lang="ru-RU" sz="1200" b="1" dirty="0">
                <a:solidFill>
                  <a:srgbClr val="FFC000"/>
                </a:solidFill>
              </a:rPr>
              <a:t>Цель</a:t>
            </a:r>
            <a:r>
              <a:rPr lang="en-GB" sz="1200" b="1" dirty="0">
                <a:solidFill>
                  <a:srgbClr val="FFC000"/>
                </a:solidFill>
              </a:rPr>
              <a:t>:</a:t>
            </a:r>
            <a:endParaRPr lang="en-GB" sz="500" dirty="0">
              <a:solidFill>
                <a:srgbClr val="FFC000"/>
              </a:solidFill>
            </a:endParaRPr>
          </a:p>
          <a:p>
            <a:pPr marL="188913" lvl="1" indent="-187325">
              <a:spcBef>
                <a:spcPct val="25000"/>
              </a:spcBef>
              <a:buFont typeface="Arial" pitchFamily="34" charset="0"/>
              <a:buChar char="•"/>
              <a:defRPr/>
            </a:pPr>
            <a:r>
              <a:rPr lang="ru-RU" sz="1400" b="1" i="1" dirty="0">
                <a:cs typeface="Times New Roman" pitchFamily="18" charset="0"/>
              </a:rPr>
              <a:t>недопущение первой пробы психоактивных веществ</a:t>
            </a:r>
            <a:endParaRPr lang="ru-RU" sz="1400" i="1" dirty="0"/>
          </a:p>
        </p:txBody>
      </p:sp>
      <p:sp>
        <p:nvSpPr>
          <p:cNvPr id="8" name="Rectangle 8"/>
          <p:cNvSpPr>
            <a:spLocks noChangeArrowheads="1"/>
          </p:cNvSpPr>
          <p:nvPr/>
        </p:nvSpPr>
        <p:spPr bwMode="auto">
          <a:xfrm>
            <a:off x="2987675" y="2847975"/>
            <a:ext cx="3024188" cy="3701013"/>
          </a:xfrm>
          <a:prstGeom prst="rect">
            <a:avLst/>
          </a:prstGeom>
          <a:noFill/>
          <a:ln w="9525">
            <a:noFill/>
            <a:miter lim="800000"/>
            <a:headEnd/>
            <a:tailEnd/>
          </a:ln>
        </p:spPr>
        <p:txBody>
          <a:bodyPr anchor="ctr">
            <a:spAutoFit/>
          </a:bodyPr>
          <a:lstStyle/>
          <a:p>
            <a:pPr>
              <a:spcBef>
                <a:spcPts val="600"/>
              </a:spcBef>
              <a:defRPr/>
            </a:pPr>
            <a:r>
              <a:rPr lang="ru-RU" sz="1200" b="1" dirty="0">
                <a:solidFill>
                  <a:srgbClr val="FFC000"/>
                </a:solidFill>
              </a:rPr>
              <a:t>Объект: </a:t>
            </a:r>
          </a:p>
          <a:p>
            <a:pPr>
              <a:spcBef>
                <a:spcPts val="600"/>
              </a:spcBef>
              <a:defRPr/>
            </a:pPr>
            <a:r>
              <a:rPr lang="ru-RU" sz="1400" i="1" dirty="0"/>
              <a:t>группы риска по аддиктивному поведению</a:t>
            </a:r>
          </a:p>
          <a:p>
            <a:pPr>
              <a:spcBef>
                <a:spcPct val="25000"/>
              </a:spcBef>
              <a:defRPr/>
            </a:pPr>
            <a:r>
              <a:rPr lang="ru-RU" sz="1200" b="1" dirty="0">
                <a:solidFill>
                  <a:srgbClr val="FFC000"/>
                </a:solidFill>
              </a:rPr>
              <a:t>Определение</a:t>
            </a:r>
            <a:r>
              <a:rPr lang="en-GB" sz="1200" b="1" dirty="0">
                <a:solidFill>
                  <a:srgbClr val="FFC000"/>
                </a:solidFill>
              </a:rPr>
              <a:t>:</a:t>
            </a:r>
          </a:p>
          <a:p>
            <a:pPr>
              <a:spcBef>
                <a:spcPct val="25000"/>
              </a:spcBef>
              <a:defRPr/>
            </a:pPr>
            <a:r>
              <a:rPr lang="ru-RU" sz="1600" b="1" i="1" dirty="0">
                <a:solidFill>
                  <a:schemeClr val="tx1">
                    <a:lumMod val="65000"/>
                    <a:lumOff val="35000"/>
                  </a:schemeClr>
                </a:solidFill>
                <a:cs typeface="Times New Roman" pitchFamily="18" charset="0"/>
              </a:rPr>
              <a:t>комплекс мероприятий, предупреждающих формирование болезни и осложнений, связанных с эпизодическим употреблением ПАВ. </a:t>
            </a:r>
          </a:p>
          <a:p>
            <a:pPr>
              <a:spcBef>
                <a:spcPct val="25000"/>
              </a:spcBef>
              <a:defRPr/>
            </a:pPr>
            <a:r>
              <a:rPr lang="ru-RU" sz="1200" b="1" dirty="0">
                <a:solidFill>
                  <a:srgbClr val="FFC000"/>
                </a:solidFill>
              </a:rPr>
              <a:t>Цель</a:t>
            </a:r>
            <a:r>
              <a:rPr lang="en-GB" sz="1200" b="1" dirty="0">
                <a:solidFill>
                  <a:srgbClr val="FFC000"/>
                </a:solidFill>
              </a:rPr>
              <a:t>:</a:t>
            </a:r>
            <a:endParaRPr lang="en-GB" sz="500" dirty="0">
              <a:solidFill>
                <a:srgbClr val="FFC000"/>
              </a:solidFill>
            </a:endParaRPr>
          </a:p>
          <a:p>
            <a:pPr marL="188913" lvl="1" indent="-187325">
              <a:spcBef>
                <a:spcPct val="25000"/>
              </a:spcBef>
              <a:buFont typeface="Arial" pitchFamily="34" charset="0"/>
              <a:buChar char="•"/>
              <a:defRPr/>
            </a:pPr>
            <a:r>
              <a:rPr lang="ru-RU" sz="1400" b="1" i="1" dirty="0">
                <a:cs typeface="Times New Roman" pitchFamily="18" charset="0"/>
              </a:rPr>
              <a:t>раннее выявление людей с опытом потребления и удержание их от формирования зависимости</a:t>
            </a:r>
            <a:endParaRPr lang="ru-RU" sz="1400" i="1" dirty="0"/>
          </a:p>
        </p:txBody>
      </p:sp>
      <p:sp>
        <p:nvSpPr>
          <p:cNvPr id="9" name="Rectangle 8"/>
          <p:cNvSpPr>
            <a:spLocks noChangeArrowheads="1"/>
          </p:cNvSpPr>
          <p:nvPr/>
        </p:nvSpPr>
        <p:spPr bwMode="auto">
          <a:xfrm>
            <a:off x="6156325" y="2565400"/>
            <a:ext cx="2879725" cy="3762375"/>
          </a:xfrm>
          <a:prstGeom prst="rect">
            <a:avLst/>
          </a:prstGeom>
          <a:noFill/>
          <a:ln w="9525">
            <a:noFill/>
            <a:miter lim="800000"/>
            <a:headEnd/>
            <a:tailEnd/>
          </a:ln>
        </p:spPr>
        <p:txBody>
          <a:bodyPr anchor="ctr">
            <a:spAutoFit/>
          </a:bodyPr>
          <a:lstStyle/>
          <a:p>
            <a:pPr>
              <a:spcBef>
                <a:spcPts val="600"/>
              </a:spcBef>
              <a:defRPr/>
            </a:pPr>
            <a:r>
              <a:rPr lang="ru-RU" sz="1200" b="1" dirty="0">
                <a:solidFill>
                  <a:srgbClr val="FFC000"/>
                </a:solidFill>
              </a:rPr>
              <a:t>Объект:</a:t>
            </a:r>
          </a:p>
          <a:p>
            <a:pPr>
              <a:spcBef>
                <a:spcPts val="600"/>
              </a:spcBef>
              <a:defRPr/>
            </a:pPr>
            <a:r>
              <a:rPr lang="ru-RU" sz="1400" i="1" dirty="0"/>
              <a:t>больные</a:t>
            </a:r>
          </a:p>
          <a:p>
            <a:pPr>
              <a:spcBef>
                <a:spcPct val="25000"/>
              </a:spcBef>
              <a:defRPr/>
            </a:pPr>
            <a:r>
              <a:rPr lang="ru-RU" sz="1200" b="1" dirty="0">
                <a:solidFill>
                  <a:srgbClr val="FFC000"/>
                </a:solidFill>
              </a:rPr>
              <a:t>Определение</a:t>
            </a:r>
            <a:r>
              <a:rPr lang="en-GB" sz="1200" b="1" dirty="0">
                <a:solidFill>
                  <a:srgbClr val="FFC000"/>
                </a:solidFill>
              </a:rPr>
              <a:t>:</a:t>
            </a:r>
          </a:p>
          <a:p>
            <a:pPr>
              <a:spcBef>
                <a:spcPct val="25000"/>
              </a:spcBef>
              <a:defRPr/>
            </a:pPr>
            <a:r>
              <a:rPr lang="ru-RU" sz="1600" b="1" i="1" dirty="0">
                <a:solidFill>
                  <a:schemeClr val="tx1">
                    <a:lumMod val="65000"/>
                    <a:lumOff val="35000"/>
                  </a:schemeClr>
                </a:solidFill>
                <a:cs typeface="Times New Roman" pitchFamily="18" charset="0"/>
              </a:rPr>
              <a:t>комплекс мероприятий, направленных на предотвращение  рецидивов, способствующих восстановлению личностного и социального статуса больного </a:t>
            </a:r>
          </a:p>
          <a:p>
            <a:pPr>
              <a:spcBef>
                <a:spcPct val="25000"/>
              </a:spcBef>
              <a:defRPr/>
            </a:pPr>
            <a:r>
              <a:rPr lang="ru-RU" sz="1200" b="1" dirty="0">
                <a:solidFill>
                  <a:srgbClr val="FFC000"/>
                </a:solidFill>
              </a:rPr>
              <a:t>Цель</a:t>
            </a:r>
            <a:r>
              <a:rPr lang="en-GB" sz="1200" b="1" dirty="0">
                <a:solidFill>
                  <a:srgbClr val="FFC000"/>
                </a:solidFill>
              </a:rPr>
              <a:t>:</a:t>
            </a:r>
            <a:endParaRPr lang="en-GB" sz="500" dirty="0">
              <a:solidFill>
                <a:srgbClr val="FFC000"/>
              </a:solidFill>
            </a:endParaRPr>
          </a:p>
          <a:p>
            <a:pPr marL="188913" lvl="1" indent="-187325">
              <a:spcBef>
                <a:spcPct val="25000"/>
              </a:spcBef>
              <a:buFont typeface="Arial" pitchFamily="34" charset="0"/>
              <a:buChar char="•"/>
              <a:defRPr/>
            </a:pPr>
            <a:r>
              <a:rPr lang="ru-RU" sz="1400" b="1" i="1" dirty="0">
                <a:cs typeface="Times New Roman" pitchFamily="18" charset="0"/>
              </a:rPr>
              <a:t>поддержка  лиц в состоянии устойчивой ремиссии</a:t>
            </a:r>
            <a:endParaRPr lang="ru-RU" sz="1400" i="1"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429684" cy="6124754"/>
          </a:xfrm>
          <a:prstGeom prst="rect">
            <a:avLst/>
          </a:prstGeom>
        </p:spPr>
        <p:txBody>
          <a:bodyPr wrap="square">
            <a:spAutoFit/>
          </a:bodyPr>
          <a:lstStyle/>
          <a:p>
            <a:pPr algn="just"/>
            <a:r>
              <a:rPr lang="ru-RU" sz="2800" b="1" dirty="0"/>
              <a:t>Первичная профилактика наркологических</a:t>
            </a:r>
          </a:p>
          <a:p>
            <a:pPr algn="just"/>
            <a:r>
              <a:rPr lang="ru-RU" sz="2800" b="1" dirty="0"/>
              <a:t>                                  заболеваний  </a:t>
            </a:r>
          </a:p>
          <a:p>
            <a:pPr algn="just"/>
            <a:endParaRPr lang="ru-RU" sz="2800" dirty="0"/>
          </a:p>
          <a:p>
            <a:pPr algn="just"/>
            <a:endParaRPr lang="ru-RU" sz="2800" dirty="0"/>
          </a:p>
          <a:p>
            <a:pPr algn="just"/>
            <a:endParaRPr lang="ru-RU" sz="2800" dirty="0"/>
          </a:p>
          <a:p>
            <a:pPr algn="just"/>
            <a:endParaRPr lang="ru-RU" sz="2800" dirty="0"/>
          </a:p>
          <a:p>
            <a:pPr algn="just"/>
            <a:r>
              <a:rPr lang="ru-RU" sz="2800" dirty="0"/>
              <a:t>  </a:t>
            </a:r>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p:txBody>
      </p:sp>
      <p:sp>
        <p:nvSpPr>
          <p:cNvPr id="3" name="Прямоугольник 2"/>
          <p:cNvSpPr/>
          <p:nvPr/>
        </p:nvSpPr>
        <p:spPr>
          <a:xfrm>
            <a:off x="357158" y="1643050"/>
            <a:ext cx="8429684" cy="4893647"/>
          </a:xfrm>
          <a:prstGeom prst="rect">
            <a:avLst/>
          </a:prstGeom>
        </p:spPr>
        <p:txBody>
          <a:bodyPr wrap="square">
            <a:spAutoFit/>
          </a:bodyPr>
          <a:lstStyle/>
          <a:p>
            <a:r>
              <a:rPr lang="ru-RU" sz="2400" dirty="0"/>
              <a:t>Направлена :</a:t>
            </a:r>
          </a:p>
          <a:p>
            <a:r>
              <a:rPr lang="ru-RU" sz="2400" dirty="0"/>
              <a:t>- на своевременное предупреждение факторов риска развития наркологических заболеваний, в первую очередь, до начала потребления ПАВ. </a:t>
            </a:r>
          </a:p>
          <a:p>
            <a:pPr>
              <a:buFontTx/>
              <a:buChar char="-"/>
            </a:pPr>
            <a:r>
              <a:rPr lang="ru-RU" sz="2400" dirty="0"/>
              <a:t>на усиление социально-позитивных мотиваций в развитии индивида или группы лиц, формирование у населения установок на ЗОЖ, ответственного отношения к здоровью.  -Охватывает все группы населения, в первую очередь, подростков и молодых людей.</a:t>
            </a:r>
          </a:p>
          <a:p>
            <a:pPr>
              <a:buFontTx/>
              <a:buChar char="-"/>
            </a:pPr>
            <a:r>
              <a:rPr lang="ru-RU" sz="2400" dirty="0"/>
              <a:t> Носит неспецифический (универсальный), характер </a:t>
            </a:r>
          </a:p>
          <a:p>
            <a:pPr>
              <a:buFontTx/>
              <a:buChar char="-"/>
            </a:pPr>
            <a:r>
              <a:rPr lang="ru-RU" sz="2400" dirty="0"/>
              <a:t>   Состоит преимущественно из психологических, социальных, педагогических и медико-биологических практик.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14810" y="428604"/>
            <a:ext cx="4643470" cy="2357454"/>
          </a:xfrm>
        </p:spPr>
        <p:txBody>
          <a:bodyPr>
            <a:normAutofit/>
          </a:bodyPr>
          <a:lstStyle/>
          <a:p>
            <a:pPr algn="just"/>
            <a:r>
              <a:rPr lang="ru-RU" sz="2000" dirty="0">
                <a:solidFill>
                  <a:schemeClr val="accent6">
                    <a:lumMod val="20000"/>
                    <a:lumOff val="80000"/>
                  </a:schemeClr>
                </a:solidFill>
                <a:latin typeface="+mn-lt"/>
              </a:rPr>
              <a:t>Отделение медико-психологической помощи детям и подросткам</a:t>
            </a:r>
            <a:br>
              <a:rPr lang="ru-RU" sz="2000" dirty="0">
                <a:solidFill>
                  <a:schemeClr val="accent6">
                    <a:lumMod val="20000"/>
                    <a:lumOff val="80000"/>
                  </a:schemeClr>
                </a:solidFill>
                <a:latin typeface="+mn-lt"/>
              </a:rPr>
            </a:br>
            <a:br>
              <a:rPr lang="ru-RU" sz="2000" dirty="0">
                <a:solidFill>
                  <a:schemeClr val="accent6">
                    <a:lumMod val="20000"/>
                    <a:lumOff val="80000"/>
                  </a:schemeClr>
                </a:solidFill>
                <a:latin typeface="+mn-lt"/>
              </a:rPr>
            </a:br>
            <a:r>
              <a:rPr lang="ru-RU" sz="2000" dirty="0">
                <a:solidFill>
                  <a:schemeClr val="accent6">
                    <a:lumMod val="20000"/>
                    <a:lumOff val="80000"/>
                  </a:schemeClr>
                </a:solidFill>
                <a:latin typeface="+mn-lt"/>
              </a:rPr>
              <a:t>Врач психиатр-нарколог покровская Юлия </a:t>
            </a:r>
            <a:r>
              <a:rPr lang="ru-RU" sz="2000" dirty="0" err="1">
                <a:solidFill>
                  <a:schemeClr val="accent6">
                    <a:lumMod val="20000"/>
                    <a:lumOff val="80000"/>
                  </a:schemeClr>
                </a:solidFill>
                <a:latin typeface="+mn-lt"/>
              </a:rPr>
              <a:t>аЛександровна</a:t>
            </a:r>
            <a:endParaRPr lang="ru-RU" sz="2000" dirty="0">
              <a:solidFill>
                <a:schemeClr val="accent6">
                  <a:lumMod val="20000"/>
                  <a:lumOff val="80000"/>
                </a:schemeClr>
              </a:solidFill>
              <a:latin typeface="+mn-lt"/>
            </a:endParaRPr>
          </a:p>
        </p:txBody>
      </p:sp>
      <p:sp>
        <p:nvSpPr>
          <p:cNvPr id="3" name="Подзаголовок 2"/>
          <p:cNvSpPr>
            <a:spLocks noGrp="1"/>
          </p:cNvSpPr>
          <p:nvPr>
            <p:ph type="subTitle" idx="1"/>
          </p:nvPr>
        </p:nvSpPr>
        <p:spPr>
          <a:xfrm>
            <a:off x="1371600" y="3500438"/>
            <a:ext cx="6629424" cy="3000396"/>
          </a:xfrm>
        </p:spPr>
        <p:txBody>
          <a:bodyPr>
            <a:normAutofit/>
          </a:bodyPr>
          <a:lstStyle/>
          <a:p>
            <a:r>
              <a:rPr lang="ru-RU" sz="3200" dirty="0">
                <a:solidFill>
                  <a:srgbClr val="FFC000"/>
                </a:solidFill>
              </a:rPr>
              <a:t>Профилактика употребления</a:t>
            </a:r>
          </a:p>
          <a:p>
            <a:r>
              <a:rPr lang="ru-RU" sz="3200" dirty="0" err="1">
                <a:solidFill>
                  <a:srgbClr val="FFC000"/>
                </a:solidFill>
              </a:rPr>
              <a:t>психоактивных</a:t>
            </a:r>
            <a:r>
              <a:rPr lang="ru-RU" sz="3200" dirty="0">
                <a:solidFill>
                  <a:srgbClr val="FFC000"/>
                </a:solidFill>
              </a:rPr>
              <a:t> веществ</a:t>
            </a:r>
            <a:r>
              <a:rPr lang="ru-RU" sz="3200" dirty="0">
                <a:solidFill>
                  <a:srgbClr val="00B05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Цели первичной профилактики наркологической патологии</a:t>
            </a:r>
          </a:p>
        </p:txBody>
      </p:sp>
      <p:sp>
        <p:nvSpPr>
          <p:cNvPr id="34819" name="Содержимое 2"/>
          <p:cNvSpPr>
            <a:spLocks noGrp="1"/>
          </p:cNvSpPr>
          <p:nvPr>
            <p:ph idx="1"/>
          </p:nvPr>
        </p:nvSpPr>
        <p:spPr>
          <a:xfrm>
            <a:off x="928688" y="1928813"/>
            <a:ext cx="8215312" cy="4625975"/>
          </a:xfrm>
        </p:spPr>
        <p:txBody>
          <a:bodyPr>
            <a:normAutofit lnSpcReduction="10000"/>
          </a:bodyPr>
          <a:lstStyle/>
          <a:p>
            <a:pPr>
              <a:buFont typeface="Monotype Sorts"/>
              <a:buNone/>
            </a:pPr>
            <a:r>
              <a:rPr lang="ru-RU" sz="2200" dirty="0"/>
              <a:t>1) Осознание и усвоение основных человеческих ценностей </a:t>
            </a:r>
          </a:p>
          <a:p>
            <a:pPr>
              <a:buFont typeface="Monotype Sorts"/>
              <a:buNone/>
            </a:pPr>
            <a:r>
              <a:rPr lang="ru-RU" sz="2200" dirty="0"/>
              <a:t>2)   Обучение методам решения жизненных проблем, преодоления стресса и снятия напряжения без применения </a:t>
            </a:r>
            <a:r>
              <a:rPr lang="ru-RU" sz="2200" dirty="0" err="1"/>
              <a:t>психоактивных</a:t>
            </a:r>
            <a:r>
              <a:rPr lang="ru-RU" sz="2200" dirty="0"/>
              <a:t> веществ </a:t>
            </a:r>
          </a:p>
          <a:p>
            <a:pPr>
              <a:buFont typeface="Monotype Sorts"/>
              <a:buNone/>
            </a:pPr>
            <a:r>
              <a:rPr lang="ru-RU" sz="2200" dirty="0"/>
              <a:t>3)   Формирование навыков принятия решений, эффективного общения, критического мышления, сопротивления негативному влиянию окружения, управления эмоциями, в том числе — в состояниях стресса </a:t>
            </a:r>
          </a:p>
          <a:p>
            <a:pPr>
              <a:buFont typeface="Monotype Sorts"/>
              <a:buNone/>
            </a:pPr>
            <a:r>
              <a:rPr lang="ru-RU" sz="2200" dirty="0"/>
              <a:t>4)   Информирование о </a:t>
            </a:r>
            <a:r>
              <a:rPr lang="ru-RU" sz="2200" noProof="1"/>
              <a:t>психических , </a:t>
            </a:r>
            <a:r>
              <a:rPr lang="ru-RU" sz="2200" dirty="0"/>
              <a:t>соматических и социальных последствиях употребления </a:t>
            </a:r>
            <a:r>
              <a:rPr lang="ru-RU" sz="2200" dirty="0" err="1"/>
              <a:t>психоактивных</a:t>
            </a:r>
            <a:r>
              <a:rPr lang="ru-RU" sz="2200" dirty="0"/>
              <a:t> веществ</a:t>
            </a:r>
          </a:p>
          <a:p>
            <a:pPr>
              <a:buFont typeface="Monotype Sorts"/>
              <a:buNone/>
            </a:pPr>
            <a:r>
              <a:rPr lang="ru-RU" sz="2200" dirty="0"/>
              <a:t>5)   Формирование  установки  на  ведение  здорового  образа жизни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358246" cy="461665"/>
          </a:xfrm>
          <a:prstGeom prst="rect">
            <a:avLst/>
          </a:prstGeom>
        </p:spPr>
        <p:txBody>
          <a:bodyPr wrap="square">
            <a:spAutoFit/>
          </a:bodyPr>
          <a:lstStyle/>
          <a:p>
            <a:r>
              <a:rPr lang="ru-RU" sz="2400" b="1" dirty="0"/>
              <a:t>Факторы защиты наркологических заболеваний</a:t>
            </a:r>
          </a:p>
        </p:txBody>
      </p:sp>
      <p:sp>
        <p:nvSpPr>
          <p:cNvPr id="3" name="Прямоугольник 2"/>
          <p:cNvSpPr/>
          <p:nvPr/>
        </p:nvSpPr>
        <p:spPr>
          <a:xfrm>
            <a:off x="428596" y="1166842"/>
            <a:ext cx="8358246" cy="4893647"/>
          </a:xfrm>
          <a:prstGeom prst="rect">
            <a:avLst/>
          </a:prstGeom>
        </p:spPr>
        <p:txBody>
          <a:bodyPr wrap="square">
            <a:spAutoFit/>
          </a:bodyPr>
          <a:lstStyle/>
          <a:p>
            <a:r>
              <a:rPr lang="ru-RU" sz="2400" dirty="0"/>
              <a:t>• Благополучное социальное окружение </a:t>
            </a:r>
          </a:p>
          <a:p>
            <a:r>
              <a:rPr lang="ru-RU" sz="2400" dirty="0"/>
              <a:t>• Наличие функциональной семьи  </a:t>
            </a:r>
          </a:p>
          <a:p>
            <a:r>
              <a:rPr lang="ru-RU" sz="2400" dirty="0"/>
              <a:t>• Достаточный уровень жизни   </a:t>
            </a:r>
          </a:p>
          <a:p>
            <a:r>
              <a:rPr lang="ru-RU" sz="2400" dirty="0"/>
              <a:t>• Доступность служб социальной помощи </a:t>
            </a:r>
          </a:p>
          <a:p>
            <a:r>
              <a:rPr lang="ru-RU" sz="2400" dirty="0"/>
              <a:t>• Наличие защитных факторов здорового и социально-эффективного поведения: устойчивость к стрессу, физическое и психическое благополучие; адекватная самооценка, развитые навыки самостоятельного решения проблем, поиска и принятия социальной поддержки, устойчивость к негативному влиянию, умение контролировать свое поведение</a:t>
            </a:r>
          </a:p>
          <a:p>
            <a:r>
              <a:rPr lang="ru-RU" sz="2400" dirty="0"/>
              <a:t> • Вовлеченность в общественную жизнь </a:t>
            </a:r>
          </a:p>
          <a:p>
            <a:r>
              <a:rPr lang="ru-RU" sz="2400" dirty="0"/>
              <a:t> • Участие и организация программ досуга, альтернативных употреблению ПАВ.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defRPr/>
            </a:pPr>
            <a:r>
              <a:rPr lang="ru-RU" dirty="0"/>
              <a:t>Ситуация повышенного риска</a:t>
            </a:r>
          </a:p>
        </p:txBody>
      </p:sp>
      <p:sp>
        <p:nvSpPr>
          <p:cNvPr id="19459" name="Содержимое 2"/>
          <p:cNvSpPr>
            <a:spLocks noGrp="1"/>
          </p:cNvSpPr>
          <p:nvPr>
            <p:ph idx="1"/>
          </p:nvPr>
        </p:nvSpPr>
        <p:spPr>
          <a:xfrm>
            <a:off x="1042988" y="1628775"/>
            <a:ext cx="7616825" cy="4525963"/>
          </a:xfrm>
        </p:spPr>
        <p:txBody>
          <a:bodyPr>
            <a:normAutofit lnSpcReduction="10000"/>
          </a:bodyPr>
          <a:lstStyle/>
          <a:p>
            <a:pPr algn="just"/>
            <a:r>
              <a:rPr lang="ru-RU" sz="2800" dirty="0"/>
              <a:t>Недостаточная информированность о последствиях употребления ПАВ</a:t>
            </a:r>
          </a:p>
          <a:p>
            <a:pPr algn="just"/>
            <a:r>
              <a:rPr lang="ru-RU" sz="2800" dirty="0"/>
              <a:t>Наличие в близком окружении лиц, употребляющих ПАВ</a:t>
            </a:r>
          </a:p>
          <a:p>
            <a:pPr algn="just"/>
            <a:r>
              <a:rPr lang="ru-RU" sz="2800" dirty="0"/>
              <a:t>Неумение использовать свободное время</a:t>
            </a:r>
          </a:p>
          <a:p>
            <a:pPr algn="just"/>
            <a:r>
              <a:rPr lang="ru-RU" sz="2800" dirty="0"/>
              <a:t>Отсутствие контроля со стороны старших (гипоопека)</a:t>
            </a:r>
          </a:p>
          <a:p>
            <a:pPr algn="just"/>
            <a:r>
              <a:rPr lang="ru-RU" sz="2800" dirty="0"/>
              <a:t>Напряженные, конфликтные отношения в семье, атмосфера отчуждения, чрезмерная критика подростка</a:t>
            </a:r>
          </a:p>
          <a:p>
            <a:endParaRPr lang="ru-RU" sz="2900" dirty="0"/>
          </a:p>
          <a:p>
            <a:endParaRPr lang="ru-RU" sz="3000" dirty="0"/>
          </a:p>
          <a:p>
            <a:endParaRPr lang="ru-RU" dirty="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572560" cy="5755422"/>
          </a:xfrm>
          <a:prstGeom prst="rect">
            <a:avLst/>
          </a:prstGeom>
        </p:spPr>
        <p:txBody>
          <a:bodyPr wrap="square">
            <a:spAutoFit/>
          </a:bodyPr>
          <a:lstStyle/>
          <a:p>
            <a:r>
              <a:rPr lang="ru-RU" sz="3200" b="1" dirty="0"/>
              <a:t>Выявление факторов риска развития наркологических заболеваний </a:t>
            </a:r>
          </a:p>
          <a:p>
            <a:endParaRPr lang="ru-RU" sz="2400" dirty="0"/>
          </a:p>
          <a:p>
            <a:endParaRPr lang="ru-RU" sz="2400" dirty="0"/>
          </a:p>
          <a:p>
            <a:r>
              <a:rPr lang="ru-RU" sz="2400" dirty="0"/>
              <a:t>-</a:t>
            </a:r>
            <a:r>
              <a:rPr lang="ru-RU" sz="3200" dirty="0"/>
              <a:t>Семейное консультирование;</a:t>
            </a:r>
          </a:p>
          <a:p>
            <a:r>
              <a:rPr lang="ru-RU" sz="3200" dirty="0"/>
              <a:t>-Профилактические медицинские осмотры обучающихся;</a:t>
            </a:r>
          </a:p>
          <a:p>
            <a:r>
              <a:rPr lang="ru-RU" sz="3200" dirty="0"/>
              <a:t>-Предрейсовые, послерейсовые осмотры водителей;</a:t>
            </a:r>
          </a:p>
          <a:p>
            <a:r>
              <a:rPr lang="ru-RU" sz="3200" dirty="0"/>
              <a:t>-Медицинское освидетельствование;</a:t>
            </a:r>
          </a:p>
          <a:p>
            <a:r>
              <a:rPr lang="ru-RU" sz="3200" dirty="0"/>
              <a:t>-Предварительные и периодические медицинские осмотры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err="1"/>
              <a:t>Профосмотры</a:t>
            </a:r>
            <a:r>
              <a:rPr lang="ru-RU" dirty="0"/>
              <a:t> обучающихся</a:t>
            </a:r>
          </a:p>
        </p:txBody>
      </p:sp>
      <p:sp>
        <p:nvSpPr>
          <p:cNvPr id="40963" name="Содержимое 2"/>
          <p:cNvSpPr>
            <a:spLocks noGrp="1"/>
          </p:cNvSpPr>
          <p:nvPr>
            <p:ph idx="1"/>
          </p:nvPr>
        </p:nvSpPr>
        <p:spPr>
          <a:xfrm>
            <a:off x="571500" y="1143000"/>
            <a:ext cx="8572500" cy="4983163"/>
          </a:xfrm>
        </p:spPr>
        <p:txBody>
          <a:bodyPr>
            <a:normAutofit fontScale="92500"/>
          </a:bodyPr>
          <a:lstStyle/>
          <a:p>
            <a:pPr algn="just"/>
            <a:r>
              <a:rPr lang="ru-RU" sz="2200" b="1"/>
              <a:t>Федеральный закон от 7.06.2013 г. №120-ФЗ «О внесении </a:t>
            </a:r>
            <a:r>
              <a:rPr lang="ru-RU" sz="2200"/>
              <a:t>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a:t>
            </a:r>
          </a:p>
          <a:p>
            <a:pPr algn="just"/>
            <a:r>
              <a:rPr lang="ru-RU" sz="2200"/>
              <a:t>Приказ МО РФ от 16.06.2014 г. №658 «Об утверждении Порядка проведения социально-психологического тестирования лиц, обучающихся в общеобразовательных организациях и профессиональных образовательных организациях, а также в образовательных организациях высшего образования»</a:t>
            </a:r>
          </a:p>
          <a:p>
            <a:pPr algn="just"/>
            <a:r>
              <a:rPr lang="ru-RU" sz="2200"/>
              <a:t>Приказ МЗ РФ от 6.10.2014 г. №581н "О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2" y="357165"/>
            <a:ext cx="8047037" cy="1143009"/>
          </a:xfrm>
        </p:spPr>
        <p:txBody>
          <a:bodyPr>
            <a:normAutofit/>
          </a:bodyPr>
          <a:lstStyle/>
          <a:p>
            <a:pPr algn="ctr">
              <a:defRPr/>
            </a:pPr>
            <a:r>
              <a:rPr lang="ru-RU" sz="3200" dirty="0"/>
              <a:t>Задачи тестирования школьников на употребление наркотиков</a:t>
            </a:r>
          </a:p>
        </p:txBody>
      </p:sp>
      <p:sp>
        <p:nvSpPr>
          <p:cNvPr id="41987" name="Содержимое 2"/>
          <p:cNvSpPr>
            <a:spLocks noGrp="1"/>
          </p:cNvSpPr>
          <p:nvPr>
            <p:ph idx="1"/>
          </p:nvPr>
        </p:nvSpPr>
        <p:spPr>
          <a:xfrm>
            <a:off x="1069975" y="1844675"/>
            <a:ext cx="7616825" cy="4537075"/>
          </a:xfrm>
        </p:spPr>
        <p:txBody>
          <a:bodyPr>
            <a:normAutofit fontScale="92500"/>
          </a:bodyPr>
          <a:lstStyle/>
          <a:p>
            <a:pPr algn="just">
              <a:spcBef>
                <a:spcPct val="0"/>
              </a:spcBef>
              <a:spcAft>
                <a:spcPts val="1200"/>
              </a:spcAft>
            </a:pPr>
            <a:r>
              <a:rPr lang="ru-RU" sz="2400"/>
              <a:t>раннее выявление лиц, допускающих немедицинское потребление наркотических средств с помощью добровольного тестирования, оценка  распространенности  употребления ПАВ</a:t>
            </a:r>
          </a:p>
          <a:p>
            <a:pPr algn="just">
              <a:spcBef>
                <a:spcPct val="0"/>
              </a:spcBef>
              <a:spcAft>
                <a:spcPts val="1200"/>
              </a:spcAft>
            </a:pPr>
            <a:r>
              <a:rPr lang="ru-RU" sz="2400"/>
              <a:t>оказание медико-психолого-педагогической консультативной помощи обучающимся из группы риска, их родителям</a:t>
            </a:r>
          </a:p>
          <a:p>
            <a:pPr algn="just">
              <a:spcBef>
                <a:spcPct val="0"/>
              </a:spcBef>
              <a:spcAft>
                <a:spcPts val="1200"/>
              </a:spcAft>
            </a:pPr>
            <a:r>
              <a:rPr lang="ru-RU" sz="2400"/>
              <a:t>оценка эффективности профилактической работы </a:t>
            </a:r>
          </a:p>
          <a:p>
            <a:pPr algn="just">
              <a:spcBef>
                <a:spcPct val="0"/>
              </a:spcBef>
              <a:spcAft>
                <a:spcPts val="1200"/>
              </a:spcAft>
            </a:pPr>
            <a:r>
              <a:rPr lang="ru-RU" sz="2400"/>
              <a:t>прицельная профилактика в учебных коллективах с наибольшим количеством положительных результатов тестирования либо отказа от участия в тестировании </a:t>
            </a:r>
          </a:p>
          <a:p>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Тематика </a:t>
            </a:r>
            <a:r>
              <a:rPr lang="ru-RU" dirty="0" err="1"/>
              <a:t>антинаркотических</a:t>
            </a:r>
            <a:r>
              <a:rPr lang="ru-RU" dirty="0"/>
              <a:t> мероприятий</a:t>
            </a:r>
          </a:p>
        </p:txBody>
      </p:sp>
      <p:sp>
        <p:nvSpPr>
          <p:cNvPr id="35843" name="Содержимое 2"/>
          <p:cNvSpPr>
            <a:spLocks noGrp="1"/>
          </p:cNvSpPr>
          <p:nvPr>
            <p:ph idx="1"/>
          </p:nvPr>
        </p:nvSpPr>
        <p:spPr>
          <a:xfrm>
            <a:off x="1069975" y="1600200"/>
            <a:ext cx="7616825" cy="5257800"/>
          </a:xfrm>
        </p:spPr>
        <p:txBody>
          <a:bodyPr>
            <a:normAutofit lnSpcReduction="10000"/>
          </a:bodyPr>
          <a:lstStyle/>
          <a:p>
            <a:r>
              <a:rPr lang="ru-RU" sz="1600"/>
              <a:t>о  здоровье  и  здоровом  образе  жизни;</a:t>
            </a:r>
          </a:p>
          <a:p>
            <a:r>
              <a:rPr lang="ru-RU" sz="1600"/>
              <a:t>о  семье;</a:t>
            </a:r>
          </a:p>
          <a:p>
            <a:r>
              <a:rPr lang="ru-RU" sz="1600"/>
              <a:t>о  любви и дружбе;</a:t>
            </a:r>
          </a:p>
          <a:p>
            <a:r>
              <a:rPr lang="ru-RU" sz="1600"/>
              <a:t>об  учебе  и  труде, профессиональной карьере;</a:t>
            </a:r>
          </a:p>
          <a:p>
            <a:r>
              <a:rPr lang="ru-RU" sz="1600"/>
              <a:t>о  нравственности,  верованиях  и  духовности;</a:t>
            </a:r>
          </a:p>
          <a:p>
            <a:r>
              <a:rPr lang="ru-RU" sz="1600"/>
              <a:t>о  правах  и  законах;</a:t>
            </a:r>
          </a:p>
          <a:p>
            <a:r>
              <a:rPr lang="ru-RU" sz="1600"/>
              <a:t>о  науке  и  научном мировоззрении;</a:t>
            </a:r>
          </a:p>
          <a:p>
            <a:r>
              <a:rPr lang="ru-RU" sz="1600"/>
              <a:t>о  культуре  и  досуге;</a:t>
            </a:r>
          </a:p>
          <a:p>
            <a:r>
              <a:rPr lang="ru-RU" sz="1600"/>
              <a:t>о  спорте  и  физической культуре;</a:t>
            </a:r>
          </a:p>
          <a:p>
            <a:r>
              <a:rPr lang="ru-RU" sz="1600"/>
              <a:t>о  трудностях  в  жизни  и  конструктивных  способах  их  преодоления;</a:t>
            </a:r>
          </a:p>
          <a:p>
            <a:r>
              <a:rPr lang="ru-RU" sz="1600"/>
              <a:t>о стрессах, неприятностях и позитивных путях получения радости и удовольствия;</a:t>
            </a:r>
          </a:p>
          <a:p>
            <a:r>
              <a:rPr lang="ru-RU" sz="1600"/>
              <a:t>о  самостоятельности,  компетентности  и  жизненной зрелости;</a:t>
            </a:r>
          </a:p>
          <a:p>
            <a:r>
              <a:rPr lang="ru-RU" sz="1600"/>
              <a:t>об  общении, коммуникативных навыках и способах противостоять давлению других;</a:t>
            </a:r>
          </a:p>
          <a:p>
            <a:r>
              <a:rPr lang="ru-RU" sz="1600"/>
              <a:t>о  риске  в  жизни  и  здравом  смысле;</a:t>
            </a:r>
          </a:p>
          <a:p>
            <a:r>
              <a:rPr lang="ru-RU" sz="1600"/>
              <a:t>о  способах  самовыражения  и  умении  управлять  своим  поведением;</a:t>
            </a:r>
          </a:p>
          <a:p>
            <a:r>
              <a:rPr lang="ru-RU" sz="1600"/>
              <a:t>о  целях и смысле жизни и т.п.</a:t>
            </a:r>
          </a:p>
          <a:p>
            <a:r>
              <a:rPr lang="ru-RU"/>
              <a:t> </a:t>
            </a:r>
          </a:p>
          <a:p>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2" y="36513"/>
            <a:ext cx="8047037" cy="1143000"/>
          </a:xfrm>
        </p:spPr>
        <p:txBody>
          <a:bodyPr>
            <a:normAutofit fontScale="90000"/>
          </a:bodyPr>
          <a:lstStyle/>
          <a:p>
            <a:pPr>
              <a:defRPr/>
            </a:pPr>
            <a:r>
              <a:rPr lang="ru-RU" dirty="0">
                <a:solidFill>
                  <a:schemeClr val="tx2"/>
                </a:solidFill>
              </a:rPr>
              <a:t>Как нельзя проводить профилактику</a:t>
            </a:r>
          </a:p>
        </p:txBody>
      </p:sp>
      <p:sp>
        <p:nvSpPr>
          <p:cNvPr id="37891" name="Содержимое 2"/>
          <p:cNvSpPr>
            <a:spLocks noGrp="1"/>
          </p:cNvSpPr>
          <p:nvPr>
            <p:ph idx="1"/>
          </p:nvPr>
        </p:nvSpPr>
        <p:spPr>
          <a:xfrm>
            <a:off x="1069975" y="1600200"/>
            <a:ext cx="7616825" cy="5068888"/>
          </a:xfrm>
        </p:spPr>
        <p:txBody>
          <a:bodyPr/>
          <a:lstStyle/>
          <a:p>
            <a:pPr algn="ctr">
              <a:buFont typeface="Arial" pitchFamily="34" charset="0"/>
              <a:buNone/>
            </a:pPr>
            <a:r>
              <a:rPr lang="ru-RU" sz="2800" b="1" dirty="0">
                <a:solidFill>
                  <a:srgbClr val="FFFF00"/>
                </a:solidFill>
              </a:rPr>
              <a:t>Не допускается!</a:t>
            </a:r>
          </a:p>
          <a:p>
            <a:pPr>
              <a:buFont typeface="Arial" pitchFamily="34" charset="0"/>
              <a:buNone/>
            </a:pPr>
            <a:r>
              <a:rPr lang="ru-RU" sz="2300" dirty="0"/>
              <a:t>	Предоставлять учащимся информацию: </a:t>
            </a:r>
          </a:p>
          <a:p>
            <a:pPr>
              <a:buFontTx/>
              <a:buChar char="-"/>
            </a:pPr>
            <a:r>
              <a:rPr lang="ru-RU" sz="2300" dirty="0"/>
              <a:t>о способах приготовления или приобретения ПАВ</a:t>
            </a:r>
          </a:p>
          <a:p>
            <a:pPr>
              <a:buFontTx/>
              <a:buChar char="-"/>
            </a:pPr>
            <a:r>
              <a:rPr lang="ru-RU" sz="2300" dirty="0"/>
              <a:t> демонстрировать наркоманскую атрибутику</a:t>
            </a:r>
          </a:p>
          <a:p>
            <a:pPr>
              <a:buFontTx/>
              <a:buChar char="-"/>
            </a:pPr>
            <a:r>
              <a:rPr lang="ru-RU" sz="2300" dirty="0"/>
              <a:t> упоминать названия наркотических веществ</a:t>
            </a:r>
          </a:p>
          <a:p>
            <a:pPr>
              <a:buFont typeface="Arial" pitchFamily="34" charset="0"/>
              <a:buNone/>
            </a:pPr>
            <a:r>
              <a:rPr lang="ru-RU" sz="2300" dirty="0"/>
              <a:t>	(при проведении массовых мониторинговых исследований или включении в предметное содержание тем уроков)</a:t>
            </a:r>
          </a:p>
          <a:p>
            <a:pPr>
              <a:buFontTx/>
              <a:buChar char="-"/>
            </a:pPr>
            <a:r>
              <a:rPr lang="ru-RU" sz="2300" dirty="0"/>
              <a:t> обсуждать состояния,  которые переживает наркоман, употребляющий наркотики</a:t>
            </a:r>
          </a:p>
          <a:p>
            <a:pPr>
              <a:buFontTx/>
              <a:buChar char="-"/>
            </a:pPr>
            <a:r>
              <a:rPr lang="ru-RU" sz="2300" dirty="0"/>
              <a:t> использовать наркоманский сленг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a:t>Принципы мотивационного консультирования</a:t>
            </a:r>
          </a:p>
        </p:txBody>
      </p:sp>
      <p:sp>
        <p:nvSpPr>
          <p:cNvPr id="39939" name="Содержимое 2"/>
          <p:cNvSpPr>
            <a:spLocks noGrp="1"/>
          </p:cNvSpPr>
          <p:nvPr>
            <p:ph idx="1"/>
          </p:nvPr>
        </p:nvSpPr>
        <p:spPr/>
        <p:txBody>
          <a:bodyPr/>
          <a:lstStyle/>
          <a:p>
            <a:endParaRPr lang="ru-RU"/>
          </a:p>
          <a:p>
            <a:r>
              <a:rPr lang="ru-RU" sz="3000"/>
              <a:t>Недирективные, партнерские отношения консультанта и пациента</a:t>
            </a:r>
          </a:p>
          <a:p>
            <a:r>
              <a:rPr lang="ru-RU" sz="3000"/>
              <a:t>Эмпатия и рефлексивное слушание</a:t>
            </a:r>
          </a:p>
          <a:p>
            <a:r>
              <a:rPr lang="ru-RU" sz="3000"/>
              <a:t>Формирование  пациентом  программы изменений, выделение приоритетов</a:t>
            </a:r>
          </a:p>
          <a:p>
            <a:r>
              <a:rPr lang="ru-RU" sz="3000"/>
              <a:t>Поддержание самоэффективности пациента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6576"/>
            <a:ext cx="7662672" cy="1143000"/>
          </a:xfrm>
        </p:spPr>
        <p:txBody>
          <a:bodyPr>
            <a:normAutofit fontScale="90000"/>
          </a:bodyPr>
          <a:lstStyle/>
          <a:p>
            <a:pPr algn="ctr" eaLnBrk="1" fontAlgn="auto" hangingPunct="1">
              <a:spcAft>
                <a:spcPts val="0"/>
              </a:spcAft>
              <a:defRPr/>
            </a:pPr>
            <a:r>
              <a:rPr lang="ru-RU" dirty="0">
                <a:solidFill>
                  <a:schemeClr val="tx1"/>
                </a:solidFill>
              </a:rPr>
              <a:t>Тверь, </a:t>
            </a:r>
            <a:r>
              <a:rPr lang="ru-RU" dirty="0" err="1">
                <a:solidFill>
                  <a:schemeClr val="tx1"/>
                </a:solidFill>
              </a:rPr>
              <a:t>Перекопский</a:t>
            </a:r>
            <a:r>
              <a:rPr lang="ru-RU" dirty="0">
                <a:solidFill>
                  <a:schemeClr val="tx1"/>
                </a:solidFill>
              </a:rPr>
              <a:t> пер., 13</a:t>
            </a:r>
            <a:br>
              <a:rPr lang="ru-RU" dirty="0">
                <a:solidFill>
                  <a:schemeClr val="tx1"/>
                </a:solidFill>
              </a:rPr>
            </a:br>
            <a:r>
              <a:rPr lang="ru-RU" dirty="0">
                <a:solidFill>
                  <a:schemeClr val="tx1"/>
                </a:solidFill>
              </a:rPr>
              <a:t>Тел. 555-195</a:t>
            </a:r>
          </a:p>
        </p:txBody>
      </p:sp>
      <p:sp>
        <p:nvSpPr>
          <p:cNvPr id="3" name="Содержимое 2"/>
          <p:cNvSpPr>
            <a:spLocks noGrp="1"/>
          </p:cNvSpPr>
          <p:nvPr>
            <p:ph idx="1"/>
          </p:nvPr>
        </p:nvSpPr>
        <p:spPr>
          <a:xfrm>
            <a:off x="1069848" y="1600200"/>
            <a:ext cx="7616952" cy="4525963"/>
          </a:xfrm>
        </p:spPr>
        <p:txBody>
          <a:bodyPr rtlCol="0">
            <a:normAutofit lnSpcReduction="10000"/>
          </a:bodyPr>
          <a:lstStyle/>
          <a:p>
            <a:pPr algn="ctr" eaLnBrk="1" fontAlgn="auto" hangingPunct="1">
              <a:spcBef>
                <a:spcPct val="0"/>
              </a:spcBef>
              <a:spcAft>
                <a:spcPts val="0"/>
              </a:spcAft>
              <a:buFont typeface="Arial" pitchFamily="34" charset="0"/>
              <a:buNone/>
              <a:defRPr/>
            </a:pPr>
            <a:endParaRPr lang="ru-RU" sz="36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endParaRPr>
          </a:p>
          <a:p>
            <a:pPr algn="ctr" eaLnBrk="1" fontAlgn="auto" hangingPunct="1">
              <a:spcBef>
                <a:spcPct val="0"/>
              </a:spcBef>
              <a:spcAft>
                <a:spcPts val="0"/>
              </a:spcAft>
              <a:buFont typeface="Arial" pitchFamily="34" charset="0"/>
              <a:buNone/>
              <a:defRPr/>
            </a:pPr>
            <a:r>
              <a:rPr lang="ru-RU" sz="36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rPr>
              <a:t>Центр медико-психологической помощи для детей и подростков</a:t>
            </a:r>
          </a:p>
          <a:p>
            <a:pPr algn="ctr" eaLnBrk="1" fontAlgn="auto" hangingPunct="1">
              <a:spcBef>
                <a:spcPct val="0"/>
              </a:spcBef>
              <a:spcAft>
                <a:spcPts val="0"/>
              </a:spcAft>
              <a:buFont typeface="Arial" pitchFamily="34" charset="0"/>
              <a:buNone/>
              <a:defRPr/>
            </a:pPr>
            <a:endParaRPr lang="ru-RU"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endParaRPr>
          </a:p>
          <a:p>
            <a:pPr algn="ctr" eaLnBrk="1" fontAlgn="auto" hangingPunct="1">
              <a:spcBef>
                <a:spcPct val="0"/>
              </a:spcBef>
              <a:spcAft>
                <a:spcPts val="0"/>
              </a:spcAft>
              <a:buFont typeface="Arial" pitchFamily="34" charset="0"/>
              <a:buNone/>
              <a:defRPr/>
            </a:pPr>
            <a:r>
              <a:rPr lang="ru-RU"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rPr>
              <a:t>Государственное бюджетное учреждение здравоохранения</a:t>
            </a:r>
          </a:p>
          <a:p>
            <a:pPr algn="ctr" eaLnBrk="1" fontAlgn="auto" hangingPunct="1">
              <a:spcBef>
                <a:spcPct val="0"/>
              </a:spcBef>
              <a:spcAft>
                <a:spcPts val="0"/>
              </a:spcAft>
              <a:buFont typeface="Arial" pitchFamily="34" charset="0"/>
              <a:buNone/>
              <a:defRPr/>
            </a:pPr>
            <a:r>
              <a:rPr lang="ru-RU"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rPr>
              <a:t>«Тверской областной клинический наркологический диспансер»</a:t>
            </a:r>
          </a:p>
          <a:p>
            <a:pPr algn="ctr" eaLnBrk="1" fontAlgn="auto" hangingPunct="1">
              <a:spcBef>
                <a:spcPct val="0"/>
              </a:spcBef>
              <a:spcAft>
                <a:spcPts val="0"/>
              </a:spcAft>
              <a:buFont typeface="Arial" pitchFamily="34" charset="0"/>
              <a:buNone/>
              <a:defRPr/>
            </a:pPr>
            <a:r>
              <a:rPr lang="ru-RU" sz="36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j-lt"/>
                <a:ea typeface="+mj-ea"/>
                <a:cs typeface="+mj-cs"/>
              </a:rPr>
              <a:t>(ГБУЗ «ТОКНД»)</a:t>
            </a:r>
          </a:p>
          <a:p>
            <a:pPr eaLnBrk="1" fontAlgn="auto" hangingPunct="1">
              <a:spcAft>
                <a:spcPts val="0"/>
              </a:spcAft>
              <a:buFont typeface="Arial" pitchFamily="34" charset="0"/>
              <a:buChar char="•"/>
              <a:defRPr/>
            </a:pPr>
            <a:endParaRPr lang="ru-RU" dirty="0"/>
          </a:p>
        </p:txBody>
      </p:sp>
      <p:sp>
        <p:nvSpPr>
          <p:cNvPr id="4" name="Прямоугольник 3"/>
          <p:cNvSpPr/>
          <p:nvPr/>
        </p:nvSpPr>
        <p:spPr>
          <a:xfrm>
            <a:off x="3071802" y="6143644"/>
            <a:ext cx="3731855" cy="461665"/>
          </a:xfrm>
          <a:prstGeom prst="rect">
            <a:avLst/>
          </a:prstGeom>
        </p:spPr>
        <p:txBody>
          <a:bodyPr wrap="none">
            <a:spAutoFit/>
          </a:bodyPr>
          <a:lstStyle/>
          <a:p>
            <a:pPr algn="ctr" fontAlgn="auto">
              <a:spcBef>
                <a:spcPts val="0"/>
              </a:spcBef>
              <a:spcAft>
                <a:spcPts val="0"/>
              </a:spcAft>
              <a:defRPr/>
            </a:pPr>
            <a:r>
              <a:rPr lang="en-US" sz="24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n-lt"/>
                <a:cs typeface="+mn-cs"/>
              </a:rPr>
              <a:t>www.tverond.parking.ru</a:t>
            </a:r>
            <a:endParaRPr lang="ru-RU" sz="2400" dirty="0">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6576"/>
            <a:ext cx="8046720" cy="1143000"/>
          </a:xfrm>
        </p:spPr>
        <p:txBody>
          <a:bodyPr/>
          <a:lstStyle/>
          <a:p>
            <a:pPr algn="ctr" eaLnBrk="1" fontAlgn="auto" hangingPunct="1">
              <a:spcAft>
                <a:spcPts val="0"/>
              </a:spcAft>
              <a:defRPr/>
            </a:pPr>
            <a:r>
              <a:rPr lang="ru-RU" sz="3600" dirty="0"/>
              <a:t>Актуальность проблемы</a:t>
            </a:r>
          </a:p>
        </p:txBody>
      </p:sp>
      <p:sp>
        <p:nvSpPr>
          <p:cNvPr id="8195" name="Содержимое 2"/>
          <p:cNvSpPr>
            <a:spLocks noGrp="1"/>
          </p:cNvSpPr>
          <p:nvPr>
            <p:ph idx="1"/>
          </p:nvPr>
        </p:nvSpPr>
        <p:spPr>
          <a:xfrm>
            <a:off x="785813" y="1484313"/>
            <a:ext cx="8250237" cy="5373687"/>
          </a:xfrm>
        </p:spPr>
        <p:txBody>
          <a:bodyPr/>
          <a:lstStyle/>
          <a:p>
            <a:pPr algn="just" eaLnBrk="1" hangingPunct="1">
              <a:lnSpc>
                <a:spcPct val="60000"/>
              </a:lnSpc>
            </a:pPr>
            <a:endParaRPr lang="ru-RU" sz="1300" dirty="0"/>
          </a:p>
          <a:p>
            <a:pPr algn="just" eaLnBrk="1" hangingPunct="1">
              <a:buFont typeface="Wingdings" pitchFamily="2" charset="2"/>
              <a:buChar char="ü"/>
            </a:pPr>
            <a:r>
              <a:rPr lang="ru-RU" sz="2600" dirty="0">
                <a:latin typeface="Times New Roman" pitchFamily="18" charset="0"/>
                <a:cs typeface="Times New Roman" pitchFamily="18" charset="0"/>
              </a:rPr>
              <a:t>Общая заболеваемость алкоголизмом и пагубным употреблением алкоголя в РФ в 2020 г.около 2 млн. чел.</a:t>
            </a:r>
          </a:p>
          <a:p>
            <a:pPr algn="just" eaLnBrk="1" hangingPunct="1">
              <a:buFont typeface="Wingdings" pitchFamily="2" charset="2"/>
              <a:buChar char="ü"/>
            </a:pPr>
            <a:r>
              <a:rPr lang="ru-RU" sz="2600" dirty="0">
                <a:latin typeface="Times New Roman" pitchFamily="18" charset="0"/>
                <a:cs typeface="Times New Roman" pitchFamily="18" charset="0"/>
              </a:rPr>
              <a:t>Уровень потребления алкоголя на душу населения: 2013 г. – 16 л, 2016 г. – 11,5 л, 2021 – 12,7 л</a:t>
            </a:r>
          </a:p>
          <a:p>
            <a:pPr algn="just" eaLnBrk="1" hangingPunct="1">
              <a:buFont typeface="Wingdings" pitchFamily="2" charset="2"/>
              <a:buChar char="ü"/>
            </a:pPr>
            <a:r>
              <a:rPr lang="ru-RU" sz="2600" dirty="0">
                <a:latin typeface="Times New Roman" pitchFamily="18" charset="0"/>
                <a:cs typeface="Times New Roman" pitchFamily="18" charset="0"/>
              </a:rPr>
              <a:t>Опасный уровень потребления алкоголя для здоровья населения: 8 л и более </a:t>
            </a:r>
          </a:p>
          <a:p>
            <a:pPr algn="just" eaLnBrk="1" hangingPunct="1">
              <a:buFont typeface="Arial" charset="0"/>
              <a:buNone/>
            </a:pPr>
            <a:r>
              <a:rPr lang="ru-RU" sz="2600" dirty="0">
                <a:latin typeface="Times New Roman" pitchFamily="18" charset="0"/>
                <a:cs typeface="Times New Roman" pitchFamily="18" charset="0"/>
              </a:rPr>
              <a:t>	(по данным ВОЗ) </a:t>
            </a:r>
          </a:p>
          <a:p>
            <a:pPr algn="just" eaLnBrk="1" hangingPunct="1">
              <a:buFont typeface="Arial" charset="0"/>
              <a:buNone/>
            </a:pPr>
            <a:endParaRPr lang="ru-RU" sz="2600" dirty="0">
              <a:latin typeface="Times New Roman" pitchFamily="18" charset="0"/>
              <a:cs typeface="Times New Roman" pitchFamily="18" charset="0"/>
            </a:endParaRPr>
          </a:p>
        </p:txBody>
      </p:sp>
      <p:pic>
        <p:nvPicPr>
          <p:cNvPr id="8196" name="Picture 2" descr="D:\моя\psycho\наркология\фото для проф-ки ПАВ\486824_3.jpg"/>
          <p:cNvPicPr>
            <a:picLocks noChangeAspect="1" noChangeArrowheads="1"/>
          </p:cNvPicPr>
          <p:nvPr/>
        </p:nvPicPr>
        <p:blipFill>
          <a:blip r:embed="rId2"/>
          <a:srcRect/>
          <a:stretch>
            <a:fillRect/>
          </a:stretch>
        </p:blipFill>
        <p:spPr bwMode="auto">
          <a:xfrm>
            <a:off x="5214938" y="4819650"/>
            <a:ext cx="3000375" cy="20383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6576"/>
            <a:ext cx="7662672" cy="1143000"/>
          </a:xfrm>
        </p:spPr>
        <p:txBody>
          <a:bodyPr>
            <a:normAutofit/>
          </a:bodyPr>
          <a:lstStyle/>
          <a:p>
            <a:pPr algn="ctr" eaLnBrk="1" fontAlgn="auto" hangingPunct="1">
              <a:spcAft>
                <a:spcPts val="0"/>
              </a:spcAft>
              <a:defRPr/>
            </a:pPr>
            <a:r>
              <a:rPr lang="ru-RU" dirty="0"/>
              <a:t>Благодарю за внимание!</a:t>
            </a:r>
          </a:p>
        </p:txBody>
      </p:sp>
      <p:pic>
        <p:nvPicPr>
          <p:cNvPr id="23557" name="Picture 7" descr="C:\Users\Вадим\Pictures\обои new\d.png"/>
          <p:cNvPicPr>
            <a:picLocks noGrp="1" noChangeAspect="1" noChangeArrowheads="1"/>
          </p:cNvPicPr>
          <p:nvPr>
            <p:ph idx="1"/>
          </p:nvPr>
        </p:nvPicPr>
        <p:blipFill>
          <a:blip r:embed="rId2"/>
          <a:stretch>
            <a:fillRect/>
          </a:stretch>
        </p:blipFill>
        <p:spPr bwMode="auto">
          <a:xfrm>
            <a:off x="457200" y="1639887"/>
            <a:ext cx="8229600" cy="4629150"/>
          </a:xfrm>
          <a:noFill/>
        </p:spPr>
      </p:pic>
      <p:sp>
        <p:nvSpPr>
          <p:cNvPr id="5" name="Прямоугольник 4"/>
          <p:cNvSpPr/>
          <p:nvPr/>
        </p:nvSpPr>
        <p:spPr>
          <a:xfrm>
            <a:off x="1214414" y="4143380"/>
            <a:ext cx="7358114" cy="523220"/>
          </a:xfrm>
          <a:prstGeom prst="rect">
            <a:avLst/>
          </a:prstGeom>
        </p:spPr>
        <p:txBody>
          <a:bodyPr>
            <a:spAutoFit/>
          </a:bodyPr>
          <a:lstStyle/>
          <a:p>
            <a:pPr algn="ctr" eaLnBrk="1" fontAlgn="auto" hangingPunct="1">
              <a:spcAft>
                <a:spcPts val="0"/>
              </a:spcAft>
              <a:defRPr/>
            </a:pPr>
            <a:endParaRPr lang="ru-RU" sz="28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n-lt"/>
              <a:cs typeface="+mn-cs"/>
            </a:endParaRPr>
          </a:p>
        </p:txBody>
      </p:sp>
      <p:sp>
        <p:nvSpPr>
          <p:cNvPr id="6" name="Прямоугольник 5"/>
          <p:cNvSpPr/>
          <p:nvPr/>
        </p:nvSpPr>
        <p:spPr>
          <a:xfrm>
            <a:off x="1357290" y="5072074"/>
            <a:ext cx="7143800" cy="523220"/>
          </a:xfrm>
          <a:prstGeom prst="rect">
            <a:avLst/>
          </a:prstGeom>
        </p:spPr>
        <p:txBody>
          <a:bodyPr>
            <a:spAutoFit/>
          </a:bodyPr>
          <a:lstStyle/>
          <a:p>
            <a:pPr algn="ctr" eaLnBrk="1" fontAlgn="auto" hangingPunct="1">
              <a:spcAft>
                <a:spcPts val="0"/>
              </a:spcAft>
              <a:defRPr/>
            </a:pPr>
            <a:endParaRPr lang="ru-RU" sz="2800" b="1" dirty="0">
              <a:ln w="12700">
                <a:solidFill>
                  <a:schemeClr val="accent2">
                    <a:lumMod val="50000"/>
                  </a:schemeClr>
                </a:solidFill>
              </a:ln>
              <a:gradFill>
                <a:gsLst>
                  <a:gs pos="0">
                    <a:schemeClr val="accent2"/>
                  </a:gs>
                  <a:gs pos="50000">
                    <a:schemeClr val="accent2">
                      <a:tint val="44500"/>
                      <a:satMod val="160000"/>
                    </a:schemeClr>
                  </a:gs>
                  <a:gs pos="100000">
                    <a:schemeClr val="accent2">
                      <a:tint val="23500"/>
                      <a:satMod val="160000"/>
                    </a:schemeClr>
                  </a:gs>
                </a:gsLst>
                <a:lin ang="16200000" scaled="1"/>
              </a:gradFill>
              <a:effectLst>
                <a:outerShdw blurRad="50800" dist="38100" dir="5400000" algn="t" rotWithShape="0">
                  <a:prstClr val="black">
                    <a:alpha val="40000"/>
                  </a:prstClr>
                </a:outerShdw>
              </a:effectLst>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9219" name="Picture 4"/>
          <p:cNvPicPr>
            <a:picLocks noGrp="1" noChangeAspect="1" noChangeArrowheads="1"/>
          </p:cNvPicPr>
          <p:nvPr>
            <p:ph idx="1"/>
          </p:nvPr>
        </p:nvPicPr>
        <p:blipFill>
          <a:blip r:embed="rId2"/>
          <a:srcRect/>
          <a:stretch>
            <a:fillRect/>
          </a:stretch>
        </p:blipFill>
        <p:spPr bwMode="auto">
          <a:xfrm>
            <a:off x="0" y="-57150"/>
            <a:ext cx="9144000" cy="69627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928934"/>
            <a:ext cx="8229600" cy="1571628"/>
          </a:xfrm>
        </p:spPr>
        <p:txBody>
          <a:bodyPr>
            <a:normAutofit fontScale="90000"/>
          </a:bodyPr>
          <a:lstStyle/>
          <a:p>
            <a:pPr algn="l"/>
            <a:br>
              <a:rPr lang="ru-RU" dirty="0"/>
            </a:br>
            <a:br>
              <a:rPr lang="ru-RU" dirty="0"/>
            </a:br>
            <a:br>
              <a:rPr lang="ru-RU" dirty="0"/>
            </a:br>
            <a:r>
              <a:rPr lang="ru-RU" sz="3100" dirty="0"/>
              <a:t>По данным ВОЗ</a:t>
            </a:r>
            <a:br>
              <a:rPr lang="ru-RU" sz="3100" dirty="0"/>
            </a:br>
            <a:r>
              <a:rPr lang="ru-RU" sz="3100" b="1" dirty="0"/>
              <a:t>потребление чистого алкоголя на душу населения составило:</a:t>
            </a:r>
            <a:br>
              <a:rPr lang="ru-RU" sz="3100" dirty="0"/>
            </a:br>
            <a:r>
              <a:rPr lang="ru-RU" sz="3100" dirty="0"/>
              <a:t>-в Европейском регионе 10,9 л;</a:t>
            </a:r>
            <a:br>
              <a:rPr lang="ru-RU" sz="3100" dirty="0"/>
            </a:br>
            <a:r>
              <a:rPr lang="ru-RU" sz="3100" dirty="0"/>
              <a:t>-в РФ 15,7 л;</a:t>
            </a:r>
            <a:br>
              <a:rPr lang="ru-RU" sz="3100" dirty="0"/>
            </a:br>
            <a:r>
              <a:rPr lang="ru-RU" sz="3100" dirty="0"/>
              <a:t>-Израиль 2 л;</a:t>
            </a:r>
            <a:br>
              <a:rPr lang="ru-RU" sz="3100" dirty="0"/>
            </a:br>
            <a:r>
              <a:rPr lang="ru-RU" sz="3100" dirty="0"/>
              <a:t>-Норвегия 5л;</a:t>
            </a:r>
            <a:br>
              <a:rPr lang="ru-RU" sz="3100" dirty="0"/>
            </a:br>
            <a:r>
              <a:rPr lang="ru-RU" sz="3100" dirty="0"/>
              <a:t> -среднемировой уровень 4,7 л </a:t>
            </a:r>
            <a:br>
              <a:rPr lang="ru-RU" sz="3100" dirty="0"/>
            </a:br>
            <a:r>
              <a:rPr lang="ru-RU" sz="3100" b="1" dirty="0"/>
              <a:t>Заболеваемость алкогольными психозами (на 100 тыс.чел):</a:t>
            </a:r>
            <a:br>
              <a:rPr lang="ru-RU" sz="3100" dirty="0"/>
            </a:br>
            <a:r>
              <a:rPr lang="ru-RU" sz="3100" dirty="0"/>
              <a:t>-Израиль 1,3 чел.</a:t>
            </a:r>
            <a:br>
              <a:rPr lang="ru-RU" sz="3100" dirty="0"/>
            </a:br>
            <a:r>
              <a:rPr lang="ru-RU" sz="3100" dirty="0"/>
              <a:t>-Норвегия 10,2 чел.</a:t>
            </a:r>
            <a:br>
              <a:rPr lang="ru-RU" sz="3100" dirty="0"/>
            </a:br>
            <a:r>
              <a:rPr lang="ru-RU" sz="3100" dirty="0"/>
              <a:t>-РФ 40,6 чел.</a:t>
            </a:r>
            <a:br>
              <a:rPr lang="ru-RU" sz="2700" dirty="0"/>
            </a:br>
            <a:br>
              <a:rPr lang="ru-RU" dirty="0"/>
            </a:br>
            <a:br>
              <a:rPr lang="ru-RU" dirty="0"/>
            </a:br>
            <a:br>
              <a:rPr lang="ru-RU" dirty="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a:t>Актуальность проблемы</a:t>
            </a:r>
          </a:p>
        </p:txBody>
      </p:sp>
      <p:sp>
        <p:nvSpPr>
          <p:cNvPr id="20483" name="Содержимое 2"/>
          <p:cNvSpPr>
            <a:spLocks noGrp="1"/>
          </p:cNvSpPr>
          <p:nvPr>
            <p:ph idx="1"/>
          </p:nvPr>
        </p:nvSpPr>
        <p:spPr>
          <a:xfrm>
            <a:off x="357158" y="1500174"/>
            <a:ext cx="8143875" cy="4625975"/>
          </a:xfrm>
        </p:spPr>
        <p:txBody>
          <a:bodyPr>
            <a:normAutofit/>
          </a:bodyPr>
          <a:lstStyle/>
          <a:p>
            <a:pPr algn="just" eaLnBrk="1" hangingPunct="1">
              <a:buFont typeface="Wingdings" pitchFamily="2" charset="2"/>
              <a:buChar char="ü"/>
            </a:pPr>
            <a:r>
              <a:rPr lang="ru-RU" sz="2200" dirty="0">
                <a:latin typeface="Times New Roman" pitchFamily="18" charset="0"/>
                <a:cs typeface="Times New Roman" pitchFamily="18" charset="0"/>
              </a:rPr>
              <a:t>В РФ в 2016 г зафиксировано 56283 случая смерти, непосредственно связанных с алкоголем (38,4 чел. на 100 тыс. населения), 4425 - с наркотиками (3,0 чел. на 100 тыс. населения</a:t>
            </a:r>
            <a:endParaRPr lang="ru-RU" altLang="ru-RU" sz="2200" dirty="0">
              <a:latin typeface="Times New Roman" pitchFamily="18" charset="0"/>
              <a:cs typeface="Times New Roman" pitchFamily="18" charset="0"/>
            </a:endParaRPr>
          </a:p>
          <a:p>
            <a:pPr algn="just" eaLnBrk="1" hangingPunct="1">
              <a:buFont typeface="Wingdings" pitchFamily="2" charset="2"/>
              <a:buChar char="ü"/>
            </a:pPr>
            <a:r>
              <a:rPr lang="ru-RU" altLang="ru-RU" sz="2200" dirty="0">
                <a:latin typeface="Times New Roman" pitchFamily="18" charset="0"/>
                <a:cs typeface="Times New Roman" pitchFamily="18" charset="0"/>
              </a:rPr>
              <a:t>Смертность от заболеваний ССС в Тверской области в 2017 г.: 977,3 на 100 тыс. населения (1-е место в ЦФО, в 1,6 р. выше, чем в РФ – 614,6)</a:t>
            </a:r>
          </a:p>
          <a:p>
            <a:pPr algn="just" eaLnBrk="1" hangingPunct="1">
              <a:buFont typeface="Wingdings" pitchFamily="2" charset="2"/>
              <a:buChar char="ü"/>
            </a:pPr>
            <a:r>
              <a:rPr lang="ru-RU" altLang="ru-RU" sz="2200" dirty="0">
                <a:latin typeface="Times New Roman" pitchFamily="18" charset="0"/>
                <a:cs typeface="Times New Roman" pitchFamily="18" charset="0"/>
              </a:rPr>
              <a:t>Смертность от заболеваний ЖКТ в Тверской области в 2017 г.: 92,9 на 100 тыс. населения (3-е место в ЦФО, в 1,4 р. выше, чем в РФ – 64,3)</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6513"/>
            <a:ext cx="8215337" cy="1143000"/>
          </a:xfrm>
        </p:spPr>
        <p:txBody>
          <a:bodyPr>
            <a:noAutofit/>
          </a:bodyPr>
          <a:lstStyle/>
          <a:p>
            <a:pPr algn="ctr">
              <a:defRPr/>
            </a:pPr>
            <a:r>
              <a:rPr lang="ru-RU" sz="2900" dirty="0">
                <a:solidFill>
                  <a:schemeClr val="accent1">
                    <a:lumMod val="20000"/>
                    <a:lumOff val="80000"/>
                  </a:schemeClr>
                </a:solidFill>
              </a:rPr>
              <a:t>Распространенность (болезненность) алкоголизма в РФ и Тверской области</a:t>
            </a:r>
            <a:br>
              <a:rPr lang="ru-RU" sz="2900" dirty="0">
                <a:solidFill>
                  <a:schemeClr val="accent1">
                    <a:lumMod val="20000"/>
                    <a:lumOff val="80000"/>
                  </a:schemeClr>
                </a:solidFill>
              </a:rPr>
            </a:br>
            <a:r>
              <a:rPr lang="ru-RU" sz="2900" dirty="0">
                <a:solidFill>
                  <a:schemeClr val="accent1">
                    <a:lumMod val="20000"/>
                    <a:lumOff val="80000"/>
                  </a:schemeClr>
                </a:solidFill>
              </a:rPr>
              <a:t>в 2017-2021 </a:t>
            </a:r>
            <a:r>
              <a:rPr lang="ru-RU" sz="2900" dirty="0" err="1">
                <a:solidFill>
                  <a:schemeClr val="accent1">
                    <a:lumMod val="20000"/>
                    <a:lumOff val="80000"/>
                  </a:schemeClr>
                </a:solidFill>
              </a:rPr>
              <a:t>гг</a:t>
            </a:r>
            <a:r>
              <a:rPr lang="ru-RU" sz="2900" dirty="0">
                <a:solidFill>
                  <a:schemeClr val="accent1">
                    <a:lumMod val="20000"/>
                    <a:lumOff val="80000"/>
                  </a:schemeClr>
                </a:solidFill>
              </a:rPr>
              <a:t> (на 100 тыс. населения)</a:t>
            </a:r>
          </a:p>
        </p:txBody>
      </p:sp>
      <p:graphicFrame>
        <p:nvGraphicFramePr>
          <p:cNvPr id="1026" name="Содержимое 4"/>
          <p:cNvGraphicFramePr>
            <a:graphicFrameLocks noGrp="1"/>
          </p:cNvGraphicFramePr>
          <p:nvPr>
            <p:ph idx="1"/>
          </p:nvPr>
        </p:nvGraphicFramePr>
        <p:xfrm>
          <a:off x="1019175" y="1600200"/>
          <a:ext cx="7105650" cy="4706938"/>
        </p:xfrm>
        <a:graphic>
          <a:graphicData uri="http://schemas.openxmlformats.org/presentationml/2006/ole">
            <mc:AlternateContent xmlns:mc="http://schemas.openxmlformats.org/markup-compatibility/2006">
              <mc:Choice xmlns:v="urn:schemas-microsoft-com:vml" Requires="v">
                <p:oleObj spid="_x0000_s39939" r:id="rId3" imgW="7931583" imgH="5255207" progId="Excel.Sheet.8">
                  <p:embed/>
                </p:oleObj>
              </mc:Choice>
              <mc:Fallback>
                <p:oleObj r:id="rId3" imgW="7931583" imgH="5255207" progId="Excel.Sheet.8">
                  <p:embed/>
                  <p:pic>
                    <p:nvPicPr>
                      <p:cNvPr id="0" name="Содержимое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1600200"/>
                        <a:ext cx="7105650"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title"/>
          </p:nvPr>
        </p:nvSpPr>
        <p:spPr>
          <a:xfrm>
            <a:off x="1214414" y="500042"/>
            <a:ext cx="7715304" cy="927100"/>
          </a:xfrm>
        </p:spPr>
        <p:txBody>
          <a:bodyPr>
            <a:noAutofit/>
          </a:bodyPr>
          <a:lstStyle/>
          <a:p>
            <a:pPr algn="ctr" eaLnBrk="1" fontAlgn="auto" hangingPunct="1">
              <a:spcAft>
                <a:spcPts val="0"/>
              </a:spcAft>
              <a:defRPr/>
            </a:pPr>
            <a:r>
              <a:rPr lang="ru-RU" sz="3000" dirty="0"/>
              <a:t>Психические и поведенческие расстройства, связанные с употреблением ПАВ (2020)</a:t>
            </a:r>
          </a:p>
        </p:txBody>
      </p:sp>
      <p:graphicFrame>
        <p:nvGraphicFramePr>
          <p:cNvPr id="1026" name="Object 2"/>
          <p:cNvGraphicFramePr>
            <a:graphicFrameLocks noGrp="1" noChangeAspect="1"/>
          </p:cNvGraphicFramePr>
          <p:nvPr>
            <p:ph sz="half" idx="1"/>
          </p:nvPr>
        </p:nvGraphicFramePr>
        <p:xfrm>
          <a:off x="1571625" y="1946275"/>
          <a:ext cx="6688138" cy="3768725"/>
        </p:xfrm>
        <a:graphic>
          <a:graphicData uri="http://schemas.openxmlformats.org/presentationml/2006/ole">
            <mc:AlternateContent xmlns:mc="http://schemas.openxmlformats.org/markup-compatibility/2006">
              <mc:Choice xmlns:v="urn:schemas-microsoft-com:vml" Requires="v">
                <p:oleObj spid="_x0000_s43011" name="Worksheet" r:id="rId3" imgW="5781743" imgH="3257550" progId="Excel.Sheet.8">
                  <p:embed/>
                </p:oleObj>
              </mc:Choice>
              <mc:Fallback>
                <p:oleObj name="Worksheet" r:id="rId3" imgW="5781743" imgH="325755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946275"/>
                        <a:ext cx="6688138" cy="376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2800" dirty="0"/>
              <a:t>Результаты химико-токсикологических исследований биолоигических объектов в ХТЛ ГБУЗ «ТОКНД» в 2020 г. (%)</a:t>
            </a:r>
          </a:p>
        </p:txBody>
      </p:sp>
      <p:sp>
        <p:nvSpPr>
          <p:cNvPr id="5124" name="Содержимое 2"/>
          <p:cNvSpPr>
            <a:spLocks noGrp="1"/>
          </p:cNvSpPr>
          <p:nvPr>
            <p:ph idx="1"/>
          </p:nvPr>
        </p:nvSpPr>
        <p:spPr/>
        <p:txBody>
          <a:bodyPr/>
          <a:lstStyle/>
          <a:p>
            <a:pPr algn="just"/>
            <a:endParaRPr lang="ru-RU" sz="2200" dirty="0">
              <a:latin typeface="Times New Roman" pitchFamily="18" charset="0"/>
              <a:cs typeface="Times New Roman" pitchFamily="18" charset="0"/>
            </a:endParaRPr>
          </a:p>
          <a:p>
            <a:endParaRPr lang="ru-RU" dirty="0"/>
          </a:p>
        </p:txBody>
      </p:sp>
      <p:graphicFrame>
        <p:nvGraphicFramePr>
          <p:cNvPr id="5123" name="Диаграмма 3"/>
          <p:cNvGraphicFramePr>
            <a:graphicFrameLocks/>
          </p:cNvGraphicFramePr>
          <p:nvPr/>
        </p:nvGraphicFramePr>
        <p:xfrm>
          <a:off x="785813" y="1397000"/>
          <a:ext cx="8358187" cy="5461000"/>
        </p:xfrm>
        <a:graphic>
          <a:graphicData uri="http://schemas.openxmlformats.org/presentationml/2006/ole">
            <mc:AlternateContent xmlns:mc="http://schemas.openxmlformats.org/markup-compatibility/2006">
              <mc:Choice xmlns:v="urn:schemas-microsoft-com:vml" Requires="v">
                <p:oleObj spid="_x0000_s44035" r:id="rId3" imgW="8358340" imgH="5462489" progId="Excel.Sheet.8">
                  <p:embed/>
                </p:oleObj>
              </mc:Choice>
              <mc:Fallback>
                <p:oleObj r:id="rId3" imgW="8358340" imgH="5462489" progId="Excel.Sheet.8">
                  <p:embed/>
                  <p:pic>
                    <p:nvPicPr>
                      <p:cNvPr id="0" name="Диаграмма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397000"/>
                        <a:ext cx="8358187" cy="546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642</TotalTime>
  <Words>1789</Words>
  <Application>Microsoft Office PowerPoint</Application>
  <PresentationFormat>Экран (4:3)</PresentationFormat>
  <Paragraphs>207</Paragraphs>
  <Slides>30</Slides>
  <Notes>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42" baseType="lpstr">
      <vt:lpstr>Arial</vt:lpstr>
      <vt:lpstr>Book Antiqua</vt:lpstr>
      <vt:lpstr>Calibri</vt:lpstr>
      <vt:lpstr>Lucida Sans</vt:lpstr>
      <vt:lpstr>Monotype Sorts</vt:lpstr>
      <vt:lpstr>Times New Roman</vt:lpstr>
      <vt:lpstr>Wingdings</vt:lpstr>
      <vt:lpstr>Wingdings 2</vt:lpstr>
      <vt:lpstr>Wingdings 3</vt:lpstr>
      <vt:lpstr>Апекс</vt:lpstr>
      <vt:lpstr>Microsoft Excel 97-2003 Worksheet</vt:lpstr>
      <vt:lpstr>Worksheet</vt:lpstr>
      <vt:lpstr>Презентация PowerPoint</vt:lpstr>
      <vt:lpstr>Отделение медико-психологической помощи детям и подросткам  Врач психиатр-нарколог покровская Юлия аЛександровна</vt:lpstr>
      <vt:lpstr>Актуальность проблемы</vt:lpstr>
      <vt:lpstr>Презентация PowerPoint</vt:lpstr>
      <vt:lpstr>   По данным ВОЗ потребление чистого алкоголя на душу населения составило: -в Европейском регионе 10,9 л; -в РФ 15,7 л; -Израиль 2 л; -Норвегия 5л;  -среднемировой уровень 4,7 л  Заболеваемость алкогольными психозами (на 100 тыс.чел): -Израиль 1,3 чел. -Норвегия 10,2 чел. -РФ 40,6 чел.    </vt:lpstr>
      <vt:lpstr>Актуальность проблемы</vt:lpstr>
      <vt:lpstr>Распространенность (болезненность) алкоголизма в РФ и Тверской области в 2017-2021 гг (на 100 тыс. населения)</vt:lpstr>
      <vt:lpstr>Психические и поведенческие расстройства, связанные с употреблением ПАВ (2020)</vt:lpstr>
      <vt:lpstr>Результаты химико-токсикологических исследований биолоигических объектов в ХТЛ ГБУЗ «ТОКНД» в 2020 г. (%)</vt:lpstr>
      <vt:lpstr>Психоактивные вещества (ПАВ) (Ю.П.Сиволап)</vt:lpstr>
      <vt:lpstr>Критерии отнесения вещества к наркотическому</vt:lpstr>
      <vt:lpstr>Признаки опьянения</vt:lpstr>
      <vt:lpstr>Сигналы формирующейся зависимости</vt:lpstr>
      <vt:lpstr>Сигналы формирующейся зависимости</vt:lpstr>
      <vt:lpstr>Время выведения лекарственных и наркотических веществ</vt:lpstr>
      <vt:lpstr>Взаимодействие наркологической службы с субъектами профилактики</vt:lpstr>
      <vt:lpstr>Презентация PowerPoint</vt:lpstr>
      <vt:lpstr>Профилактика  употребления  ПАВ</vt:lpstr>
      <vt:lpstr>Презентация PowerPoint</vt:lpstr>
      <vt:lpstr>Цели первичной профилактики наркологической патологии</vt:lpstr>
      <vt:lpstr>Презентация PowerPoint</vt:lpstr>
      <vt:lpstr>Ситуация повышенного риска</vt:lpstr>
      <vt:lpstr>Презентация PowerPoint</vt:lpstr>
      <vt:lpstr>Профосмотры обучающихся</vt:lpstr>
      <vt:lpstr>Задачи тестирования школьников на употребление наркотиков</vt:lpstr>
      <vt:lpstr>Тематика антинаркотических мероприятий</vt:lpstr>
      <vt:lpstr>Как нельзя проводить профилактику</vt:lpstr>
      <vt:lpstr>Принципы мотивационного консультирования</vt:lpstr>
      <vt:lpstr>Тверь, Перекопский пер., 13 Тел. 555-195</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555</dc:creator>
  <cp:lastModifiedBy>User</cp:lastModifiedBy>
  <cp:revision>38</cp:revision>
  <dcterms:created xsi:type="dcterms:W3CDTF">2019-05-24T07:57:15Z</dcterms:created>
  <dcterms:modified xsi:type="dcterms:W3CDTF">2023-02-01T11:42:41Z</dcterms:modified>
</cp:coreProperties>
</file>