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73" r:id="rId2"/>
    <p:sldId id="256" r:id="rId3"/>
    <p:sldId id="265" r:id="rId4"/>
    <p:sldId id="258" r:id="rId5"/>
    <p:sldId id="259" r:id="rId6"/>
    <p:sldId id="268" r:id="rId7"/>
    <p:sldId id="257" r:id="rId8"/>
    <p:sldId id="260" r:id="rId9"/>
    <p:sldId id="261" r:id="rId10"/>
    <p:sldId id="262" r:id="rId11"/>
    <p:sldId id="263" r:id="rId12"/>
    <p:sldId id="264" r:id="rId13"/>
    <p:sldId id="266" r:id="rId14"/>
    <p:sldId id="267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1" d="100"/>
          <a:sy n="121" d="100"/>
        </p:scale>
        <p:origin x="-108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6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028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07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62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1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29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53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84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66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790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91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6AA9AB-4AD2-4D22-A8DE-9F447B5731C8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59DF1336-20B4-4712-82E8-ED8490498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11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5605A4B-373E-4F22-BC62-629618D8B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351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897C67-9197-4550-B4C2-145F7F4DA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cap="all" dirty="0"/>
              <a:t>Методология</a:t>
            </a:r>
            <a:r>
              <a:rPr lang="ru-RU" sz="3000" dirty="0"/>
              <a:t> </a:t>
            </a:r>
            <a:br>
              <a:rPr lang="ru-RU" sz="3000" dirty="0"/>
            </a:br>
            <a:r>
              <a:rPr lang="ru-RU" sz="3000" dirty="0"/>
              <a:t>(целевая модель) наставничества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55E3ED-607E-4E37-B09F-498BDC5A1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dirty="0"/>
              <a:t>Задачи внедрения целевой модели наставничества:</a:t>
            </a:r>
          </a:p>
          <a:p>
            <a:r>
              <a:rPr lang="ru-RU" sz="2400" b="1" dirty="0"/>
              <a:t>улучшение показателей организаций, осуществляющих образовательную деятельность </a:t>
            </a:r>
            <a:r>
              <a:rPr lang="ru-RU" sz="2400" dirty="0"/>
              <a:t>по общеобразовательным, дополнительным общеобразовательным программам и образовательным программам среднего профессионального образования </a:t>
            </a:r>
            <a:r>
              <a:rPr lang="ru-RU" sz="2400" b="1" dirty="0"/>
              <a:t>в образовательной, социокультурной, спортивной и других сферах</a:t>
            </a:r>
            <a:r>
              <a:rPr lang="ru-RU" sz="2400" dirty="0"/>
              <a:t>; </a:t>
            </a:r>
          </a:p>
          <a:p>
            <a:r>
              <a:rPr lang="ru-RU" sz="2400" b="1" dirty="0"/>
              <a:t>подготовка обучающегося к самостоятельной, осознанной и социально продуктивной деятельности </a:t>
            </a:r>
            <a:r>
              <a:rPr lang="ru-RU" sz="2400" dirty="0"/>
              <a:t>в </a:t>
            </a:r>
            <a:r>
              <a:rPr lang="ru-RU" sz="2400" b="1" dirty="0"/>
              <a:t>современном мире</a:t>
            </a:r>
            <a:r>
              <a:rPr lang="ru-RU" sz="2400" dirty="0"/>
              <a:t>, отличительными особенностями которого являются нестабильность, неопределенность, изменчивость, сложность, информационная насыщенность; </a:t>
            </a:r>
          </a:p>
          <a:p>
            <a:r>
              <a:rPr lang="ru-RU" sz="2400" b="1" dirty="0"/>
              <a:t>раскрытие личностного, творческого, профессионального потенциала каждого обучающегося</a:t>
            </a:r>
            <a:r>
              <a:rPr lang="ru-RU" sz="2400" dirty="0"/>
              <a:t>, поддержка формирования и реализации индивидуальной образовательной траектории;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201477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897C67-9197-4550-B4C2-145F7F4DA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cap="all" dirty="0"/>
              <a:t>Методология</a:t>
            </a:r>
            <a:r>
              <a:rPr lang="ru-RU" sz="3000" dirty="0"/>
              <a:t> </a:t>
            </a:r>
            <a:br>
              <a:rPr lang="ru-RU" sz="3000" dirty="0"/>
            </a:br>
            <a:r>
              <a:rPr lang="ru-RU" sz="3000" dirty="0"/>
              <a:t>(целевая модель) наставничества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55E3ED-607E-4E37-B09F-498BDC5A1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/>
              <a:t>Задачи внедрения целевой модели наставничества:</a:t>
            </a:r>
          </a:p>
          <a:p>
            <a:r>
              <a:rPr lang="ru-RU" sz="2400" b="1" dirty="0"/>
              <a:t>создание психологически комфортной среды для развития и повышения квалификации педагогов</a:t>
            </a:r>
            <a:r>
              <a:rPr lang="ru-RU" sz="2400" dirty="0"/>
              <a:t>, увеличение числа закрепившихся в профессии педагогических кадров; </a:t>
            </a:r>
          </a:p>
          <a:p>
            <a:r>
              <a:rPr lang="ru-RU" sz="2400" b="1" dirty="0"/>
              <a:t>создание канала эффективного обмена личностным, жизненным и профессиональным опытом </a:t>
            </a:r>
            <a:r>
              <a:rPr lang="ru-RU" sz="2400" dirty="0"/>
              <a:t>для каждого субъекта образовательной и профессиональной деятельности; </a:t>
            </a:r>
          </a:p>
          <a:p>
            <a:r>
              <a:rPr lang="ru-RU" sz="2400" b="1" dirty="0"/>
              <a:t>формирование открытого и эффективного сообщества вокруг образовательной организации</a:t>
            </a:r>
            <a:r>
              <a:rPr lang="ru-RU" sz="2400" dirty="0"/>
              <a:t>, способного на комплексную поддержку ее деятельности, в котором выстроены доверительные и партнерские отношения.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969819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897C67-9197-4550-B4C2-145F7F4DA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cap="all" dirty="0"/>
              <a:t>Методология</a:t>
            </a:r>
            <a:r>
              <a:rPr lang="ru-RU" sz="3000" dirty="0"/>
              <a:t> </a:t>
            </a:r>
            <a:br>
              <a:rPr lang="ru-RU" sz="3000" dirty="0"/>
            </a:br>
            <a:r>
              <a:rPr lang="ru-RU" sz="3000" dirty="0"/>
              <a:t>(целевая модель) наставничества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55E3ED-607E-4E37-B09F-498BDC5A1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Целевая модель наставничества </a:t>
            </a:r>
            <a:r>
              <a:rPr lang="ru-RU" sz="2400" dirty="0"/>
              <a:t>представляет собой совокупность структурных компонентов и механизмов, обеспечивающих ее внедрение в образовательных организациях и достижение поставленных результатов. </a:t>
            </a:r>
          </a:p>
          <a:p>
            <a:pPr marL="0" indent="0">
              <a:buNone/>
            </a:pPr>
            <a:r>
              <a:rPr lang="ru-RU" sz="2400" dirty="0"/>
              <a:t>С точки зрения наставничества как процесса </a:t>
            </a:r>
            <a:r>
              <a:rPr lang="ru-RU" sz="2400" b="1" dirty="0"/>
              <a:t>целевая модель описывает этапы реализации программ наставничества и роли участников</a:t>
            </a:r>
            <a:r>
              <a:rPr lang="ru-RU" sz="2400" dirty="0"/>
              <a:t>, организующих эти этапы.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817586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8AB936-F96D-4271-9EB1-D79F8E24B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1" y="1143000"/>
            <a:ext cx="2954307" cy="2377440"/>
          </a:xfrm>
        </p:spPr>
        <p:txBody>
          <a:bodyPr>
            <a:normAutofit/>
          </a:bodyPr>
          <a:lstStyle/>
          <a:p>
            <a:r>
              <a:rPr lang="ru-RU" sz="2800" b="1" dirty="0"/>
              <a:t>Наставничество в дополнительном образовании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5382706-2FF9-4923-93A1-D73BA9D9D64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72" r="20972"/>
          <a:stretch>
            <a:fillRect/>
          </a:stretch>
        </p:blipFill>
        <p:spPr/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D8B3A13-A1D3-4539-81EF-60769DF93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основные понятия и термины</a:t>
            </a:r>
          </a:p>
        </p:txBody>
      </p:sp>
    </p:spTree>
    <p:extLst>
      <p:ext uri="{BB962C8B-B14F-4D97-AF65-F5344CB8AC3E}">
        <p14:creationId xmlns:p14="http://schemas.microsoft.com/office/powerpoint/2010/main" val="3710209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C45CD08E-B757-4449-93C8-4AA8A9D44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54" y="1123836"/>
            <a:ext cx="2947482" cy="4601183"/>
          </a:xfrm>
        </p:spPr>
        <p:txBody>
          <a:bodyPr>
            <a:normAutofit/>
          </a:bodyPr>
          <a:lstStyle/>
          <a:p>
            <a:r>
              <a:rPr lang="ru-RU" sz="3000" b="1" dirty="0"/>
              <a:t>Основные понятия модели наставничества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83D3478-3D1D-48D9-83D2-9709EEE2E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b="1" dirty="0"/>
              <a:t>Наставничество</a:t>
            </a:r>
            <a:r>
              <a:rPr lang="ru-RU" sz="2200" dirty="0"/>
              <a:t> – универсальная технология передачи опыта, знаний, формирования навыков, компетенций, </a:t>
            </a:r>
            <a:r>
              <a:rPr lang="ru-RU" sz="2200" dirty="0" err="1"/>
              <a:t>метакомпетенций</a:t>
            </a:r>
            <a:r>
              <a:rPr lang="ru-RU" sz="2200" dirty="0"/>
              <a:t> и ценностей через неформальное </a:t>
            </a:r>
            <a:r>
              <a:rPr lang="ru-RU" sz="2200" dirty="0" err="1"/>
              <a:t>взаимообогащающее</a:t>
            </a:r>
            <a:r>
              <a:rPr lang="ru-RU" sz="2200" dirty="0"/>
              <a:t> общение, основанное на доверии и партнерстве.</a:t>
            </a:r>
          </a:p>
          <a:p>
            <a:r>
              <a:rPr lang="ru-RU" sz="2200" b="1" dirty="0"/>
              <a:t>Форма наставничества</a:t>
            </a:r>
            <a:r>
              <a:rPr lang="ru-RU" sz="2200" dirty="0"/>
              <a:t> – способ реализации целевой модели через организацию работы наставнической пары или группы, участники которой находятся в заданной обстоятельствами ролевой ситуации, определяемой основной деятельностью и позицией участников.</a:t>
            </a:r>
          </a:p>
          <a:p>
            <a:r>
              <a:rPr lang="ru-RU" sz="2200" b="1" dirty="0"/>
              <a:t>Программа наставничества</a:t>
            </a:r>
            <a:r>
              <a:rPr lang="ru-RU" sz="2200" dirty="0"/>
              <a:t> – комплекс мероприятий и формирующих их действий, направленный на организацию взаимоотношений наставника и наставляемого в конкретных формах для получения ожидаемых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1183747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C45CD08E-B757-4449-93C8-4AA8A9D44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54" y="1123836"/>
            <a:ext cx="2947482" cy="4601183"/>
          </a:xfrm>
        </p:spPr>
        <p:txBody>
          <a:bodyPr>
            <a:normAutofit/>
          </a:bodyPr>
          <a:lstStyle/>
          <a:p>
            <a:r>
              <a:rPr lang="ru-RU" sz="3000" b="1" dirty="0"/>
              <a:t>Основные понятия модели наставничества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83D3478-3D1D-48D9-83D2-9709EEE2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650184" cy="5120640"/>
          </a:xfrm>
        </p:spPr>
        <p:txBody>
          <a:bodyPr>
            <a:noAutofit/>
          </a:bodyPr>
          <a:lstStyle/>
          <a:p>
            <a:r>
              <a:rPr lang="ru-RU" b="1" dirty="0"/>
              <a:t>Наставляемый</a:t>
            </a:r>
            <a:r>
              <a:rPr lang="ru-RU" dirty="0"/>
              <a:t> – участник программы наставничества, который через взаимодействие с наставником и при его помощи и поддержке решает конкретные жизненные, личные и профессиональные задачи, приобретает новый опыт и развивает новые навыки и компетенции. В конкретных формах наставляемый может быть определен термином "</a:t>
            </a:r>
            <a:r>
              <a:rPr lang="ru-RU" b="1" dirty="0"/>
              <a:t>обучающийся</a:t>
            </a:r>
            <a:r>
              <a:rPr lang="ru-RU" dirty="0"/>
              <a:t>".</a:t>
            </a:r>
          </a:p>
          <a:p>
            <a:r>
              <a:rPr lang="ru-RU" b="1" dirty="0"/>
              <a:t>Наставник</a:t>
            </a:r>
            <a:r>
              <a:rPr lang="ru-RU" dirty="0"/>
              <a:t> – участник программы наставничества, имеющий успешный опыт в достижении жизненного, личностного и профессионального результата, готовый и компетентный поделиться опытом и навыками, необходимыми для стимуляции и поддержки процессов самореализации и самосовершенствования наставляемого.</a:t>
            </a:r>
          </a:p>
          <a:p>
            <a:r>
              <a:rPr lang="ru-RU" b="1" dirty="0"/>
              <a:t>Система наставничества</a:t>
            </a:r>
            <a:r>
              <a:rPr lang="ru-RU" dirty="0"/>
              <a:t> — комплексе мер, которые компания обязана предпринять, чтобы обеспечить качественную подготовку наставников и в определенной степени гарантировать эффективность их работы.</a:t>
            </a:r>
          </a:p>
        </p:txBody>
      </p:sp>
    </p:spTree>
    <p:extLst>
      <p:ext uri="{BB962C8B-B14F-4D97-AF65-F5344CB8AC3E}">
        <p14:creationId xmlns:p14="http://schemas.microsoft.com/office/powerpoint/2010/main" val="199811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A1B9DB-8ED3-419F-B6C3-50B3AA5AB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Основные понятия модели наставничества</a:t>
            </a:r>
            <a:endParaRPr lang="ru-RU" sz="3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4CC4800-0A36-4AEA-8B9A-5C60A900B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Целевая модель наставничества</a:t>
            </a:r>
            <a:r>
              <a:rPr lang="ru-RU" dirty="0"/>
              <a:t> – система условий, ресурсов и процессов, необходимых для реализации программ наставничества в образовательных организациях.</a:t>
            </a:r>
          </a:p>
          <a:p>
            <a:r>
              <a:rPr lang="ru-RU" b="1" dirty="0"/>
              <a:t>Методология наставничества</a:t>
            </a:r>
            <a:r>
              <a:rPr lang="ru-RU" dirty="0"/>
              <a:t> – система концептуальных взглядов, подходов и методов, обоснованных научными исследованиями и практическим опытом, позволяющая понять и организовать процесс взаимодействия наставника и наставляемого.</a:t>
            </a:r>
          </a:p>
          <a:p>
            <a:r>
              <a:rPr lang="ru-RU" b="1" dirty="0"/>
              <a:t>Методология наставничества</a:t>
            </a:r>
            <a:r>
              <a:rPr lang="ru-RU" dirty="0"/>
              <a:t> – система подходов и методов, а также теорий и исследований, позволяющие понять наставничество, выступающие в роли способов и инструментов познания.</a:t>
            </a:r>
          </a:p>
          <a:p>
            <a:r>
              <a:rPr lang="ru-RU" b="1" dirty="0"/>
              <a:t>Ментор</a:t>
            </a:r>
            <a:r>
              <a:rPr lang="ru-RU" dirty="0"/>
              <a:t> – руководитель, учитель, наставник, воспитатель, неотступный надзиратель. </a:t>
            </a:r>
          </a:p>
          <a:p>
            <a:r>
              <a:rPr lang="ru-RU" b="1" dirty="0" err="1"/>
              <a:t>Менторинг</a:t>
            </a:r>
            <a:r>
              <a:rPr lang="ru-RU" dirty="0"/>
              <a:t> – целенаправленная передача опыта стажеру более опытным сотрудником по типу «делай как я».</a:t>
            </a:r>
          </a:p>
        </p:txBody>
      </p:sp>
    </p:spTree>
    <p:extLst>
      <p:ext uri="{BB962C8B-B14F-4D97-AF65-F5344CB8AC3E}">
        <p14:creationId xmlns:p14="http://schemas.microsoft.com/office/powerpoint/2010/main" val="3426289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8AB936-F96D-4271-9EB1-D79F8E24B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1" y="1143000"/>
            <a:ext cx="2954307" cy="2377440"/>
          </a:xfrm>
        </p:spPr>
        <p:txBody>
          <a:bodyPr>
            <a:normAutofit/>
          </a:bodyPr>
          <a:lstStyle/>
          <a:p>
            <a:r>
              <a:rPr lang="ru-RU" sz="2800" b="1" dirty="0"/>
              <a:t>Наставничество в дополнительном образовании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5382706-2FF9-4923-93A1-D73BA9D9D64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72" r="20972"/>
          <a:stretch>
            <a:fillRect/>
          </a:stretch>
        </p:blipFill>
        <p:spPr/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D8B3A13-A1D3-4539-81EF-60769DF93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обмен опытом</a:t>
            </a:r>
          </a:p>
        </p:txBody>
      </p:sp>
    </p:spTree>
    <p:extLst>
      <p:ext uri="{BB962C8B-B14F-4D97-AF65-F5344CB8AC3E}">
        <p14:creationId xmlns:p14="http://schemas.microsoft.com/office/powerpoint/2010/main" val="3459756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xmlns="" id="{642DFB23-209B-466E-BFC8-E157BB421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Видеоматериал </a:t>
            </a:r>
          </a:p>
        </p:txBody>
      </p:sp>
      <p:sp>
        <p:nvSpPr>
          <p:cNvPr id="10" name="Объект 8">
            <a:extLst>
              <a:ext uri="{FF2B5EF4-FFF2-40B4-BE49-F238E27FC236}">
                <a16:creationId xmlns:a16="http://schemas.microsoft.com/office/drawing/2014/main" xmlns="" id="{99AB45EC-9AA2-4EBE-93CB-73168D4C5FE4}"/>
              </a:ext>
            </a:extLst>
          </p:cNvPr>
          <p:cNvSpPr txBox="1">
            <a:spLocks/>
          </p:cNvSpPr>
          <p:nvPr/>
        </p:nvSpPr>
        <p:spPr>
          <a:xfrm>
            <a:off x="3867944" y="2571468"/>
            <a:ext cx="7315200" cy="2741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ru-RU" b="1" dirty="0">
                <a:solidFill>
                  <a:srgbClr val="FF0000"/>
                </a:solidFill>
              </a:rPr>
              <a:t>ИНФОУРОК</a:t>
            </a:r>
            <a:r>
              <a:rPr lang="ru-RU" b="1" dirty="0"/>
              <a:t> </a:t>
            </a:r>
          </a:p>
          <a:p>
            <a:r>
              <a:rPr lang="ru-RU" b="1" dirty="0"/>
              <a:t>Реализация целевой программы наставничества в образовательной </a:t>
            </a:r>
            <a:r>
              <a:rPr lang="ru-RU" b="1" dirty="0" smtClean="0"/>
              <a:t>организации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   </a:t>
            </a:r>
            <a:r>
              <a:rPr lang="en-US" sz="2500" b="1" dirty="0" smtClean="0">
                <a:solidFill>
                  <a:srgbClr val="0070C0"/>
                </a:solidFill>
              </a:rPr>
              <a:t>https</a:t>
            </a:r>
            <a:r>
              <a:rPr lang="en-US" sz="2500" b="1" dirty="0">
                <a:solidFill>
                  <a:srgbClr val="0070C0"/>
                </a:solidFill>
              </a:rPr>
              <a:t>://cloud.mail.ru/public/nzST/AjzVR9Sy3</a:t>
            </a:r>
            <a:endParaRPr lang="ru-RU" sz="25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93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CC2D17-F0E5-445D-882F-92E18529E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7" y="1298448"/>
            <a:ext cx="7875369" cy="3255264"/>
          </a:xfrm>
        </p:spPr>
        <p:txBody>
          <a:bodyPr>
            <a:normAutofit fontScale="90000"/>
          </a:bodyPr>
          <a:lstStyle/>
          <a:p>
            <a:r>
              <a:rPr lang="ru-RU" dirty="0"/>
              <a:t>Государственная образовательная политика в области наставничества 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BD724F7-660D-4FB6-B3FF-477769208E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Склярова Е.Е., к.э.н., методолог, специалист по работе с большими данными (аналитик) Центра опережающей профессиональной подготовки (ЦОПП) Тверской области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0A7670C-A7F6-42FA-AB13-0E724894B6B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90" t="28308" r="9206" b="29920"/>
          <a:stretch/>
        </p:blipFill>
        <p:spPr>
          <a:xfrm>
            <a:off x="9241803" y="735496"/>
            <a:ext cx="2950197" cy="163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955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8AB936-F96D-4271-9EB1-D79F8E24B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1" y="1143000"/>
            <a:ext cx="2954307" cy="2377440"/>
          </a:xfrm>
        </p:spPr>
        <p:txBody>
          <a:bodyPr>
            <a:normAutofit/>
          </a:bodyPr>
          <a:lstStyle/>
          <a:p>
            <a:r>
              <a:rPr lang="ru-RU" sz="2800" b="1" dirty="0"/>
              <a:t>Наставничество в дополнительном образовании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5382706-2FF9-4923-93A1-D73BA9D9D64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72" r="20972"/>
          <a:stretch>
            <a:fillRect/>
          </a:stretch>
        </p:blipFill>
        <p:spPr/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D8B3A13-A1D3-4539-81EF-60769DF93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нормативно-правовая основа</a:t>
            </a:r>
          </a:p>
        </p:txBody>
      </p:sp>
    </p:spTree>
    <p:extLst>
      <p:ext uri="{BB962C8B-B14F-4D97-AF65-F5344CB8AC3E}">
        <p14:creationId xmlns:p14="http://schemas.microsoft.com/office/powerpoint/2010/main" val="34101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C1C983-E870-494D-983D-FB370DFD8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76081" cy="4601183"/>
          </a:xfrm>
        </p:spPr>
        <p:txBody>
          <a:bodyPr>
            <a:normAutofit/>
          </a:bodyPr>
          <a:lstStyle/>
          <a:p>
            <a:r>
              <a:rPr lang="ru-RU" sz="3000" b="1" dirty="0"/>
              <a:t>Нацпроект «Образование»:</a:t>
            </a:r>
            <a:br>
              <a:rPr lang="ru-RU" sz="3000" b="1" dirty="0"/>
            </a:br>
            <a:endParaRPr lang="ru-RU" sz="3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E71B97-0DBC-4620-BE59-64C059A3D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9389" y="868680"/>
            <a:ext cx="7789332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i="1" dirty="0"/>
              <a:t>В конце 2018 года был утвержден национальный проект «Образование». </a:t>
            </a:r>
            <a:r>
              <a:rPr lang="ru-RU" sz="2200" b="1" i="1" dirty="0"/>
              <a:t>Наставничество играет одну из ведущих ролей в его реализации</a:t>
            </a:r>
            <a:r>
              <a:rPr lang="ru-RU" sz="2200" i="1" dirty="0"/>
              <a:t>. </a:t>
            </a:r>
          </a:p>
          <a:p>
            <a:pPr marL="0" indent="0">
              <a:buNone/>
            </a:pPr>
            <a:r>
              <a:rPr lang="ru-RU" sz="2200" b="1" dirty="0"/>
              <a:t>Две главные цели нацпроекта</a:t>
            </a:r>
            <a:r>
              <a:rPr lang="ru-RU" sz="2200" dirty="0"/>
              <a:t>:</a:t>
            </a:r>
          </a:p>
          <a:p>
            <a:r>
              <a:rPr lang="ru-RU" sz="2200" dirty="0"/>
              <a:t>Обеспечение </a:t>
            </a:r>
            <a:r>
              <a:rPr lang="ru-RU" sz="2200" b="1" dirty="0"/>
              <a:t>глобальной конкурентоспособности российского образования</a:t>
            </a:r>
            <a:r>
              <a:rPr lang="ru-RU" sz="2200" dirty="0"/>
              <a:t>, вхождение России в число 10 ведущих стран мира по качеству общего образования.</a:t>
            </a:r>
          </a:p>
          <a:p>
            <a:r>
              <a:rPr lang="ru-RU" sz="2200" b="1" dirty="0"/>
              <a:t>Воспитание гармонично развитой и социально ответственной личности </a:t>
            </a:r>
            <a:r>
              <a:rPr lang="ru-RU" sz="2200" dirty="0"/>
              <a:t>на основе духовно-нравственных ценностей народов Российской Федерации, исторических и национально-культурных традиций.</a:t>
            </a:r>
          </a:p>
        </p:txBody>
      </p:sp>
    </p:spTree>
    <p:extLst>
      <p:ext uri="{BB962C8B-B14F-4D97-AF65-F5344CB8AC3E}">
        <p14:creationId xmlns:p14="http://schemas.microsoft.com/office/powerpoint/2010/main" val="4007946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C1C983-E870-494D-983D-FB370DFD8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76081" cy="4601183"/>
          </a:xfrm>
        </p:spPr>
        <p:txBody>
          <a:bodyPr>
            <a:normAutofit/>
          </a:bodyPr>
          <a:lstStyle/>
          <a:p>
            <a:r>
              <a:rPr lang="ru-RU" sz="3000" b="1" dirty="0"/>
              <a:t>Нацпроект «Образование»:</a:t>
            </a:r>
            <a:br>
              <a:rPr lang="ru-RU" sz="3000" b="1" dirty="0"/>
            </a:br>
            <a:endParaRPr lang="ru-RU" sz="3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E71B97-0DBC-4620-BE59-64C059A3D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7"/>
            <a:ext cx="7779393" cy="52484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Поставленные цели будут воплощаться в рамках десяти проектов: 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i="1" dirty="0"/>
              <a:t>«Современная школа»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i="1" dirty="0"/>
              <a:t>«Успех каждого ребенка»</a:t>
            </a:r>
          </a:p>
          <a:p>
            <a:pPr marL="457200" indent="-457200">
              <a:buFont typeface="+mj-lt"/>
              <a:buAutoNum type="arabicPeriod"/>
            </a:pPr>
            <a:r>
              <a:rPr lang="ru-RU" i="1" dirty="0"/>
              <a:t>«Поддержка семей, имеющих детей»</a:t>
            </a:r>
          </a:p>
          <a:p>
            <a:pPr marL="457200" indent="-457200">
              <a:buFont typeface="+mj-lt"/>
              <a:buAutoNum type="arabicPeriod"/>
            </a:pPr>
            <a:r>
              <a:rPr lang="ru-RU" i="1" dirty="0"/>
              <a:t>«Цифровая образовательная среда»</a:t>
            </a:r>
          </a:p>
          <a:p>
            <a:pPr marL="457200" indent="-457200">
              <a:buFont typeface="+mj-lt"/>
              <a:buAutoNum type="arabicPeriod"/>
            </a:pPr>
            <a:r>
              <a:rPr lang="ru-RU" i="1" dirty="0"/>
              <a:t>«Учитель будущего»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i="1" dirty="0"/>
              <a:t>«Молодые профессионалы»</a:t>
            </a:r>
          </a:p>
          <a:p>
            <a:pPr marL="457200" indent="-457200">
              <a:buFont typeface="+mj-lt"/>
              <a:buAutoNum type="arabicPeriod"/>
            </a:pPr>
            <a:r>
              <a:rPr lang="ru-RU" i="1" dirty="0"/>
              <a:t>«Новые возможности для каждого»</a:t>
            </a:r>
          </a:p>
          <a:p>
            <a:pPr marL="457200" indent="-457200">
              <a:buFont typeface="+mj-lt"/>
              <a:buAutoNum type="arabicPeriod"/>
            </a:pPr>
            <a:r>
              <a:rPr lang="ru-RU" i="1" dirty="0"/>
              <a:t>«Социальная активность»</a:t>
            </a:r>
          </a:p>
          <a:p>
            <a:pPr marL="457200" indent="-457200">
              <a:buFont typeface="+mj-lt"/>
              <a:buAutoNum type="arabicPeriod"/>
            </a:pPr>
            <a:r>
              <a:rPr lang="ru-RU" i="1" dirty="0"/>
              <a:t>«Экспорт образования» </a:t>
            </a:r>
          </a:p>
          <a:p>
            <a:pPr marL="457200" indent="-457200">
              <a:buFont typeface="+mj-lt"/>
              <a:buAutoNum type="arabicPeriod"/>
            </a:pPr>
            <a:r>
              <a:rPr lang="ru-RU" i="1" dirty="0"/>
              <a:t>«Социальные лифты для каждого». </a:t>
            </a:r>
          </a:p>
          <a:p>
            <a:pPr marL="0" indent="0">
              <a:buNone/>
            </a:pPr>
            <a:r>
              <a:rPr lang="ru-RU" dirty="0"/>
              <a:t>Предусмотрено, что к 2024 году </a:t>
            </a:r>
            <a:r>
              <a:rPr lang="ru-RU" b="1" dirty="0"/>
              <a:t>не менее 70% обучающихся </a:t>
            </a:r>
            <a:r>
              <a:rPr lang="ru-RU" dirty="0"/>
              <a:t>педагогических работников общеобразовательных организаций будут вовлечены в различные формы наставничества и сопровождения.</a:t>
            </a:r>
          </a:p>
        </p:txBody>
      </p:sp>
    </p:spTree>
    <p:extLst>
      <p:ext uri="{BB962C8B-B14F-4D97-AF65-F5344CB8AC3E}">
        <p14:creationId xmlns:p14="http://schemas.microsoft.com/office/powerpoint/2010/main" val="3016965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C1C983-E870-494D-983D-FB370DFD8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76081" cy="4601183"/>
          </a:xfrm>
        </p:spPr>
        <p:txBody>
          <a:bodyPr>
            <a:normAutofit/>
          </a:bodyPr>
          <a:lstStyle/>
          <a:p>
            <a:r>
              <a:rPr lang="ru-RU" sz="3000" b="1" dirty="0"/>
              <a:t>Нацпроект «Образование»:</a:t>
            </a:r>
            <a:br>
              <a:rPr lang="ru-RU" sz="3000" b="1" dirty="0"/>
            </a:br>
            <a:endParaRPr lang="ru-RU" sz="3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E71B97-0DBC-4620-BE59-64C059A3D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7"/>
            <a:ext cx="7779393" cy="5248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Наставничество</a:t>
            </a:r>
            <a:r>
              <a:rPr lang="ru-RU" sz="2400" dirty="0"/>
              <a:t> — универсальная технология передачи опыта, знаний, формирования навыков, компетенций, </a:t>
            </a:r>
            <a:r>
              <a:rPr lang="ru-RU" sz="2400" dirty="0" err="1"/>
              <a:t>метакомпетенций</a:t>
            </a:r>
            <a:r>
              <a:rPr lang="ru-RU" sz="2400" dirty="0"/>
              <a:t> и ценностей через неформальное </a:t>
            </a:r>
            <a:r>
              <a:rPr lang="ru-RU" sz="2400" dirty="0" err="1"/>
              <a:t>взаимообогащающее</a:t>
            </a:r>
            <a:r>
              <a:rPr lang="ru-RU" sz="2400" dirty="0"/>
              <a:t> общение, основанное на доверии и партнерстве. </a:t>
            </a:r>
          </a:p>
          <a:p>
            <a:pPr marL="0" indent="0">
              <a:buNone/>
            </a:pPr>
            <a:r>
              <a:rPr lang="ru-RU" sz="2400" b="1" dirty="0"/>
              <a:t>Наставничество в системе образования </a:t>
            </a:r>
            <a:r>
              <a:rPr lang="ru-RU" sz="2400" dirty="0"/>
              <a:t>не является чем-то новым, вместе с тем, сегодня этот институт получил мощный импульс к развитию благодаря национальному проекту «Образование»</a:t>
            </a:r>
          </a:p>
        </p:txBody>
      </p:sp>
    </p:spTree>
    <p:extLst>
      <p:ext uri="{BB962C8B-B14F-4D97-AF65-F5344CB8AC3E}">
        <p14:creationId xmlns:p14="http://schemas.microsoft.com/office/powerpoint/2010/main" val="2464932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80E470-2381-4BFB-A928-50545213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cap="all" dirty="0"/>
              <a:t>Методология</a:t>
            </a:r>
            <a:r>
              <a:rPr lang="ru-RU" sz="3000" dirty="0"/>
              <a:t> </a:t>
            </a:r>
            <a:br>
              <a:rPr lang="ru-RU" sz="3000" dirty="0"/>
            </a:br>
            <a:r>
              <a:rPr lang="ru-RU" sz="3000" dirty="0"/>
              <a:t>(целевая модель) наставничества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B3E7C8D-D57E-4BC6-8A89-223A426ED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целях достижения сквозного результата "</a:t>
            </a:r>
            <a:r>
              <a:rPr lang="ru-RU" b="1" dirty="0"/>
              <a:t>Разработана методология (целевая модель)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</a:t>
            </a:r>
            <a:r>
              <a:rPr lang="ru-RU" dirty="0"/>
              <a:t>" федеральных проектов "</a:t>
            </a:r>
            <a:r>
              <a:rPr lang="ru-RU" u="sng" dirty="0"/>
              <a:t>Современная школа", "Успех каждого ребенка" и "Молодые профессионалы </a:t>
            </a:r>
            <a:r>
              <a:rPr lang="ru-RU" dirty="0"/>
              <a:t>(Повышение конкурентоспособности профессионального образования)" национального проекта "Образование" Министерством просвещения Российской Федерации </a:t>
            </a:r>
            <a:r>
              <a:rPr lang="ru-RU" b="1" dirty="0"/>
              <a:t>разработаны и утверждены</a:t>
            </a:r>
            <a:r>
              <a:rPr lang="ru-RU" dirty="0"/>
              <a:t>:</a:t>
            </a:r>
          </a:p>
          <a:p>
            <a:r>
              <a:rPr lang="ru-RU" u="sng" dirty="0"/>
              <a:t>методология</a:t>
            </a:r>
            <a:r>
              <a:rPr lang="ru-RU" dirty="0"/>
              <a:t> (целевой модели) наставничества;</a:t>
            </a:r>
          </a:p>
          <a:p>
            <a:r>
              <a:rPr lang="ru-RU" u="sng" dirty="0"/>
              <a:t>методические рекомендации</a:t>
            </a:r>
            <a:r>
              <a:rPr lang="ru-RU" dirty="0"/>
              <a:t> по внедрению </a:t>
            </a:r>
            <a:r>
              <a:rPr lang="ru-RU" u="sng" dirty="0"/>
              <a:t>методологии</a:t>
            </a:r>
            <a:r>
              <a:rPr lang="ru-RU" dirty="0"/>
              <a:t> (целевой модели) наставничества</a:t>
            </a:r>
          </a:p>
        </p:txBody>
      </p:sp>
    </p:spTree>
    <p:extLst>
      <p:ext uri="{BB962C8B-B14F-4D97-AF65-F5344CB8AC3E}">
        <p14:creationId xmlns:p14="http://schemas.microsoft.com/office/powerpoint/2010/main" val="2756730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E3AA80-4694-4D13-8597-88A91E262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cap="all" dirty="0"/>
              <a:t>Методология</a:t>
            </a:r>
            <a:r>
              <a:rPr lang="ru-RU" sz="3000" dirty="0"/>
              <a:t> </a:t>
            </a:r>
            <a:br>
              <a:rPr lang="ru-RU" sz="3000" dirty="0"/>
            </a:br>
            <a:r>
              <a:rPr lang="ru-RU" sz="3000" dirty="0"/>
              <a:t>(целевая модель) наставничества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E232928-BADE-4BA4-9EA1-31BA3C276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u="sng" dirty="0"/>
              <a:t>методологии</a:t>
            </a:r>
            <a:r>
              <a:rPr lang="ru-RU" dirty="0"/>
              <a:t> (целевой модели) наставничества обучающихся для организаций, осуществляющих образовательную деятельность </a:t>
            </a:r>
            <a:r>
              <a:rPr lang="ru-RU" b="1" dirty="0"/>
              <a:t>по общеобразовательным, дополнительным общеобразовательным и программам среднего профессионального образования</a:t>
            </a:r>
            <a:r>
              <a:rPr lang="ru-RU" dirty="0"/>
              <a:t>, в том числе с применением лучших практик обмена опытом между обучающимися (утверждена </a:t>
            </a:r>
            <a:r>
              <a:rPr lang="ru-RU" b="1" dirty="0"/>
              <a:t>распоряжением Министерства просвещения РФ от 25 декабря 2019 г. N Р-145</a:t>
            </a:r>
            <a:r>
              <a:rPr lang="ru-RU" dirty="0"/>
              <a:t>);</a:t>
            </a:r>
          </a:p>
          <a:p>
            <a:r>
              <a:rPr lang="ru-RU" u="sng" dirty="0"/>
              <a:t>методические рекомендации</a:t>
            </a:r>
            <a:r>
              <a:rPr lang="ru-RU" dirty="0"/>
              <a:t> по внедрению </a:t>
            </a:r>
            <a:r>
              <a:rPr lang="ru-RU" u="sng" dirty="0"/>
              <a:t>методологии</a:t>
            </a:r>
            <a:r>
              <a:rPr lang="ru-RU" dirty="0"/>
              <a:t> (целевой модели)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 (</a:t>
            </a:r>
            <a:r>
              <a:rPr lang="ru-RU" b="1" dirty="0"/>
              <a:t>приложение к распоряжению Министерства просвещения РФ от 25 декабря 2019 г. N Р-145</a:t>
            </a:r>
            <a:r>
              <a:rPr lang="ru-RU" dirty="0"/>
              <a:t>).</a:t>
            </a:r>
          </a:p>
          <a:p>
            <a:r>
              <a:rPr lang="ru-RU" b="1" dirty="0"/>
              <a:t>Письмо Министерства просвещения РФ от 23.01.2020 N МР-42/02 "О направлении целевой модели наставничества и методических рекомендаций"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693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897C67-9197-4550-B4C2-145F7F4DA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cap="all" dirty="0"/>
              <a:t>Методология</a:t>
            </a:r>
            <a:r>
              <a:rPr lang="ru-RU" sz="3000" dirty="0"/>
              <a:t> </a:t>
            </a:r>
            <a:br>
              <a:rPr lang="ru-RU" sz="3000" dirty="0"/>
            </a:br>
            <a:r>
              <a:rPr lang="ru-RU" sz="3000" dirty="0"/>
              <a:t>(целевая модель) наставничества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55E3ED-607E-4E37-B09F-498BDC5A1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/>
              <a:t>Цели внедрения целевой модели наставничества:</a:t>
            </a:r>
            <a:endParaRPr lang="ru-RU" sz="2200" dirty="0"/>
          </a:p>
          <a:p>
            <a:r>
              <a:rPr lang="ru-RU" sz="2200" dirty="0"/>
              <a:t>максимально полное </a:t>
            </a:r>
            <a:r>
              <a:rPr lang="ru-RU" sz="2200" b="1" dirty="0"/>
              <a:t>раскрытие потенциала личности наставляемого</a:t>
            </a:r>
            <a:r>
              <a:rPr lang="ru-RU" sz="2200" dirty="0"/>
              <a:t>, необходимое для успешной личной и профессиональной самореализации в современных условиях неопределенности,</a:t>
            </a:r>
          </a:p>
          <a:p>
            <a:r>
              <a:rPr lang="ru-RU" sz="2200" b="1" dirty="0"/>
              <a:t>создание условий для формирования эффективной системы поддержки, самоопределения и профессиональной ориентации </a:t>
            </a:r>
            <a:r>
              <a:rPr lang="ru-RU" sz="2200" dirty="0"/>
              <a:t>всех обучающихся в возрасте от 10 лет, педагогических работников разных уровней образования и молодых специалистов, проживающих на территории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675864720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Рамка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Рамк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18A1B607-7BAE-46D6-8090-545AC7BDD7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</Template>
  <TotalTime>116</TotalTime>
  <Words>781</Words>
  <Application>Microsoft Office PowerPoint</Application>
  <PresentationFormat>Произвольный</PresentationFormat>
  <Paragraphs>72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Рамка</vt:lpstr>
      <vt:lpstr>Презентация PowerPoint</vt:lpstr>
      <vt:lpstr>Государственная образовательная политика в области наставничества  </vt:lpstr>
      <vt:lpstr>Наставничество в дополнительном образовании </vt:lpstr>
      <vt:lpstr>Нацпроект «Образование»: </vt:lpstr>
      <vt:lpstr>Нацпроект «Образование»: </vt:lpstr>
      <vt:lpstr>Нацпроект «Образование»: </vt:lpstr>
      <vt:lpstr>Методология  (целевая модель) наставничества</vt:lpstr>
      <vt:lpstr>Методология  (целевая модель) наставничества</vt:lpstr>
      <vt:lpstr>Методология  (целевая модель) наставничества</vt:lpstr>
      <vt:lpstr>Методология  (целевая модель) наставничества</vt:lpstr>
      <vt:lpstr>Методология  (целевая модель) наставничества</vt:lpstr>
      <vt:lpstr>Методология  (целевая модель) наставничества</vt:lpstr>
      <vt:lpstr>Наставничество в дополнительном образовании </vt:lpstr>
      <vt:lpstr>Основные понятия модели наставничества</vt:lpstr>
      <vt:lpstr>Основные понятия модели наставничества</vt:lpstr>
      <vt:lpstr>Основные понятия модели наставничества</vt:lpstr>
      <vt:lpstr>Наставничество в дополнительном образовании </vt:lpstr>
      <vt:lpstr>Видеоматериал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образовательная политика в области наставничества</dc:title>
  <dc:creator>Склярова Екатерина Евгеньевна</dc:creator>
  <cp:lastModifiedBy>Комп</cp:lastModifiedBy>
  <cp:revision>13</cp:revision>
  <dcterms:created xsi:type="dcterms:W3CDTF">2023-01-29T18:17:24Z</dcterms:created>
  <dcterms:modified xsi:type="dcterms:W3CDTF">2023-02-01T12:27:26Z</dcterms:modified>
</cp:coreProperties>
</file>