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063" y="1650902"/>
            <a:ext cx="1882266" cy="199552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1" cy="1117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87627" y="764641"/>
            <a:ext cx="7956550" cy="346710"/>
          </a:xfrm>
          <a:custGeom>
            <a:avLst/>
            <a:gdLst/>
            <a:ahLst/>
            <a:cxnLst/>
            <a:rect l="l" t="t" r="r" b="b"/>
            <a:pathLst>
              <a:path w="7956550" h="346709">
                <a:moveTo>
                  <a:pt x="7956423" y="0"/>
                </a:moveTo>
                <a:lnTo>
                  <a:pt x="0" y="0"/>
                </a:lnTo>
                <a:lnTo>
                  <a:pt x="0" y="346227"/>
                </a:lnTo>
                <a:lnTo>
                  <a:pt x="7956423" y="346227"/>
                </a:lnTo>
                <a:lnTo>
                  <a:pt x="7956423" y="0"/>
                </a:lnTo>
                <a:close/>
              </a:path>
            </a:pathLst>
          </a:custGeom>
          <a:solidFill>
            <a:srgbClr val="FF7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" y="26923"/>
            <a:ext cx="894537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149" y="1214373"/>
            <a:ext cx="8458835" cy="300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s://hydroschool.ru/youngenergy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hyperlink" Target="https://www.spo-rudn.ru/" TargetMode="External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hyperlink" Target="https://abilympicspro.ru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hyperlink" Target="https://mentori.ru/globalmentori" TargetMode="External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hyperlink" Target="http://nastavnik72.tdkport.ru/" TargetMode="External"/><Relationship Id="rId7" Type="http://schemas.openxmlformats.org/officeDocument/2006/relationships/image" Target="../media/image37.jpg"/><Relationship Id="rId8" Type="http://schemas.openxmlformats.org/officeDocument/2006/relationships/hyperlink" Target="https://asi.ru/nastavniki/forum/" TargetMode="External"/><Relationship Id="rId9" Type="http://schemas.openxmlformats.org/officeDocument/2006/relationships/image" Target="../media/image38.jpg"/><Relationship Id="rId10" Type="http://schemas.openxmlformats.org/officeDocument/2006/relationships/image" Target="../media/image39.jpg"/><Relationship Id="rId11" Type="http://schemas.openxmlformats.org/officeDocument/2006/relationships/hyperlink" Target="https://nark.ru/" TargetMode="External"/><Relationship Id="rId12" Type="http://schemas.openxmlformats.org/officeDocument/2006/relationships/hyperlink" Target="http://3dobrazovanie.ru/worldskills-russia-2019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hyperlink" Target="http://viro.edu.ru/attachments/article/6183/Metod_rekomendacii.pdf" TargetMode="External"/><Relationship Id="rId5" Type="http://schemas.openxmlformats.org/officeDocument/2006/relationships/hyperlink" Target="https://bc-nark.ru/upload/iblock/4aa/4aa0967ec5688b121a81b62477842e5f.pdf" TargetMode="External"/><Relationship Id="rId6" Type="http://schemas.openxmlformats.org/officeDocument/2006/relationships/image" Target="../media/image42.jpg"/><Relationship Id="rId7" Type="http://schemas.openxmlformats.org/officeDocument/2006/relationships/image" Target="../media/image18.jp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hyperlink" Target="https://www.ranepa.ru/images/News/2019-05/21-05-2019-firo.pdf" TargetMode="External"/><Relationship Id="rId11" Type="http://schemas.openxmlformats.org/officeDocument/2006/relationships/image" Target="../media/image4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Relationship Id="rId4" Type="http://schemas.openxmlformats.org/officeDocument/2006/relationships/hyperlink" Target="http://spo-edu.ru/konkurs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hyperlink" Target="http://www.wikiregstandard.ru/index.php" TargetMode="External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hyperlink" Target="https://bc-nark.ru/projects/all/best/base/archive/?nomination=937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hyperlink" Target="https://mentori.ru/platforma-openmentor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hyperlink" Target="https://sn.ria.ru/20191209/1562161739.html?fbclid=IwAR2NsX_mKLGoekaXq6YnxEG1G0e1uZlEUQjXF5Di0xjlh6qF5WMgBMGipGo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hyperlink" Target="https://mentori.ru/nacproekt-obrazovanie" TargetMode="External"/><Relationship Id="rId5" Type="http://schemas.openxmlformats.org/officeDocument/2006/relationships/image" Target="../media/image68.jpg"/><Relationship Id="rId6" Type="http://schemas.openxmlformats.org/officeDocument/2006/relationships/hyperlink" Target="https://mentori.ru/nacproekt-obrazovanie?fbclid=IwAR14a9BZNc6VWOaRZYM_AeiGTC4L5iaVK9MaFxnxroqxAr4OK5e0h-w4byg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nastavniki.com/" TargetMode="External"/><Relationship Id="rId4" Type="http://schemas.openxmlformats.org/officeDocument/2006/relationships/hyperlink" Target="https://mentori.ru/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hyperlink" Target="https://site.bilet.worldskills.ru/" TargetMode="External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hyperlink" Target="https://asi.ru/futurestaff/" TargetMode="External"/><Relationship Id="rId11" Type="http://schemas.openxmlformats.org/officeDocument/2006/relationships/image" Target="../media/image17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image" Target="../media/image95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Relationship Id="rId4" Type="http://schemas.openxmlformats.org/officeDocument/2006/relationships/image" Target="../media/image98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Relationship Id="rId4" Type="http://schemas.openxmlformats.org/officeDocument/2006/relationships/image" Target="../media/image101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image" Target="../media/image103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s://bc-nark.ru/projects/all/mentor/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jp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139.png"/><Relationship Id="rId16" Type="http://schemas.openxmlformats.org/officeDocument/2006/relationships/image" Target="../media/image140.png"/><Relationship Id="rId17" Type="http://schemas.openxmlformats.org/officeDocument/2006/relationships/image" Target="../media/image141.png"/><Relationship Id="rId18" Type="http://schemas.openxmlformats.org/officeDocument/2006/relationships/image" Target="../media/image142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hyperlink" Target="http://sk.ru/opus/p/academy.aspx" TargetMode="External"/><Relationship Id="rId7" Type="http://schemas.openxmlformats.org/officeDocument/2006/relationships/hyperlink" Target="https://sochisirius.ru/" TargetMode="Externa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adi.sk/d/ktGYX1_hEk0H3A" TargetMode="External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g"/><Relationship Id="rId3" Type="http://schemas.openxmlformats.org/officeDocument/2006/relationships/hyperlink" Target="mailto:donmetodist@yandex.ru" TargetMode="External"/><Relationship Id="rId4" Type="http://schemas.openxmlformats.org/officeDocument/2006/relationships/hyperlink" Target="mailto:donmetodistpo@mail.ru" TargetMode="External"/><Relationship Id="rId5" Type="http://schemas.openxmlformats.org/officeDocument/2006/relationships/hyperlink" Target="http://www.donmetodist.ru/" TargetMode="External"/><Relationship Id="rId6" Type="http://schemas.openxmlformats.org/officeDocument/2006/relationships/hyperlink" Target="https://fb.me/donmetodist" TargetMode="External"/><Relationship Id="rId7" Type="http://schemas.openxmlformats.org/officeDocument/2006/relationships/image" Target="../media/image146.png"/><Relationship Id="rId8" Type="http://schemas.openxmlformats.org/officeDocument/2006/relationships/image" Target="../media/image14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3" y="0"/>
            <a:ext cx="910844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8668" rIns="0" bIns="0" rtlCol="0" vert="horz">
            <a:spAutoFit/>
          </a:bodyPr>
          <a:lstStyle/>
          <a:p>
            <a:pPr algn="ctr" marL="35941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5" b="0" i="0">
                <a:solidFill>
                  <a:srgbClr val="001F5F"/>
                </a:solidFill>
                <a:latin typeface="Arial Black"/>
                <a:cs typeface="Arial Black"/>
              </a:rPr>
              <a:t>УД.01</a:t>
            </a:r>
            <a:r>
              <a:rPr dirty="0" sz="4000" spc="-75" b="0" i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4000" spc="-5" b="0" i="0">
                <a:solidFill>
                  <a:srgbClr val="001F5F"/>
                </a:solidFill>
                <a:latin typeface="Arial Black"/>
                <a:cs typeface="Arial Black"/>
              </a:rPr>
              <a:t>Методология </a:t>
            </a:r>
            <a:r>
              <a:rPr dirty="0" sz="4000" spc="-1320" b="0" i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4000" spc="-10" b="0" i="0">
                <a:solidFill>
                  <a:srgbClr val="001F5F"/>
                </a:solidFill>
                <a:latin typeface="Arial Black"/>
                <a:cs typeface="Arial Black"/>
              </a:rPr>
              <a:t>наставничества</a:t>
            </a:r>
            <a:r>
              <a:rPr dirty="0" sz="4000" spc="15" b="0" i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4000" spc="-5" b="0" i="0">
                <a:solidFill>
                  <a:srgbClr val="001F5F"/>
                </a:solidFill>
                <a:latin typeface="Arial Black"/>
                <a:cs typeface="Arial Black"/>
              </a:rPr>
              <a:t>в </a:t>
            </a:r>
            <a:r>
              <a:rPr dirty="0" sz="4000" b="0" i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4000" spc="-5" b="0" i="0">
                <a:solidFill>
                  <a:srgbClr val="001F5F"/>
                </a:solidFill>
                <a:latin typeface="Arial Black"/>
                <a:cs typeface="Arial Black"/>
              </a:rPr>
              <a:t>образовании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857" y="5994764"/>
            <a:ext cx="7571105" cy="6115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800" spc="-40">
                <a:solidFill>
                  <a:srgbClr val="001F5F"/>
                </a:solidFill>
                <a:latin typeface="Microsoft Sans Serif"/>
                <a:cs typeface="Microsoft Sans Serif"/>
              </a:rPr>
              <a:t>Донской</a:t>
            </a:r>
            <a:r>
              <a:rPr dirty="0" sz="1800" spc="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учебно-методический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центр</a:t>
            </a:r>
            <a:r>
              <a:rPr dirty="0" sz="1800" spc="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400" spc="-5">
                <a:solidFill>
                  <a:srgbClr val="001F5F"/>
                </a:solidFill>
                <a:latin typeface="Microsoft Sans Serif"/>
                <a:cs typeface="Microsoft Sans Serif"/>
              </a:rPr>
              <a:t>2020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88493"/>
            <a:ext cx="83623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ДПП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ПП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«Организация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системы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наставничества</a:t>
            </a:r>
            <a:r>
              <a:rPr dirty="0" sz="1600" spc="7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образовательной</a:t>
            </a:r>
            <a:r>
              <a:rPr dirty="0" sz="1600" spc="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организации»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" y="173000"/>
            <a:ext cx="8957310" cy="6160770"/>
            <a:chOff x="38100" y="173000"/>
            <a:chExt cx="8957310" cy="6160770"/>
          </a:xfrm>
        </p:grpSpPr>
        <p:sp>
          <p:nvSpPr>
            <p:cNvPr id="7" name="object 7"/>
            <p:cNvSpPr/>
            <p:nvPr/>
          </p:nvSpPr>
          <p:spPr>
            <a:xfrm>
              <a:off x="482953" y="395427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5240" y="358355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7667" y="432498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3524" y="481926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93022" y="518998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3022" y="469569"/>
              <a:ext cx="8203565" cy="0"/>
            </a:xfrm>
            <a:custGeom>
              <a:avLst/>
              <a:gdLst/>
              <a:ahLst/>
              <a:cxnLst/>
              <a:rect l="l" t="t" r="r" b="b"/>
              <a:pathLst>
                <a:path w="8203565" h="0">
                  <a:moveTo>
                    <a:pt x="0" y="0"/>
                  </a:moveTo>
                  <a:lnTo>
                    <a:pt x="82030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7163" y="6166153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7163" y="6215580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5240" y="6270673"/>
              <a:ext cx="8129270" cy="38100"/>
            </a:xfrm>
            <a:custGeom>
              <a:avLst/>
              <a:gdLst/>
              <a:ahLst/>
              <a:cxnLst/>
              <a:rect l="l" t="t" r="r" b="b"/>
              <a:pathLst>
                <a:path w="8129270" h="38100">
                  <a:moveTo>
                    <a:pt x="0" y="38099"/>
                  </a:moveTo>
                  <a:lnTo>
                    <a:pt x="8128863" y="38099"/>
                  </a:lnTo>
                  <a:lnTo>
                    <a:pt x="8128863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8100" y="5931369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85240" y="6129082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4669" y="6240295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5240" y="6295387"/>
              <a:ext cx="8129270" cy="38100"/>
            </a:xfrm>
            <a:custGeom>
              <a:avLst/>
              <a:gdLst/>
              <a:ahLst/>
              <a:cxnLst/>
              <a:rect l="l" t="t" r="r" b="b"/>
              <a:pathLst>
                <a:path w="8129270" h="38100">
                  <a:moveTo>
                    <a:pt x="0" y="38099"/>
                  </a:moveTo>
                  <a:lnTo>
                    <a:pt x="8128863" y="38099"/>
                  </a:lnTo>
                  <a:lnTo>
                    <a:pt x="8128863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4165" y="6265009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100" y="5350586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7163" y="210072"/>
              <a:ext cx="7128509" cy="0"/>
            </a:xfrm>
            <a:custGeom>
              <a:avLst/>
              <a:gdLst/>
              <a:ahLst/>
              <a:cxnLst/>
              <a:rect l="l" t="t" r="r" b="b"/>
              <a:pathLst>
                <a:path w="7128509" h="0">
                  <a:moveTo>
                    <a:pt x="0" y="0"/>
                  </a:moveTo>
                  <a:lnTo>
                    <a:pt x="712793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93022" y="346000"/>
              <a:ext cx="7375525" cy="0"/>
            </a:xfrm>
            <a:custGeom>
              <a:avLst/>
              <a:gdLst/>
              <a:ahLst/>
              <a:cxnLst/>
              <a:rect l="l" t="t" r="r" b="b"/>
              <a:pathLst>
                <a:path w="7375525" h="0">
                  <a:moveTo>
                    <a:pt x="0" y="0"/>
                  </a:moveTo>
                  <a:lnTo>
                    <a:pt x="737508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67163" y="432498"/>
              <a:ext cx="8116570" cy="0"/>
            </a:xfrm>
            <a:custGeom>
              <a:avLst/>
              <a:gdLst/>
              <a:ahLst/>
              <a:cxnLst/>
              <a:rect l="l" t="t" r="r" b="b"/>
              <a:pathLst>
                <a:path w="8116570" h="0">
                  <a:moveTo>
                    <a:pt x="0" y="0"/>
                  </a:moveTo>
                  <a:lnTo>
                    <a:pt x="811650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79520" y="395427"/>
              <a:ext cx="8215630" cy="0"/>
            </a:xfrm>
            <a:custGeom>
              <a:avLst/>
              <a:gdLst/>
              <a:ahLst/>
              <a:cxnLst/>
              <a:rect l="l" t="t" r="r" b="b"/>
              <a:pathLst>
                <a:path w="8215630" h="0">
                  <a:moveTo>
                    <a:pt x="0" y="0"/>
                  </a:moveTo>
                  <a:lnTo>
                    <a:pt x="82153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0665" y="457212"/>
              <a:ext cx="8314690" cy="0"/>
            </a:xfrm>
            <a:custGeom>
              <a:avLst/>
              <a:gdLst/>
              <a:ahLst/>
              <a:cxnLst/>
              <a:rect l="l" t="t" r="r" b="b"/>
              <a:pathLst>
                <a:path w="8314690" h="0">
                  <a:moveTo>
                    <a:pt x="0" y="0"/>
                  </a:moveTo>
                  <a:lnTo>
                    <a:pt x="831422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81808" y="531355"/>
              <a:ext cx="8413115" cy="0"/>
            </a:xfrm>
            <a:custGeom>
              <a:avLst/>
              <a:gdLst/>
              <a:ahLst/>
              <a:cxnLst/>
              <a:rect l="l" t="t" r="r" b="b"/>
              <a:pathLst>
                <a:path w="8413115" h="0">
                  <a:moveTo>
                    <a:pt x="0" y="0"/>
                  </a:moveTo>
                  <a:lnTo>
                    <a:pt x="841307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4165" y="506641"/>
              <a:ext cx="8401050" cy="0"/>
            </a:xfrm>
            <a:custGeom>
              <a:avLst/>
              <a:gdLst/>
              <a:ahLst/>
              <a:cxnLst/>
              <a:rect l="l" t="t" r="r" b="b"/>
              <a:pathLst>
                <a:path w="8401050" h="0">
                  <a:moveTo>
                    <a:pt x="0" y="0"/>
                  </a:moveTo>
                  <a:lnTo>
                    <a:pt x="840071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95310" y="321285"/>
              <a:ext cx="8401050" cy="0"/>
            </a:xfrm>
            <a:custGeom>
              <a:avLst/>
              <a:gdLst/>
              <a:ahLst/>
              <a:cxnLst/>
              <a:rect l="l" t="t" r="r" b="b"/>
              <a:pathLst>
                <a:path w="8401050" h="0">
                  <a:moveTo>
                    <a:pt x="0" y="0"/>
                  </a:moveTo>
                  <a:lnTo>
                    <a:pt x="840071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1377" y="2041385"/>
              <a:ext cx="118630" cy="1186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6091" y="1769528"/>
              <a:ext cx="118630" cy="11861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39889" y="1519923"/>
              <a:ext cx="1191260" cy="1099820"/>
            </a:xfrm>
            <a:custGeom>
              <a:avLst/>
              <a:gdLst/>
              <a:ahLst/>
              <a:cxnLst/>
              <a:rect l="l" t="t" r="r" b="b"/>
              <a:pathLst>
                <a:path w="1191260" h="1099820">
                  <a:moveTo>
                    <a:pt x="1191234" y="518998"/>
                  </a:moveTo>
                  <a:lnTo>
                    <a:pt x="1189113" y="471754"/>
                  </a:lnTo>
                  <a:lnTo>
                    <a:pt x="1182878" y="425704"/>
                  </a:lnTo>
                  <a:lnTo>
                    <a:pt x="1172692" y="381025"/>
                  </a:lnTo>
                  <a:lnTo>
                    <a:pt x="1158760" y="337908"/>
                  </a:lnTo>
                  <a:lnTo>
                    <a:pt x="1141260" y="296519"/>
                  </a:lnTo>
                  <a:lnTo>
                    <a:pt x="1120381" y="257048"/>
                  </a:lnTo>
                  <a:lnTo>
                    <a:pt x="1096289" y="219684"/>
                  </a:lnTo>
                  <a:lnTo>
                    <a:pt x="1069174" y="184619"/>
                  </a:lnTo>
                  <a:lnTo>
                    <a:pt x="1039215" y="152019"/>
                  </a:lnTo>
                  <a:lnTo>
                    <a:pt x="1006614" y="122059"/>
                  </a:lnTo>
                  <a:lnTo>
                    <a:pt x="971550" y="94945"/>
                  </a:lnTo>
                  <a:lnTo>
                    <a:pt x="934186" y="70853"/>
                  </a:lnTo>
                  <a:lnTo>
                    <a:pt x="894715" y="49974"/>
                  </a:lnTo>
                  <a:lnTo>
                    <a:pt x="853325" y="32473"/>
                  </a:lnTo>
                  <a:lnTo>
                    <a:pt x="810209" y="18542"/>
                  </a:lnTo>
                  <a:lnTo>
                    <a:pt x="765530" y="8356"/>
                  </a:lnTo>
                  <a:lnTo>
                    <a:pt x="719480" y="2120"/>
                  </a:lnTo>
                  <a:lnTo>
                    <a:pt x="672236" y="0"/>
                  </a:lnTo>
                  <a:lnTo>
                    <a:pt x="625005" y="2120"/>
                  </a:lnTo>
                  <a:lnTo>
                    <a:pt x="578954" y="8356"/>
                  </a:lnTo>
                  <a:lnTo>
                    <a:pt x="534276" y="18542"/>
                  </a:lnTo>
                  <a:lnTo>
                    <a:pt x="491147" y="32473"/>
                  </a:lnTo>
                  <a:lnTo>
                    <a:pt x="449757" y="49974"/>
                  </a:lnTo>
                  <a:lnTo>
                    <a:pt x="410298" y="70853"/>
                  </a:lnTo>
                  <a:lnTo>
                    <a:pt x="372935" y="94945"/>
                  </a:lnTo>
                  <a:lnTo>
                    <a:pt x="337858" y="122059"/>
                  </a:lnTo>
                  <a:lnTo>
                    <a:pt x="305257" y="152019"/>
                  </a:lnTo>
                  <a:lnTo>
                    <a:pt x="275297" y="184619"/>
                  </a:lnTo>
                  <a:lnTo>
                    <a:pt x="248196" y="219684"/>
                  </a:lnTo>
                  <a:lnTo>
                    <a:pt x="224104" y="257048"/>
                  </a:lnTo>
                  <a:lnTo>
                    <a:pt x="203212" y="296519"/>
                  </a:lnTo>
                  <a:lnTo>
                    <a:pt x="185712" y="337908"/>
                  </a:lnTo>
                  <a:lnTo>
                    <a:pt x="171780" y="381025"/>
                  </a:lnTo>
                  <a:lnTo>
                    <a:pt x="169138" y="392620"/>
                  </a:lnTo>
                  <a:lnTo>
                    <a:pt x="156286" y="398043"/>
                  </a:lnTo>
                  <a:lnTo>
                    <a:pt x="118402" y="421563"/>
                  </a:lnTo>
                  <a:lnTo>
                    <a:pt x="84709" y="450456"/>
                  </a:lnTo>
                  <a:lnTo>
                    <a:pt x="55803" y="484149"/>
                  </a:lnTo>
                  <a:lnTo>
                    <a:pt x="32283" y="522046"/>
                  </a:lnTo>
                  <a:lnTo>
                    <a:pt x="14744" y="563524"/>
                  </a:lnTo>
                  <a:lnTo>
                    <a:pt x="3797" y="608025"/>
                  </a:lnTo>
                  <a:lnTo>
                    <a:pt x="0" y="654926"/>
                  </a:lnTo>
                  <a:lnTo>
                    <a:pt x="3797" y="701827"/>
                  </a:lnTo>
                  <a:lnTo>
                    <a:pt x="14744" y="746315"/>
                  </a:lnTo>
                  <a:lnTo>
                    <a:pt x="32283" y="787806"/>
                  </a:lnTo>
                  <a:lnTo>
                    <a:pt x="55803" y="825690"/>
                  </a:lnTo>
                  <a:lnTo>
                    <a:pt x="84709" y="859383"/>
                  </a:lnTo>
                  <a:lnTo>
                    <a:pt x="118402" y="888288"/>
                  </a:lnTo>
                  <a:lnTo>
                    <a:pt x="119583" y="889025"/>
                  </a:lnTo>
                  <a:lnTo>
                    <a:pt x="116166" y="914425"/>
                  </a:lnTo>
                  <a:lnTo>
                    <a:pt x="122796" y="963688"/>
                  </a:lnTo>
                  <a:lnTo>
                    <a:pt x="141478" y="1007973"/>
                  </a:lnTo>
                  <a:lnTo>
                    <a:pt x="170459" y="1045489"/>
                  </a:lnTo>
                  <a:lnTo>
                    <a:pt x="207975" y="1074470"/>
                  </a:lnTo>
                  <a:lnTo>
                    <a:pt x="252247" y="1093152"/>
                  </a:lnTo>
                  <a:lnTo>
                    <a:pt x="301523" y="1099781"/>
                  </a:lnTo>
                  <a:lnTo>
                    <a:pt x="350799" y="1093152"/>
                  </a:lnTo>
                  <a:lnTo>
                    <a:pt x="395071" y="1074470"/>
                  </a:lnTo>
                  <a:lnTo>
                    <a:pt x="432587" y="1045489"/>
                  </a:lnTo>
                  <a:lnTo>
                    <a:pt x="461568" y="1007973"/>
                  </a:lnTo>
                  <a:lnTo>
                    <a:pt x="466915" y="995286"/>
                  </a:lnTo>
                  <a:lnTo>
                    <a:pt x="491147" y="1005522"/>
                  </a:lnTo>
                  <a:lnTo>
                    <a:pt x="534276" y="1019454"/>
                  </a:lnTo>
                  <a:lnTo>
                    <a:pt x="578954" y="1029627"/>
                  </a:lnTo>
                  <a:lnTo>
                    <a:pt x="625005" y="1035875"/>
                  </a:lnTo>
                  <a:lnTo>
                    <a:pt x="672236" y="1037996"/>
                  </a:lnTo>
                  <a:lnTo>
                    <a:pt x="719480" y="1035875"/>
                  </a:lnTo>
                  <a:lnTo>
                    <a:pt x="765530" y="1029627"/>
                  </a:lnTo>
                  <a:lnTo>
                    <a:pt x="810209" y="1019454"/>
                  </a:lnTo>
                  <a:lnTo>
                    <a:pt x="853325" y="1005522"/>
                  </a:lnTo>
                  <a:lnTo>
                    <a:pt x="894715" y="988021"/>
                  </a:lnTo>
                  <a:lnTo>
                    <a:pt x="934186" y="967130"/>
                  </a:lnTo>
                  <a:lnTo>
                    <a:pt x="971550" y="943038"/>
                  </a:lnTo>
                  <a:lnTo>
                    <a:pt x="1006614" y="915936"/>
                  </a:lnTo>
                  <a:lnTo>
                    <a:pt x="1039215" y="885977"/>
                  </a:lnTo>
                  <a:lnTo>
                    <a:pt x="1069174" y="853376"/>
                  </a:lnTo>
                  <a:lnTo>
                    <a:pt x="1096289" y="818299"/>
                  </a:lnTo>
                  <a:lnTo>
                    <a:pt x="1120381" y="780935"/>
                  </a:lnTo>
                  <a:lnTo>
                    <a:pt x="1141260" y="741476"/>
                  </a:lnTo>
                  <a:lnTo>
                    <a:pt x="1158760" y="700087"/>
                  </a:lnTo>
                  <a:lnTo>
                    <a:pt x="1172692" y="656958"/>
                  </a:lnTo>
                  <a:lnTo>
                    <a:pt x="1182878" y="612279"/>
                  </a:lnTo>
                  <a:lnTo>
                    <a:pt x="1189113" y="566229"/>
                  </a:lnTo>
                  <a:lnTo>
                    <a:pt x="1191234" y="518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85240" y="3645318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70" h="0">
                  <a:moveTo>
                    <a:pt x="0" y="0"/>
                  </a:moveTo>
                  <a:lnTo>
                    <a:pt x="81288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1060" y="173000"/>
              <a:ext cx="308927" cy="2224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1898027" y="830376"/>
            <a:ext cx="1831339" cy="1602105"/>
          </a:xfrm>
          <a:custGeom>
            <a:avLst/>
            <a:gdLst/>
            <a:ahLst/>
            <a:cxnLst/>
            <a:rect l="l" t="t" r="r" b="b"/>
            <a:pathLst>
              <a:path w="1831339" h="1602105">
                <a:moveTo>
                  <a:pt x="1831314" y="800747"/>
                </a:moveTo>
                <a:lnTo>
                  <a:pt x="1829854" y="751979"/>
                </a:lnTo>
                <a:lnTo>
                  <a:pt x="1825536" y="703973"/>
                </a:lnTo>
                <a:lnTo>
                  <a:pt x="1818424" y="656818"/>
                </a:lnTo>
                <a:lnTo>
                  <a:pt x="1808607" y="610616"/>
                </a:lnTo>
                <a:lnTo>
                  <a:pt x="1796186" y="565429"/>
                </a:lnTo>
                <a:lnTo>
                  <a:pt x="1781225" y="521360"/>
                </a:lnTo>
                <a:lnTo>
                  <a:pt x="1763814" y="478472"/>
                </a:lnTo>
                <a:lnTo>
                  <a:pt x="1744040" y="436854"/>
                </a:lnTo>
                <a:lnTo>
                  <a:pt x="1721993" y="396608"/>
                </a:lnTo>
                <a:lnTo>
                  <a:pt x="1697748" y="357797"/>
                </a:lnTo>
                <a:lnTo>
                  <a:pt x="1671383" y="320522"/>
                </a:lnTo>
                <a:lnTo>
                  <a:pt x="1642986" y="284848"/>
                </a:lnTo>
                <a:lnTo>
                  <a:pt x="1612658" y="250875"/>
                </a:lnTo>
                <a:lnTo>
                  <a:pt x="1580451" y="218668"/>
                </a:lnTo>
                <a:lnTo>
                  <a:pt x="1546479" y="188341"/>
                </a:lnTo>
                <a:lnTo>
                  <a:pt x="1510804" y="159943"/>
                </a:lnTo>
                <a:lnTo>
                  <a:pt x="1473530" y="133578"/>
                </a:lnTo>
                <a:lnTo>
                  <a:pt x="1434719" y="109334"/>
                </a:lnTo>
                <a:lnTo>
                  <a:pt x="1394472" y="87287"/>
                </a:lnTo>
                <a:lnTo>
                  <a:pt x="1352854" y="67513"/>
                </a:lnTo>
                <a:lnTo>
                  <a:pt x="1309979" y="50101"/>
                </a:lnTo>
                <a:lnTo>
                  <a:pt x="1265897" y="35140"/>
                </a:lnTo>
                <a:lnTo>
                  <a:pt x="1220711" y="22720"/>
                </a:lnTo>
                <a:lnTo>
                  <a:pt x="1174508" y="12903"/>
                </a:lnTo>
                <a:lnTo>
                  <a:pt x="1127353" y="5791"/>
                </a:lnTo>
                <a:lnTo>
                  <a:pt x="1079347" y="1460"/>
                </a:lnTo>
                <a:lnTo>
                  <a:pt x="1030566" y="0"/>
                </a:lnTo>
                <a:lnTo>
                  <a:pt x="981798" y="1460"/>
                </a:lnTo>
                <a:lnTo>
                  <a:pt x="933792" y="5791"/>
                </a:lnTo>
                <a:lnTo>
                  <a:pt x="886650" y="12903"/>
                </a:lnTo>
                <a:lnTo>
                  <a:pt x="840435" y="22720"/>
                </a:lnTo>
                <a:lnTo>
                  <a:pt x="795248" y="35140"/>
                </a:lnTo>
                <a:lnTo>
                  <a:pt x="751179" y="50101"/>
                </a:lnTo>
                <a:lnTo>
                  <a:pt x="708291" y="67513"/>
                </a:lnTo>
                <a:lnTo>
                  <a:pt x="666686" y="87287"/>
                </a:lnTo>
                <a:lnTo>
                  <a:pt x="626440" y="109334"/>
                </a:lnTo>
                <a:lnTo>
                  <a:pt x="587629" y="133578"/>
                </a:lnTo>
                <a:lnTo>
                  <a:pt x="550341" y="159943"/>
                </a:lnTo>
                <a:lnTo>
                  <a:pt x="514680" y="188341"/>
                </a:lnTo>
                <a:lnTo>
                  <a:pt x="480707" y="218668"/>
                </a:lnTo>
                <a:lnTo>
                  <a:pt x="448500" y="250875"/>
                </a:lnTo>
                <a:lnTo>
                  <a:pt x="418172" y="284848"/>
                </a:lnTo>
                <a:lnTo>
                  <a:pt x="389775" y="320522"/>
                </a:lnTo>
                <a:lnTo>
                  <a:pt x="363410" y="357797"/>
                </a:lnTo>
                <a:lnTo>
                  <a:pt x="339166" y="396608"/>
                </a:lnTo>
                <a:lnTo>
                  <a:pt x="317119" y="436854"/>
                </a:lnTo>
                <a:lnTo>
                  <a:pt x="297345" y="478472"/>
                </a:lnTo>
                <a:lnTo>
                  <a:pt x="279933" y="521360"/>
                </a:lnTo>
                <a:lnTo>
                  <a:pt x="264972" y="565429"/>
                </a:lnTo>
                <a:lnTo>
                  <a:pt x="252552" y="610616"/>
                </a:lnTo>
                <a:lnTo>
                  <a:pt x="242735" y="656818"/>
                </a:lnTo>
                <a:lnTo>
                  <a:pt x="235623" y="703973"/>
                </a:lnTo>
                <a:lnTo>
                  <a:pt x="231305" y="751979"/>
                </a:lnTo>
                <a:lnTo>
                  <a:pt x="229831" y="800747"/>
                </a:lnTo>
                <a:lnTo>
                  <a:pt x="231000" y="839457"/>
                </a:lnTo>
                <a:lnTo>
                  <a:pt x="197764" y="847623"/>
                </a:lnTo>
                <a:lnTo>
                  <a:pt x="156273" y="865162"/>
                </a:lnTo>
                <a:lnTo>
                  <a:pt x="118389" y="888682"/>
                </a:lnTo>
                <a:lnTo>
                  <a:pt x="84696" y="917575"/>
                </a:lnTo>
                <a:lnTo>
                  <a:pt x="55791" y="951268"/>
                </a:lnTo>
                <a:lnTo>
                  <a:pt x="32270" y="989164"/>
                </a:lnTo>
                <a:lnTo>
                  <a:pt x="14732" y="1030643"/>
                </a:lnTo>
                <a:lnTo>
                  <a:pt x="3784" y="1075143"/>
                </a:lnTo>
                <a:lnTo>
                  <a:pt x="0" y="1122045"/>
                </a:lnTo>
                <a:lnTo>
                  <a:pt x="3784" y="1168946"/>
                </a:lnTo>
                <a:lnTo>
                  <a:pt x="14732" y="1213434"/>
                </a:lnTo>
                <a:lnTo>
                  <a:pt x="32270" y="1254925"/>
                </a:lnTo>
                <a:lnTo>
                  <a:pt x="55791" y="1292809"/>
                </a:lnTo>
                <a:lnTo>
                  <a:pt x="84696" y="1326502"/>
                </a:lnTo>
                <a:lnTo>
                  <a:pt x="118389" y="1355407"/>
                </a:lnTo>
                <a:lnTo>
                  <a:pt x="156273" y="1378915"/>
                </a:lnTo>
                <a:lnTo>
                  <a:pt x="197764" y="1396453"/>
                </a:lnTo>
                <a:lnTo>
                  <a:pt x="242265" y="1407414"/>
                </a:lnTo>
                <a:lnTo>
                  <a:pt x="289166" y="1411198"/>
                </a:lnTo>
                <a:lnTo>
                  <a:pt x="336067" y="1407414"/>
                </a:lnTo>
                <a:lnTo>
                  <a:pt x="380555" y="1396453"/>
                </a:lnTo>
                <a:lnTo>
                  <a:pt x="422046" y="1378915"/>
                </a:lnTo>
                <a:lnTo>
                  <a:pt x="455815" y="1357960"/>
                </a:lnTo>
                <a:lnTo>
                  <a:pt x="480707" y="1382826"/>
                </a:lnTo>
                <a:lnTo>
                  <a:pt x="514680" y="1413167"/>
                </a:lnTo>
                <a:lnTo>
                  <a:pt x="550341" y="1441551"/>
                </a:lnTo>
                <a:lnTo>
                  <a:pt x="587629" y="1467916"/>
                </a:lnTo>
                <a:lnTo>
                  <a:pt x="626440" y="1492161"/>
                </a:lnTo>
                <a:lnTo>
                  <a:pt x="666686" y="1514221"/>
                </a:lnTo>
                <a:lnTo>
                  <a:pt x="708291" y="1533994"/>
                </a:lnTo>
                <a:lnTo>
                  <a:pt x="751179" y="1551393"/>
                </a:lnTo>
                <a:lnTo>
                  <a:pt x="795248" y="1566354"/>
                </a:lnTo>
                <a:lnTo>
                  <a:pt x="840435" y="1578787"/>
                </a:lnTo>
                <a:lnTo>
                  <a:pt x="886650" y="1588592"/>
                </a:lnTo>
                <a:lnTo>
                  <a:pt x="933792" y="1595704"/>
                </a:lnTo>
                <a:lnTo>
                  <a:pt x="981798" y="1600034"/>
                </a:lnTo>
                <a:lnTo>
                  <a:pt x="1030566" y="1601495"/>
                </a:lnTo>
                <a:lnTo>
                  <a:pt x="1079347" y="1600034"/>
                </a:lnTo>
                <a:lnTo>
                  <a:pt x="1127353" y="1595704"/>
                </a:lnTo>
                <a:lnTo>
                  <a:pt x="1174508" y="1588592"/>
                </a:lnTo>
                <a:lnTo>
                  <a:pt x="1220711" y="1578787"/>
                </a:lnTo>
                <a:lnTo>
                  <a:pt x="1265897" y="1566354"/>
                </a:lnTo>
                <a:lnTo>
                  <a:pt x="1309979" y="1551393"/>
                </a:lnTo>
                <a:lnTo>
                  <a:pt x="1352854" y="1533994"/>
                </a:lnTo>
                <a:lnTo>
                  <a:pt x="1394472" y="1514221"/>
                </a:lnTo>
                <a:lnTo>
                  <a:pt x="1434719" y="1492161"/>
                </a:lnTo>
                <a:lnTo>
                  <a:pt x="1473530" y="1467916"/>
                </a:lnTo>
                <a:lnTo>
                  <a:pt x="1510804" y="1441551"/>
                </a:lnTo>
                <a:lnTo>
                  <a:pt x="1546479" y="1413167"/>
                </a:lnTo>
                <a:lnTo>
                  <a:pt x="1580451" y="1382826"/>
                </a:lnTo>
                <a:lnTo>
                  <a:pt x="1612658" y="1350632"/>
                </a:lnTo>
                <a:lnTo>
                  <a:pt x="1642986" y="1316647"/>
                </a:lnTo>
                <a:lnTo>
                  <a:pt x="1671383" y="1280985"/>
                </a:lnTo>
                <a:lnTo>
                  <a:pt x="1697748" y="1243698"/>
                </a:lnTo>
                <a:lnTo>
                  <a:pt x="1721993" y="1204887"/>
                </a:lnTo>
                <a:lnTo>
                  <a:pt x="1744040" y="1164640"/>
                </a:lnTo>
                <a:lnTo>
                  <a:pt x="1763814" y="1123035"/>
                </a:lnTo>
                <a:lnTo>
                  <a:pt x="1781225" y="1080147"/>
                </a:lnTo>
                <a:lnTo>
                  <a:pt x="1796186" y="1036066"/>
                </a:lnTo>
                <a:lnTo>
                  <a:pt x="1808607" y="990892"/>
                </a:lnTo>
                <a:lnTo>
                  <a:pt x="1818424" y="944676"/>
                </a:lnTo>
                <a:lnTo>
                  <a:pt x="1825536" y="897534"/>
                </a:lnTo>
                <a:lnTo>
                  <a:pt x="1829854" y="849528"/>
                </a:lnTo>
                <a:lnTo>
                  <a:pt x="1831314" y="80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250" y="51054"/>
            <a:ext cx="49479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pc="-2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pc="-2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7694" y="3194176"/>
            <a:ext cx="1888489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15">
                <a:latin typeface="Calibri"/>
                <a:cs typeface="Calibri"/>
              </a:rPr>
              <a:t>«Молодая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энергия»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РусГидро.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1717" y="726909"/>
            <a:ext cx="4392295" cy="5078730"/>
          </a:xfrm>
          <a:custGeom>
            <a:avLst/>
            <a:gdLst/>
            <a:ahLst/>
            <a:cxnLst/>
            <a:rect l="l" t="t" r="r" b="b"/>
            <a:pathLst>
              <a:path w="4392295" h="5078730">
                <a:moveTo>
                  <a:pt x="0" y="5078349"/>
                </a:moveTo>
                <a:lnTo>
                  <a:pt x="4392041" y="5078349"/>
                </a:lnTo>
                <a:lnTo>
                  <a:pt x="4392041" y="0"/>
                </a:lnTo>
                <a:lnTo>
                  <a:pt x="0" y="0"/>
                </a:lnTo>
                <a:lnTo>
                  <a:pt x="0" y="5078349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9654" y="971270"/>
            <a:ext cx="4347845" cy="4627880"/>
            <a:chOff x="89654" y="971270"/>
            <a:chExt cx="4347845" cy="4627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79" y="980795"/>
              <a:ext cx="4328795" cy="46084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416" y="976033"/>
              <a:ext cx="4338320" cy="4618355"/>
            </a:xfrm>
            <a:custGeom>
              <a:avLst/>
              <a:gdLst/>
              <a:ahLst/>
              <a:cxnLst/>
              <a:rect l="l" t="t" r="r" b="b"/>
              <a:pathLst>
                <a:path w="4338320" h="4618355">
                  <a:moveTo>
                    <a:pt x="0" y="4617974"/>
                  </a:moveTo>
                  <a:lnTo>
                    <a:pt x="4338320" y="4617974"/>
                  </a:lnTo>
                  <a:lnTo>
                    <a:pt x="4338320" y="0"/>
                  </a:lnTo>
                  <a:lnTo>
                    <a:pt x="0" y="0"/>
                  </a:lnTo>
                  <a:lnTo>
                    <a:pt x="0" y="46179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3609" y="4365116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 h="0">
                  <a:moveTo>
                    <a:pt x="0" y="0"/>
                  </a:moveTo>
                  <a:lnTo>
                    <a:pt x="3240354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681220" y="755650"/>
            <a:ext cx="40519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Microsoft Sans Serif"/>
                <a:cs typeface="Microsoft Sans Serif"/>
              </a:rPr>
              <a:t>Типы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ситуаций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200" spc="-5">
                <a:latin typeface="Microsoft Sans Serif"/>
                <a:cs typeface="Microsoft Sans Serif"/>
              </a:rPr>
              <a:t> 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соответствующие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роли </a:t>
            </a:r>
            <a:r>
              <a:rPr dirty="0" sz="1200" spc="-3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наставника: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1220" y="1304290"/>
            <a:ext cx="4234815" cy="423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1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педагог-наставник:</a:t>
            </a:r>
            <a:r>
              <a:rPr dirty="0" sz="1200" spc="-10">
                <a:latin typeface="Microsoft Sans Serif"/>
                <a:cs typeface="Microsoft Sans Serif"/>
              </a:rPr>
              <a:t> проводит обучение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целевых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групп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наставляемых;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AutoNum type="arabicParenR"/>
            </a:pPr>
            <a:endParaRPr sz="125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buAutoNum type="arabicParenR"/>
              <a:tabLst>
                <a:tab pos="191135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эксперт-наставник:</a:t>
            </a:r>
            <a:r>
              <a:rPr dirty="0" sz="1200" spc="-10">
                <a:latin typeface="Microsoft Sans Serif"/>
                <a:cs typeface="Microsoft Sans Serif"/>
              </a:rPr>
              <a:t> оценивает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сопровождает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будущих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Microsoft Sans Serif"/>
                <a:cs typeface="Microsoft Sans Serif"/>
              </a:rPr>
              <a:t>работников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компании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кандидатов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кадровый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резерв;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577850">
              <a:lnSpc>
                <a:spcPct val="100000"/>
              </a:lnSpc>
              <a:buAutoNum type="arabicParenR" startAt="3"/>
              <a:tabLst>
                <a:tab pos="191135" algn="l"/>
              </a:tabLst>
            </a:pPr>
            <a:r>
              <a:rPr dirty="0" sz="1200" spc="-20">
                <a:latin typeface="Microsoft Sans Serif"/>
                <a:cs typeface="Microsoft Sans Serif"/>
              </a:rPr>
              <a:t>консультант-наставник: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играет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роль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научного 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руководителя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или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научного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консультанта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групп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резервистов,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воспитанников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детских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домов;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AutoNum type="arabicParenR" startAt="3"/>
            </a:pPr>
            <a:endParaRPr sz="1250">
              <a:latin typeface="Microsoft Sans Serif"/>
              <a:cs typeface="Microsoft Sans Serif"/>
            </a:endParaRPr>
          </a:p>
          <a:p>
            <a:pPr marL="12700" marR="444500">
              <a:lnSpc>
                <a:spcPct val="100000"/>
              </a:lnSpc>
              <a:buAutoNum type="arabicParenR" startAt="3"/>
              <a:tabLst>
                <a:tab pos="191135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технолог-наставник: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проводит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обучение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учебных </a:t>
            </a:r>
            <a:r>
              <a:rPr dirty="0" sz="1200" spc="-3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центрах</a:t>
            </a:r>
            <a:r>
              <a:rPr dirty="0" sz="1200" spc="-15">
                <a:latin typeface="Microsoft Sans Serif"/>
                <a:cs typeface="Microsoft Sans Serif"/>
              </a:rPr>
              <a:t> корпоративного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университета;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AutoNum type="arabicParenR" startAt="3"/>
            </a:pP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AutoNum type="arabicParenR" startAt="3"/>
              <a:tabLst>
                <a:tab pos="191135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руководитель-наставник:</a:t>
            </a:r>
            <a:r>
              <a:rPr dirty="0" sz="1200" spc="-10">
                <a:latin typeface="Microsoft Sans Serif"/>
                <a:cs typeface="Microsoft Sans Serif"/>
              </a:rPr>
              <a:t> проводит обучение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рабочем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месте;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AutoNum type="arabicParenR" startAt="3"/>
            </a:pPr>
            <a:endParaRPr sz="125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buAutoNum type="arabicParenR" startAt="3"/>
              <a:tabLst>
                <a:tab pos="191135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визионер-наставник: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работает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высшим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руководством;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AutoNum type="arabicParenR" startAt="3"/>
            </a:pPr>
            <a:endParaRPr sz="1250">
              <a:latin typeface="Microsoft Sans Serif"/>
              <a:cs typeface="Microsoft Sans Serif"/>
            </a:endParaRPr>
          </a:p>
          <a:p>
            <a:pPr marL="12700" marR="14224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91135" algn="l"/>
              </a:tabLst>
            </a:pPr>
            <a:r>
              <a:rPr dirty="0" sz="1200" spc="-10">
                <a:latin typeface="Microsoft Sans Serif"/>
                <a:cs typeface="Microsoft Sans Serif"/>
              </a:rPr>
              <a:t>специалист-наставник: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проводит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обучение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рабочем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месте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узкой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профессиональной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области;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AutoNum type="arabicParenR" startAt="3"/>
            </a:pPr>
            <a:endParaRPr sz="1250">
              <a:latin typeface="Microsoft Sans Serif"/>
              <a:cs typeface="Microsoft Sans Serif"/>
            </a:endParaRPr>
          </a:p>
          <a:p>
            <a:pPr marL="12700" marR="42100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91135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наставник: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проводит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мероприятия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социальной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адаптации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сопровождению детей-сирот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541" y="5805258"/>
            <a:ext cx="8209280" cy="923925"/>
          </a:xfrm>
          <a:custGeom>
            <a:avLst/>
            <a:gdLst/>
            <a:ahLst/>
            <a:cxnLst/>
            <a:rect l="l" t="t" r="r" b="b"/>
            <a:pathLst>
              <a:path w="8209280" h="923925">
                <a:moveTo>
                  <a:pt x="8208899" y="0"/>
                </a:moveTo>
                <a:lnTo>
                  <a:pt x="0" y="0"/>
                </a:lnTo>
                <a:lnTo>
                  <a:pt x="0" y="923328"/>
                </a:lnTo>
                <a:lnTo>
                  <a:pt x="8208899" y="923328"/>
                </a:lnTo>
                <a:lnTo>
                  <a:pt x="82088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9727" y="5833668"/>
            <a:ext cx="79844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Microsoft Sans Serif"/>
                <a:cs typeface="Microsoft Sans Serif"/>
              </a:rPr>
              <a:t>Инициативы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благотворительных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фондов: </a:t>
            </a:r>
            <a:r>
              <a:rPr dirty="0" sz="1800" spc="-10">
                <a:latin typeface="Microsoft Sans Serif"/>
                <a:cs typeface="Microsoft Sans Serif"/>
              </a:rPr>
              <a:t>«Хранители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детства»,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«Большая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перемена»,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«Арифметика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добра»,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проекты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организаций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«Старшие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Братья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Старшие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Сестры»,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Добровольного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движения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«Даниловцы»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др.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104" y="293355"/>
            <a:ext cx="8735695" cy="5670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789555">
              <a:lnSpc>
                <a:spcPct val="100000"/>
              </a:lnSpc>
              <a:spcBef>
                <a:spcPts val="275"/>
              </a:spcBef>
            </a:pPr>
            <a:r>
              <a:rPr dirty="0" sz="1450" spc="25" i="1">
                <a:solidFill>
                  <a:srgbClr val="C00000"/>
                </a:solidFill>
                <a:latin typeface="Arial"/>
                <a:cs typeface="Arial"/>
              </a:rPr>
              <a:t>дети-сироты</a:t>
            </a:r>
            <a:r>
              <a:rPr dirty="0" sz="1450" spc="4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80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450" spc="5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-5" i="1">
                <a:solidFill>
                  <a:srgbClr val="C00000"/>
                </a:solidFill>
                <a:latin typeface="Arial"/>
                <a:cs typeface="Arial"/>
              </a:rPr>
              <a:t>дети,</a:t>
            </a:r>
            <a:r>
              <a:rPr dirty="0" sz="1450" spc="4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80" i="1">
                <a:solidFill>
                  <a:srgbClr val="C00000"/>
                </a:solidFill>
                <a:latin typeface="Arial"/>
                <a:cs typeface="Arial"/>
              </a:rPr>
              <a:t>оставшиеся</a:t>
            </a:r>
            <a:r>
              <a:rPr dirty="0" sz="1450" spc="5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75" i="1">
                <a:solidFill>
                  <a:srgbClr val="C00000"/>
                </a:solidFill>
                <a:latin typeface="Arial"/>
                <a:cs typeface="Arial"/>
              </a:rPr>
              <a:t>без</a:t>
            </a:r>
            <a:r>
              <a:rPr dirty="0" sz="1450" spc="6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45" i="1">
                <a:solidFill>
                  <a:srgbClr val="C00000"/>
                </a:solidFill>
                <a:latin typeface="Arial"/>
                <a:cs typeface="Arial"/>
              </a:rPr>
              <a:t>попечения</a:t>
            </a:r>
            <a:r>
              <a:rPr dirty="0" sz="1450" spc="5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75" i="1">
                <a:solidFill>
                  <a:srgbClr val="C00000"/>
                </a:solidFill>
                <a:latin typeface="Arial"/>
                <a:cs typeface="Arial"/>
              </a:rPr>
              <a:t>родителей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https://hydroschool.ru/youngenergy/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46" y="807072"/>
            <a:ext cx="3696970" cy="5862320"/>
            <a:chOff x="155346" y="807072"/>
            <a:chExt cx="3696970" cy="586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807072"/>
              <a:ext cx="3672459" cy="38100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46" y="4617161"/>
              <a:ext cx="3696589" cy="205219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4823" y="28143"/>
            <a:ext cx="494982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pc="-4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pc="-4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437" y="407670"/>
            <a:ext cx="2463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https://www.spo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rudn.ru/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02493" y="758951"/>
            <a:ext cx="4946650" cy="5920105"/>
            <a:chOff x="4202493" y="758951"/>
            <a:chExt cx="4946650" cy="5920105"/>
          </a:xfrm>
        </p:grpSpPr>
        <p:sp>
          <p:nvSpPr>
            <p:cNvPr id="8" name="object 8"/>
            <p:cNvSpPr/>
            <p:nvPr/>
          </p:nvSpPr>
          <p:spPr>
            <a:xfrm>
              <a:off x="4211954" y="758951"/>
              <a:ext cx="0" cy="5910580"/>
            </a:xfrm>
            <a:custGeom>
              <a:avLst/>
              <a:gdLst/>
              <a:ahLst/>
              <a:cxnLst/>
              <a:rect l="l" t="t" r="r" b="b"/>
              <a:pathLst>
                <a:path w="0" h="5910580">
                  <a:moveTo>
                    <a:pt x="0" y="0"/>
                  </a:moveTo>
                  <a:lnTo>
                    <a:pt x="0" y="5910402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954" y="4437075"/>
              <a:ext cx="4932045" cy="22322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07255" y="4432312"/>
              <a:ext cx="4937125" cy="2242185"/>
            </a:xfrm>
            <a:custGeom>
              <a:avLst/>
              <a:gdLst/>
              <a:ahLst/>
              <a:cxnLst/>
              <a:rect l="l" t="t" r="r" b="b"/>
              <a:pathLst>
                <a:path w="4937125" h="2242184">
                  <a:moveTo>
                    <a:pt x="0" y="2241804"/>
                  </a:moveTo>
                  <a:lnTo>
                    <a:pt x="4936743" y="2241804"/>
                  </a:lnTo>
                </a:path>
                <a:path w="4937125" h="2242184">
                  <a:moveTo>
                    <a:pt x="4936743" y="0"/>
                  </a:moveTo>
                  <a:lnTo>
                    <a:pt x="0" y="0"/>
                  </a:lnTo>
                  <a:lnTo>
                    <a:pt x="0" y="2241804"/>
                  </a:lnTo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9622" y="908684"/>
              <a:ext cx="4608449" cy="20201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0961" y="2925127"/>
              <a:ext cx="4438142" cy="68573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30978" y="555752"/>
            <a:ext cx="2376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https://abilympicspro.ru/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3522" y="3638550"/>
            <a:ext cx="33686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всех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этапах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подготовки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14">
                <a:latin typeface="Microsoft Sans Serif"/>
                <a:cs typeface="Microsoft Sans Serif"/>
              </a:rPr>
              <a:t>к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чемпионатам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8066" y="250706"/>
            <a:ext cx="241935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160" i="1">
                <a:solidFill>
                  <a:srgbClr val="C00000"/>
                </a:solidFill>
                <a:latin typeface="Arial"/>
                <a:cs typeface="Arial"/>
              </a:rPr>
              <a:t>инвалиды</a:t>
            </a:r>
            <a:r>
              <a:rPr dirty="0" sz="1450" spc="2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80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450" spc="4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60" i="1">
                <a:solidFill>
                  <a:srgbClr val="C00000"/>
                </a:solidFill>
                <a:latin typeface="Arial"/>
                <a:cs typeface="Arial"/>
              </a:rPr>
              <a:t>лица</a:t>
            </a:r>
            <a:r>
              <a:rPr dirty="0" sz="1450" spc="2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210" i="1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dirty="0" sz="1450" spc="4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75" i="1">
                <a:solidFill>
                  <a:srgbClr val="C00000"/>
                </a:solidFill>
                <a:latin typeface="Arial"/>
                <a:cs typeface="Arial"/>
              </a:rPr>
              <a:t>ОВЗ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601" y="26289"/>
            <a:ext cx="4465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МЕРОПРИЯТИЯ</a:t>
            </a:r>
            <a:r>
              <a:rPr dirty="0" sz="16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z="16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404622"/>
            <a:ext cx="7984887" cy="14650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8802" y="399922"/>
            <a:ext cx="8002905" cy="14751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ts val="1300"/>
              </a:lnSpc>
            </a:pP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«Оценка</a:t>
            </a:r>
            <a:r>
              <a:rPr dirty="0" sz="1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эффективности</a:t>
            </a:r>
            <a:r>
              <a:rPr dirty="0" sz="14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наставничества.</a:t>
            </a:r>
            <a:endParaRPr sz="1400">
              <a:latin typeface="Arial"/>
              <a:cs typeface="Arial"/>
            </a:endParaRPr>
          </a:p>
          <a:p>
            <a:pPr marL="288925">
              <a:lnSpc>
                <a:spcPts val="1960"/>
              </a:lnSpc>
              <a:tabLst>
                <a:tab pos="4183379" algn="l"/>
              </a:tabLst>
            </a:pP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Международный</a:t>
            </a:r>
            <a:r>
              <a:rPr dirty="0" sz="14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российский</a:t>
            </a:r>
            <a:r>
              <a:rPr dirty="0" sz="1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опыт».	</a:t>
            </a:r>
            <a:r>
              <a:rPr dirty="0" baseline="-29320" sz="2700">
                <a:latin typeface="Calibri"/>
                <a:cs typeface="Calibri"/>
              </a:rPr>
              <a:t>ноябрь</a:t>
            </a:r>
            <a:r>
              <a:rPr dirty="0" baseline="-29320" sz="2700" spc="-37">
                <a:latin typeface="Calibri"/>
                <a:cs typeface="Calibri"/>
              </a:rPr>
              <a:t> </a:t>
            </a:r>
            <a:r>
              <a:rPr dirty="0" baseline="-29320" sz="2700">
                <a:latin typeface="Calibri"/>
                <a:cs typeface="Calibri"/>
              </a:rPr>
              <a:t>2017</a:t>
            </a:r>
            <a:r>
              <a:rPr dirty="0" baseline="-29320" sz="2700" spc="-52">
                <a:latin typeface="Calibri"/>
                <a:cs typeface="Calibri"/>
              </a:rPr>
              <a:t> </a:t>
            </a:r>
            <a:r>
              <a:rPr dirty="0" baseline="-29320" sz="2700" spc="-30">
                <a:latin typeface="Calibri"/>
                <a:cs typeface="Calibri"/>
              </a:rPr>
              <a:t>года</a:t>
            </a:r>
            <a:endParaRPr baseline="-29320"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4887595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https://mentori.ru/globalmentori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917" y="2245741"/>
            <a:ext cx="2858135" cy="1569720"/>
          </a:xfrm>
          <a:custGeom>
            <a:avLst/>
            <a:gdLst/>
            <a:ahLst/>
            <a:cxnLst/>
            <a:rect l="l" t="t" r="r" b="b"/>
            <a:pathLst>
              <a:path w="2858135" h="1569720">
                <a:moveTo>
                  <a:pt x="2857881" y="0"/>
                </a:moveTo>
                <a:lnTo>
                  <a:pt x="0" y="0"/>
                </a:lnTo>
                <a:lnTo>
                  <a:pt x="0" y="1569719"/>
                </a:lnTo>
                <a:lnTo>
                  <a:pt x="2857881" y="1569719"/>
                </a:lnTo>
                <a:lnTo>
                  <a:pt x="2857881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6153" y="2274823"/>
            <a:ext cx="242824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7145" marR="1079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Первый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всероссийский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форум</a:t>
            </a:r>
            <a:endParaRPr sz="1600">
              <a:latin typeface="Arial"/>
              <a:cs typeface="Arial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«Наставник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–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2018» 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Всероссийский </a:t>
            </a:r>
            <a:r>
              <a:rPr dirty="0" sz="1600" spc="-20" b="1">
                <a:latin typeface="Arial"/>
                <a:cs typeface="Arial"/>
              </a:rPr>
              <a:t>конкурс</a:t>
            </a:r>
            <a:endParaRPr sz="1600">
              <a:latin typeface="Arial"/>
              <a:cs typeface="Arial"/>
            </a:endParaRPr>
          </a:p>
          <a:p>
            <a:pPr algn="ctr" marL="283845" marR="27686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«Лучшие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практики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наставничества»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36672" y="2281427"/>
            <a:ext cx="1537335" cy="1478915"/>
            <a:chOff x="2836672" y="2281427"/>
            <a:chExt cx="1537335" cy="14789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672" y="2281427"/>
              <a:ext cx="1537080" cy="1123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013" y="3418700"/>
              <a:ext cx="1114285" cy="3416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8883" y="4088894"/>
            <a:ext cx="2842260" cy="65405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585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http://nastavnik72.tdkport.ru/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800" spc="-5" b="1">
                <a:latin typeface="Calibri"/>
                <a:cs typeface="Calibri"/>
              </a:rPr>
              <a:t>«Союз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Наставников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России»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917" y="4869192"/>
            <a:ext cx="3683635" cy="139674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2444" y="1960879"/>
            <a:ext cx="26676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https://asi.ru/nastavniki/forum/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86704" y="4493794"/>
            <a:ext cx="1637537" cy="2913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770754" y="4869179"/>
            <a:ext cx="4104640" cy="135445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60"/>
              </a:spcBef>
            </a:pPr>
            <a:r>
              <a:rPr dirty="0" sz="1800" spc="-5">
                <a:latin typeface="Arial Black"/>
                <a:cs typeface="Arial Black"/>
              </a:rPr>
              <a:t>Чемпионат</a:t>
            </a:r>
            <a:endParaRPr sz="18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>
                <a:latin typeface="Arial Black"/>
                <a:cs typeface="Arial Black"/>
              </a:rPr>
              <a:t>«Наставничество</a:t>
            </a:r>
            <a:r>
              <a:rPr dirty="0" sz="1800" spc="-1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мудрых»</a:t>
            </a:r>
            <a:endParaRPr sz="1800">
              <a:latin typeface="Arial Black"/>
              <a:cs typeface="Arial Black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1800" spc="-65" b="1">
                <a:latin typeface="Arial"/>
                <a:cs typeface="Arial"/>
              </a:rPr>
              <a:t>(г.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Казань,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2019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г.)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Arial"/>
                <a:cs typeface="Arial"/>
              </a:rPr>
              <a:t>рамках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движения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WorldSkills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Russia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0754" y="2466035"/>
            <a:ext cx="3924935" cy="1200785"/>
          </a:xfrm>
          <a:custGeom>
            <a:avLst/>
            <a:gdLst/>
            <a:ahLst/>
            <a:cxnLst/>
            <a:rect l="l" t="t" r="r" b="b"/>
            <a:pathLst>
              <a:path w="3924934" h="1200785">
                <a:moveTo>
                  <a:pt x="3924427" y="0"/>
                </a:moveTo>
                <a:lnTo>
                  <a:pt x="0" y="0"/>
                </a:lnTo>
                <a:lnTo>
                  <a:pt x="0" y="1200327"/>
                </a:lnTo>
                <a:lnTo>
                  <a:pt x="3924427" y="1200327"/>
                </a:lnTo>
                <a:lnTo>
                  <a:pt x="3924427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05883" y="2767965"/>
            <a:ext cx="3657600" cy="842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Всероссийский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конкурс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лучших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практик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10"/>
              </a:lnSpc>
            </a:pPr>
            <a:r>
              <a:rPr dirty="0" sz="1800" spc="-15" b="1">
                <a:latin typeface="Arial"/>
                <a:cs typeface="Arial"/>
              </a:rPr>
              <a:t>производстве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28413" y="2096681"/>
            <a:ext cx="2337054" cy="6792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76338" y="2118106"/>
            <a:ext cx="11709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</a:t>
            </a:r>
            <a:r>
              <a:rPr dirty="0" u="sng" sz="14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t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t</a:t>
            </a:r>
            <a:r>
              <a:rPr dirty="0" u="sng" sz="14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p</a:t>
            </a:r>
            <a:r>
              <a:rPr dirty="0" u="sng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s:/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/n</a:t>
            </a:r>
            <a:r>
              <a:rPr dirty="0" u="sng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ark.ru/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1032" y="4089653"/>
            <a:ext cx="4212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http://</a:t>
            </a: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3dobrazovanie.ru/worldskills</a:t>
            </a: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-</a:t>
            </a: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russia</a:t>
            </a: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-</a:t>
            </a:r>
            <a:r>
              <a:rPr dirty="0" u="heavy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2019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50" y="448500"/>
            <a:ext cx="5499100" cy="2957195"/>
            <a:chOff x="234950" y="448500"/>
            <a:chExt cx="5499100" cy="2957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2301" y="458088"/>
              <a:ext cx="2291715" cy="29380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27602" y="453262"/>
              <a:ext cx="2301240" cy="2947670"/>
            </a:xfrm>
            <a:custGeom>
              <a:avLst/>
              <a:gdLst/>
              <a:ahLst/>
              <a:cxnLst/>
              <a:rect l="l" t="t" r="r" b="b"/>
              <a:pathLst>
                <a:path w="2301240" h="2947670">
                  <a:moveTo>
                    <a:pt x="0" y="2947543"/>
                  </a:moveTo>
                  <a:lnTo>
                    <a:pt x="2301240" y="2947543"/>
                  </a:lnTo>
                  <a:lnTo>
                    <a:pt x="2301240" y="0"/>
                  </a:lnTo>
                  <a:lnTo>
                    <a:pt x="0" y="0"/>
                  </a:lnTo>
                  <a:lnTo>
                    <a:pt x="0" y="2947543"/>
                  </a:lnTo>
                  <a:close/>
                </a:path>
              </a:pathLst>
            </a:custGeom>
            <a:ln w="952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4950" y="3230245"/>
              <a:ext cx="3308985" cy="13970"/>
            </a:xfrm>
            <a:custGeom>
              <a:avLst/>
              <a:gdLst/>
              <a:ahLst/>
              <a:cxnLst/>
              <a:rect l="l" t="t" r="r" b="b"/>
              <a:pathLst>
                <a:path w="3308985" h="13969">
                  <a:moveTo>
                    <a:pt x="330860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308604" y="13715"/>
                  </a:lnTo>
                  <a:lnTo>
                    <a:pt x="3308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69" y="457962"/>
            <a:ext cx="3095117" cy="19629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2300" y="2492756"/>
            <a:ext cx="5732145" cy="1811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85" marR="348996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Типовое</a:t>
            </a:r>
            <a:r>
              <a:rPr dirty="0" sz="1400" spc="-4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положение</a:t>
            </a:r>
            <a:r>
              <a:rPr dirty="0" sz="1400" spc="-6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001F5F"/>
                </a:solidFill>
                <a:latin typeface="Arial Black"/>
                <a:cs typeface="Arial Black"/>
              </a:rPr>
              <a:t>о </a:t>
            </a:r>
            <a:r>
              <a:rPr dirty="0" sz="1400" spc="-45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Arial Black"/>
                <a:cs typeface="Arial Black"/>
              </a:rPr>
              <a:t>наставничестве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400" spc="-5">
                <a:solidFill>
                  <a:srgbClr val="0000FF"/>
                </a:solidFill>
                <a:latin typeface="Microsoft Sans Serif"/>
                <a:cs typeface="Microsoft Sans Serif"/>
                <a:hlinkClick r:id="rId4"/>
              </a:rPr>
              <a:t>http://viro.edu.ru/attachments/article/6183/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85"/>
              </a:lnSpc>
            </a:pP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Metod_rekomendacii.pdf</a:t>
            </a:r>
            <a:endParaRPr sz="1400">
              <a:latin typeface="Microsoft Sans Serif"/>
              <a:cs typeface="Microsoft Sans Serif"/>
            </a:endParaRPr>
          </a:p>
          <a:p>
            <a:pPr marL="3261360">
              <a:lnSpc>
                <a:spcPts val="1585"/>
              </a:lnSpc>
            </a:pP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https://bc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-</a:t>
            </a:r>
            <a:endParaRPr sz="1400">
              <a:latin typeface="Microsoft Sans Serif"/>
              <a:cs typeface="Microsoft Sans Serif"/>
            </a:endParaRPr>
          </a:p>
          <a:p>
            <a:pPr marL="3261360" marR="5080">
              <a:lnSpc>
                <a:spcPct val="100000"/>
              </a:lnSpc>
            </a:pP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nark.ru/upload/iblock/4aa/4aa0 </a:t>
            </a:r>
            <a:r>
              <a:rPr dirty="0" sz="1400" spc="-36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967ec56</a:t>
            </a:r>
            <a:r>
              <a:rPr dirty="0" u="heavy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8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8b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1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2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1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a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8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1b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6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2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4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77</a:t>
            </a:r>
            <a:r>
              <a:rPr dirty="0" u="heavy" sz="14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8</a:t>
            </a: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42</a:t>
            </a:r>
            <a:endParaRPr sz="1400">
              <a:latin typeface="Microsoft Sans Serif"/>
              <a:cs typeface="Microsoft Sans Serif"/>
            </a:endParaRPr>
          </a:p>
          <a:p>
            <a:pPr marL="3261360">
              <a:lnSpc>
                <a:spcPct val="100000"/>
              </a:lnSpc>
            </a:pPr>
            <a:r>
              <a:rPr dirty="0" u="heavy" sz="1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e5f.pdf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958" y="3766540"/>
            <a:ext cx="2899410" cy="2907030"/>
            <a:chOff x="152958" y="3766540"/>
            <a:chExt cx="2899410" cy="29070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966" y="3890950"/>
              <a:ext cx="2172311" cy="22462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7721" y="3771303"/>
              <a:ext cx="2889885" cy="2897505"/>
            </a:xfrm>
            <a:custGeom>
              <a:avLst/>
              <a:gdLst/>
              <a:ahLst/>
              <a:cxnLst/>
              <a:rect l="l" t="t" r="r" b="b"/>
              <a:pathLst>
                <a:path w="2889885" h="2897504">
                  <a:moveTo>
                    <a:pt x="0" y="2897505"/>
                  </a:moveTo>
                  <a:lnTo>
                    <a:pt x="2889885" y="2897505"/>
                  </a:lnTo>
                  <a:lnTo>
                    <a:pt x="2889885" y="0"/>
                  </a:lnTo>
                  <a:lnTo>
                    <a:pt x="0" y="0"/>
                  </a:lnTo>
                  <a:lnTo>
                    <a:pt x="0" y="28975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746" y="4477067"/>
              <a:ext cx="2843784" cy="74301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46705" y="17780"/>
            <a:ext cx="471995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МАТЕРИАЛЫ</a:t>
            </a:r>
            <a:r>
              <a:rPr dirty="0" spc="-1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pc="-2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082474" y="448500"/>
            <a:ext cx="2809875" cy="4356735"/>
            <a:chOff x="6082474" y="448500"/>
            <a:chExt cx="2809875" cy="435673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1514" y="537728"/>
              <a:ext cx="2351006" cy="36249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87236" y="453262"/>
              <a:ext cx="2800350" cy="3789679"/>
            </a:xfrm>
            <a:custGeom>
              <a:avLst/>
              <a:gdLst/>
              <a:ahLst/>
              <a:cxnLst/>
              <a:rect l="l" t="t" r="r" b="b"/>
              <a:pathLst>
                <a:path w="2800350" h="3789679">
                  <a:moveTo>
                    <a:pt x="0" y="3789553"/>
                  </a:moveTo>
                  <a:lnTo>
                    <a:pt x="2800222" y="3789553"/>
                  </a:lnTo>
                  <a:lnTo>
                    <a:pt x="2800222" y="0"/>
                  </a:lnTo>
                  <a:lnTo>
                    <a:pt x="0" y="0"/>
                  </a:lnTo>
                  <a:lnTo>
                    <a:pt x="0" y="3789553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5009" y="4470612"/>
              <a:ext cx="1712293" cy="3249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41592" y="4278719"/>
              <a:ext cx="2746375" cy="521970"/>
            </a:xfrm>
            <a:custGeom>
              <a:avLst/>
              <a:gdLst/>
              <a:ahLst/>
              <a:cxnLst/>
              <a:rect l="l" t="t" r="r" b="b"/>
              <a:pathLst>
                <a:path w="2746375" h="521970">
                  <a:moveTo>
                    <a:pt x="0" y="521500"/>
                  </a:moveTo>
                  <a:lnTo>
                    <a:pt x="2745993" y="521500"/>
                  </a:lnTo>
                  <a:lnTo>
                    <a:pt x="2745993" y="0"/>
                  </a:lnTo>
                  <a:lnTo>
                    <a:pt x="0" y="0"/>
                  </a:lnTo>
                  <a:lnTo>
                    <a:pt x="0" y="521500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116573" y="4878070"/>
            <a:ext cx="2769235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3365" marR="21907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Дайджест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наиболее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значимых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публикаций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ФИРО</a:t>
            </a:r>
            <a:endParaRPr sz="1200">
              <a:latin typeface="Arial"/>
              <a:cs typeface="Arial"/>
            </a:endParaRPr>
          </a:p>
          <a:p>
            <a:pPr algn="ctr" marL="28575">
              <a:lnSpc>
                <a:spcPts val="1405"/>
              </a:lnSpc>
            </a:pPr>
            <a:r>
              <a:rPr dirty="0" sz="1200" b="1">
                <a:latin typeface="Arial"/>
                <a:cs typeface="Arial"/>
              </a:rPr>
              <a:t>в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2013–2019</a:t>
            </a:r>
            <a:r>
              <a:rPr dirty="0" sz="1200" spc="-40" b="1">
                <a:latin typeface="Arial"/>
                <a:cs typeface="Arial"/>
              </a:rPr>
              <a:t> гг.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35"/>
              </a:spcBef>
            </a:pPr>
            <a:r>
              <a:rPr dirty="0" u="heavy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https://www.ranepa.ru/images/New </a:t>
            </a:r>
            <a:r>
              <a:rPr dirty="0" sz="1400" spc="-36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s/2019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-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05/21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-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05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-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2019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-</a:t>
            </a: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0"/>
              </a:rPr>
              <a:t>firo.pdf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30536" y="4375911"/>
            <a:ext cx="2275205" cy="2324100"/>
            <a:chOff x="3530536" y="4375911"/>
            <a:chExt cx="2275205" cy="232410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2790" y="4414504"/>
              <a:ext cx="1778232" cy="219254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35298" y="4380674"/>
              <a:ext cx="2265680" cy="2314575"/>
            </a:xfrm>
            <a:custGeom>
              <a:avLst/>
              <a:gdLst/>
              <a:ahLst/>
              <a:cxnLst/>
              <a:rect l="l" t="t" r="r" b="b"/>
              <a:pathLst>
                <a:path w="2265679" h="2314575">
                  <a:moveTo>
                    <a:pt x="0" y="2314194"/>
                  </a:moveTo>
                  <a:lnTo>
                    <a:pt x="2265553" y="2314194"/>
                  </a:lnTo>
                  <a:lnTo>
                    <a:pt x="2265553" y="0"/>
                  </a:lnTo>
                  <a:lnTo>
                    <a:pt x="0" y="0"/>
                  </a:lnTo>
                  <a:lnTo>
                    <a:pt x="0" y="2314194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6705" y="17780"/>
            <a:ext cx="4719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МАТЕРИАЛЫ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5775" y="548741"/>
            <a:ext cx="8390890" cy="5585460"/>
            <a:chOff x="285775" y="548741"/>
            <a:chExt cx="8390890" cy="5585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75" y="548741"/>
              <a:ext cx="4214241" cy="55852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973" y="548741"/>
              <a:ext cx="4320540" cy="50405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87266" y="6153099"/>
            <a:ext cx="2471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http://spo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edu.ru/konkurs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61" y="0"/>
            <a:ext cx="900671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355" y="539051"/>
            <a:ext cx="3369310" cy="4967605"/>
            <a:chOff x="204355" y="539051"/>
            <a:chExt cx="3369310" cy="4967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880" y="548639"/>
              <a:ext cx="3350005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9118" y="543813"/>
              <a:ext cx="3359785" cy="2889885"/>
            </a:xfrm>
            <a:custGeom>
              <a:avLst/>
              <a:gdLst/>
              <a:ahLst/>
              <a:cxnLst/>
              <a:rect l="l" t="t" r="r" b="b"/>
              <a:pathLst>
                <a:path w="3359785" h="2889885">
                  <a:moveTo>
                    <a:pt x="0" y="2889885"/>
                  </a:moveTo>
                  <a:lnTo>
                    <a:pt x="3359530" y="2889885"/>
                  </a:lnTo>
                  <a:lnTo>
                    <a:pt x="3359530" y="0"/>
                  </a:lnTo>
                  <a:lnTo>
                    <a:pt x="0" y="0"/>
                  </a:lnTo>
                  <a:lnTo>
                    <a:pt x="0" y="28898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29" y="1257934"/>
              <a:ext cx="3338195" cy="42485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4596" y="5569711"/>
            <a:ext cx="2040889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http://</a:t>
            </a:r>
            <a:r>
              <a:rPr dirty="0" u="heavy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www.wikiregstandar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d.ru/index.php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6705" y="17780"/>
            <a:ext cx="516699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3770" algn="l"/>
              </a:tabLst>
            </a:pP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БАЗЫ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 ПРАКТИК	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pc="-4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4530" y="2538071"/>
            <a:ext cx="4629480" cy="6847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909" y="578598"/>
            <a:ext cx="5168899" cy="156617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10052" y="3505681"/>
            <a:ext cx="4793409" cy="25956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91329" y="6220764"/>
            <a:ext cx="41465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https://bc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- </a:t>
            </a:r>
            <a:r>
              <a:rPr dirty="0" sz="1400" spc="-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nark.ru/projects/all/best/base/archive/?nomination=937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6" y="696450"/>
            <a:ext cx="9121512" cy="60965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540" y="203961"/>
            <a:ext cx="8288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ЛУЧШИЕ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ПРАКТИКИ</a:t>
            </a:r>
            <a:r>
              <a:rPr dirty="0" sz="18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НАСТАВНИЧЕСТВА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 –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БАЗА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ФИРО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РАНХиГС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979004"/>
            <a:ext cx="8856980" cy="5617210"/>
            <a:chOff x="107504" y="979004"/>
            <a:chExt cx="8856980" cy="5617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979004"/>
              <a:ext cx="8856980" cy="46545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3652" y="5661253"/>
              <a:ext cx="6924675" cy="9347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165861"/>
            <a:ext cx="37306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Calibri"/>
                <a:cs typeface="Calibri"/>
              </a:rPr>
              <a:t>НАЦИОНАЛЬНЫЙ </a:t>
            </a:r>
            <a:r>
              <a:rPr dirty="0" spc="-10">
                <a:latin typeface="Calibri"/>
                <a:cs typeface="Calibri"/>
              </a:rPr>
              <a:t>РЕСУРСНЫЙ </a:t>
            </a:r>
            <a:r>
              <a:rPr dirty="0">
                <a:latin typeface="Calibri"/>
                <a:cs typeface="Calibri"/>
              </a:rPr>
              <a:t>ЦЕНТР </a:t>
            </a:r>
            <a:r>
              <a:rPr dirty="0" spc="-395">
                <a:latin typeface="Calibri"/>
                <a:cs typeface="Calibri"/>
              </a:rPr>
              <a:t> </a:t>
            </a:r>
            <a:r>
              <a:rPr dirty="0" spc="-20">
                <a:latin typeface="Calibri"/>
                <a:cs typeface="Calibri"/>
              </a:rPr>
              <a:t>НАСТАВНИЧЕСТВА</a:t>
            </a:r>
            <a:r>
              <a:rPr dirty="0" spc="-1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МЕНТОРИ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63339" y="488950"/>
            <a:ext cx="3978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https://mentori.ru/platforma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openmentor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301" y="80009"/>
            <a:ext cx="54584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ЗАРУБЕЖНЫЙ</a:t>
            </a:r>
            <a:r>
              <a:rPr dirty="0" spc="-1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dirty="0" spc="-2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ОТЕЧЕСТВЕННЫЙ</a:t>
            </a:r>
            <a:r>
              <a:rPr dirty="0" spc="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ОПЫТ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" y="476707"/>
            <a:ext cx="4344670" cy="61926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95520" y="935863"/>
            <a:ext cx="3698240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Отечественный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опыт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81089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Европейские</a:t>
            </a:r>
            <a:r>
              <a:rPr dirty="0" sz="18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программы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8610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Опыт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Израиля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семейное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взаимное </a:t>
            </a:r>
            <a:r>
              <a:rPr dirty="0" sz="1800" spc="-10" b="1">
                <a:latin typeface="Arial"/>
                <a:cs typeface="Arial"/>
              </a:rPr>
              <a:t>наставничество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Опыт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США</a:t>
            </a:r>
            <a:r>
              <a:rPr dirty="0" sz="1800" spc="-15" b="1">
                <a:latin typeface="Arial"/>
                <a:cs typeface="Arial"/>
              </a:rPr>
              <a:t>: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взаимное </a:t>
            </a:r>
            <a:r>
              <a:rPr dirty="0" sz="1800" b="1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корпоративное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Опыт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образовательных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организациях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стран</a:t>
            </a:r>
            <a:r>
              <a:rPr dirty="0" sz="18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Азии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Опыт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образовательных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организациях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Австралии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" y="188595"/>
            <a:ext cx="8890921" cy="62373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9445" y="74803"/>
            <a:ext cx="2768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ЗАРУБЕЖНЫЙ</a:t>
            </a:r>
            <a:r>
              <a:rPr dirty="0" sz="1800" spc="-9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ОПЫТ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39"/>
            <a:ext cx="8732408" cy="62261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9445" y="74803"/>
            <a:ext cx="2768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ЗАРУБЕЖНЫЙ</a:t>
            </a:r>
            <a:r>
              <a:rPr dirty="0" sz="1800" spc="-9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ОПЫТ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61" y="548637"/>
            <a:ext cx="8571739" cy="6309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220" y="0"/>
            <a:ext cx="8611235" cy="494665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5190490">
              <a:lnSpc>
                <a:spcPct val="100000"/>
              </a:lnSpc>
              <a:spcBef>
                <a:spcPts val="1055"/>
              </a:spcBef>
              <a:tabLst>
                <a:tab pos="6858000" algn="l"/>
              </a:tabLst>
            </a:pPr>
            <a:r>
              <a:rPr dirty="0" sz="1600" spc="-5">
                <a:solidFill>
                  <a:srgbClr val="C00000"/>
                </a:solidFill>
                <a:latin typeface="Arial Black"/>
                <a:cs typeface="Arial Black"/>
              </a:rPr>
              <a:t>Нормативное	регулирование</a:t>
            </a:r>
            <a:endParaRPr sz="1600">
              <a:latin typeface="Arial Black"/>
              <a:cs typeface="Arial Black"/>
            </a:endParaRPr>
          </a:p>
          <a:p>
            <a:pPr marL="982980" marR="1176020" indent="40640">
              <a:lnSpc>
                <a:spcPct val="100000"/>
              </a:lnSpc>
              <a:spcBef>
                <a:spcPts val="1320"/>
              </a:spcBef>
            </a:pPr>
            <a:r>
              <a:rPr dirty="0" sz="2200" spc="-15" b="1">
                <a:solidFill>
                  <a:srgbClr val="001F5F"/>
                </a:solidFill>
                <a:latin typeface="Arial"/>
                <a:cs typeface="Arial"/>
              </a:rPr>
              <a:t>Нормативное</a:t>
            </a:r>
            <a:r>
              <a:rPr dirty="0" sz="220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1F5F"/>
                </a:solidFill>
                <a:latin typeface="Arial"/>
                <a:cs typeface="Arial"/>
              </a:rPr>
              <a:t>регулирование</a:t>
            </a:r>
            <a:r>
              <a:rPr dirty="0" sz="220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001F5F"/>
                </a:solidFill>
                <a:latin typeface="Arial"/>
                <a:cs typeface="Arial"/>
              </a:rPr>
              <a:t>наставнической </a:t>
            </a:r>
            <a:r>
              <a:rPr dirty="0" sz="2200" spc="-59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1F5F"/>
                </a:solidFill>
                <a:latin typeface="Arial"/>
                <a:cs typeface="Arial"/>
              </a:rPr>
              <a:t>деятельности,</a:t>
            </a:r>
            <a:r>
              <a:rPr dirty="0" sz="22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dirty="0" sz="2200" spc="-60" b="1">
                <a:solidFill>
                  <a:srgbClr val="001F5F"/>
                </a:solidFill>
                <a:latin typeface="Arial"/>
                <a:cs typeface="Arial"/>
              </a:rPr>
              <a:t>т.ч.</a:t>
            </a:r>
            <a:r>
              <a:rPr dirty="0" sz="22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22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dirty="0" sz="22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1F5F"/>
                </a:solidFill>
                <a:latin typeface="Arial"/>
                <a:cs typeface="Arial"/>
              </a:rPr>
              <a:t>среде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Arial"/>
              <a:cs typeface="Arial"/>
            </a:endParaRPr>
          </a:p>
          <a:p>
            <a:pPr marL="12700" marR="24574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Microsoft Sans Serif"/>
                <a:cs typeface="Microsoft Sans Serif"/>
              </a:rPr>
              <a:t>Основы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государственной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молодежной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политики </a:t>
            </a:r>
            <a:r>
              <a:rPr dirty="0" sz="2400" spc="-2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Российской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Федерации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на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период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до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2025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года, 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утвержденные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распоряжением</a:t>
            </a:r>
            <a:r>
              <a:rPr dirty="0" sz="2400" spc="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Правительства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Российской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Федерации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от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29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ноября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2014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70">
                <a:latin typeface="Microsoft Sans Serif"/>
                <a:cs typeface="Microsoft Sans Serif"/>
              </a:rPr>
              <a:t>г.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2403-Р)</a:t>
            </a:r>
            <a:endParaRPr sz="2400">
              <a:latin typeface="Microsoft Sans Serif"/>
              <a:cs typeface="Microsoft Sans Serif"/>
            </a:endParaRPr>
          </a:p>
          <a:p>
            <a:pPr marL="12700" marR="925830">
              <a:lnSpc>
                <a:spcPct val="129299"/>
              </a:lnSpc>
              <a:spcBef>
                <a:spcPts val="1675"/>
              </a:spcBef>
              <a:tabLst>
                <a:tab pos="190500" algn="l"/>
              </a:tabLst>
            </a:pPr>
            <a:r>
              <a:rPr dirty="0" sz="1200">
                <a:latin typeface="Microsoft Sans Serif"/>
                <a:cs typeface="Microsoft Sans Serif"/>
              </a:rPr>
              <a:t>-	</a:t>
            </a:r>
            <a:r>
              <a:rPr dirty="0" sz="1400" spc="-15">
                <a:latin typeface="Microsoft Sans Serif"/>
                <a:cs typeface="Microsoft Sans Serif"/>
              </a:rPr>
              <a:t>развитие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института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образовательных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других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организациях,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а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35">
                <a:latin typeface="Microsoft Sans Serif"/>
                <a:cs typeface="Microsoft Sans Serif"/>
              </a:rPr>
              <a:t>также</a:t>
            </a:r>
            <a:r>
              <a:rPr dirty="0" sz="1400" spc="-5">
                <a:latin typeface="Microsoft Sans Serif"/>
                <a:cs typeface="Microsoft Sans Serif"/>
              </a:rPr>
              <a:t> на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предприятиях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органах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государственной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власти;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60400">
              <a:lnSpc>
                <a:spcPct val="100000"/>
              </a:lnSpc>
            </a:pPr>
            <a:r>
              <a:rPr dirty="0" sz="2400" spc="-30">
                <a:latin typeface="Microsoft Sans Serif"/>
                <a:cs typeface="Microsoft Sans Serif"/>
              </a:rPr>
              <a:t>Федеральный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закон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от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29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декабря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2012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170">
                <a:latin typeface="Microsoft Sans Serif"/>
                <a:cs typeface="Microsoft Sans Serif"/>
              </a:rPr>
              <a:t>г.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273-ФЗ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"Об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образовании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в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Российской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Федерации»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8471" y="71450"/>
            <a:ext cx="528637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А С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О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Р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ФП </a:t>
            </a:r>
            <a:r>
              <a:rPr dirty="0" sz="1600" spc="-20" b="1">
                <a:latin typeface="Arial"/>
                <a:cs typeface="Arial"/>
              </a:rPr>
              <a:t>«Молодые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профессионалы»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latin typeface="Microsoft Sans Serif"/>
                <a:cs typeface="Microsoft Sans Serif"/>
              </a:rPr>
              <a:t>(протокол</a:t>
            </a:r>
            <a:r>
              <a:rPr dirty="0" sz="1200" spc="-10">
                <a:latin typeface="Microsoft Sans Serif"/>
                <a:cs typeface="Microsoft Sans Serif"/>
              </a:rPr>
              <a:t> заседания</a:t>
            </a:r>
            <a:r>
              <a:rPr dirty="0" sz="1200" spc="-15">
                <a:latin typeface="Microsoft Sans Serif"/>
                <a:cs typeface="Microsoft Sans Serif"/>
              </a:rPr>
              <a:t> проектного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комитета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НП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«Образование»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от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07.12.</a:t>
            </a:r>
            <a:endParaRPr sz="1200">
              <a:latin typeface="Microsoft Sans Serif"/>
              <a:cs typeface="Microsoft Sans Serif"/>
            </a:endParaRPr>
          </a:p>
          <a:p>
            <a:pPr algn="ctr" marR="114935">
              <a:lnSpc>
                <a:spcPct val="100000"/>
              </a:lnSpc>
            </a:pPr>
            <a:r>
              <a:rPr dirty="0" sz="1200">
                <a:latin typeface="Microsoft Sans Serif"/>
                <a:cs typeface="Microsoft Sans Serif"/>
              </a:rPr>
              <a:t>2018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175">
                <a:latin typeface="Microsoft Sans Serif"/>
                <a:cs typeface="Microsoft Sans Serif"/>
              </a:rPr>
              <a:t>г</a:t>
            </a:r>
            <a:r>
              <a:rPr dirty="0" sz="1200">
                <a:latin typeface="Microsoft Sans Serif"/>
                <a:cs typeface="Microsoft Sans Serif"/>
              </a:rPr>
              <a:t>.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85">
                <a:latin typeface="Microsoft Sans Serif"/>
                <a:cs typeface="Microsoft Sans Serif"/>
              </a:rPr>
              <a:t>№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3)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190371"/>
          <a:ext cx="873252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0185"/>
                <a:gridCol w="4692649"/>
              </a:tblGrid>
              <a:tr h="3901440">
                <a:tc>
                  <a:txBody>
                    <a:bodyPr/>
                    <a:lstStyle/>
                    <a:p>
                      <a:pPr marL="67945">
                        <a:lnSpc>
                          <a:spcPts val="18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организаций,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осуществляющих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35623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образовательную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образовательным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программам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среднего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профессионального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образования,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вовлечены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различные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формы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Внедрение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 1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июля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г.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апробированной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методологии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r>
                        <a:rPr dirty="0" sz="16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системе</a:t>
                      </a:r>
                      <a:r>
                        <a:rPr dirty="0" sz="16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СПО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позволит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концу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вовлечь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7429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различные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формы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r>
                        <a:rPr dirty="0" sz="16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Реализованный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комплекс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позволит: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3675" indent="-12573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94310" algn="l"/>
                        </a:tabLst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обеспечить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привлечение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роли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наставников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образовательным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программам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СПО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29464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работников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предприятий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организаций,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т.ч.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реального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сектора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экономики;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522605">
                        <a:lnSpc>
                          <a:spcPct val="100000"/>
                        </a:lnSpc>
                        <a:buChar char="-"/>
                        <a:tabLst>
                          <a:tab pos="194310" algn="l"/>
                        </a:tabLst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обучающимся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получить</a:t>
                      </a:r>
                      <a:r>
                        <a:rPr dirty="0" sz="16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необходимые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знания,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также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реальном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примере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специалистов-практиков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сформировать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личные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и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профессиональные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компетенции.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08630" y="5408777"/>
            <a:ext cx="41846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2021 </a:t>
            </a:r>
            <a:r>
              <a:rPr dirty="0" sz="1800" spc="-95" b="1">
                <a:latin typeface="Arial"/>
                <a:cs typeface="Arial"/>
              </a:rPr>
              <a:t>г. </a:t>
            </a:r>
            <a:r>
              <a:rPr dirty="0" sz="1800" b="1">
                <a:latin typeface="Arial"/>
                <a:cs typeface="Arial"/>
              </a:rPr>
              <a:t>- не менее </a:t>
            </a:r>
            <a:r>
              <a:rPr dirty="0" sz="1800" spc="-5" b="1">
                <a:latin typeface="Arial"/>
                <a:cs typeface="Arial"/>
              </a:rPr>
              <a:t>10% </a:t>
            </a:r>
            <a:r>
              <a:rPr dirty="0" sz="1800" spc="-15" b="1">
                <a:latin typeface="Arial"/>
                <a:cs typeface="Arial"/>
              </a:rPr>
              <a:t>обучающихся;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2022 </a:t>
            </a:r>
            <a:r>
              <a:rPr dirty="0" sz="1800" spc="-95" b="1">
                <a:latin typeface="Arial"/>
                <a:cs typeface="Arial"/>
              </a:rPr>
              <a:t>г. </a:t>
            </a:r>
            <a:r>
              <a:rPr dirty="0" sz="1800" b="1">
                <a:latin typeface="Arial"/>
                <a:cs typeface="Arial"/>
              </a:rPr>
              <a:t>- не </a:t>
            </a:r>
            <a:r>
              <a:rPr dirty="0" sz="1800" spc="-5" b="1">
                <a:latin typeface="Arial"/>
                <a:cs typeface="Arial"/>
              </a:rPr>
              <a:t>менее </a:t>
            </a:r>
            <a:r>
              <a:rPr dirty="0" sz="1800" spc="-10" b="1">
                <a:latin typeface="Arial"/>
                <a:cs typeface="Arial"/>
              </a:rPr>
              <a:t>30% </a:t>
            </a:r>
            <a:r>
              <a:rPr dirty="0" sz="1800" spc="-15" b="1">
                <a:latin typeface="Arial"/>
                <a:cs typeface="Arial"/>
              </a:rPr>
              <a:t>обучающихся;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2023 </a:t>
            </a:r>
            <a:r>
              <a:rPr dirty="0" sz="1800" spc="-95" b="1">
                <a:latin typeface="Arial"/>
                <a:cs typeface="Arial"/>
              </a:rPr>
              <a:t>г. </a:t>
            </a:r>
            <a:r>
              <a:rPr dirty="0" sz="1800" b="1">
                <a:latin typeface="Arial"/>
                <a:cs typeface="Arial"/>
              </a:rPr>
              <a:t>- не менее </a:t>
            </a:r>
            <a:r>
              <a:rPr dirty="0" sz="1800" spc="-5" b="1">
                <a:latin typeface="Arial"/>
                <a:cs typeface="Arial"/>
              </a:rPr>
              <a:t>50% </a:t>
            </a:r>
            <a:r>
              <a:rPr dirty="0" sz="1800" spc="-15" b="1">
                <a:latin typeface="Arial"/>
                <a:cs typeface="Arial"/>
              </a:rPr>
              <a:t>обучающихся;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2024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г.</a:t>
            </a:r>
            <a:r>
              <a:rPr dirty="0" sz="1800" b="1">
                <a:latin typeface="Arial"/>
                <a:cs typeface="Arial"/>
              </a:rPr>
              <a:t> -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не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менее</a:t>
            </a:r>
            <a:r>
              <a:rPr dirty="0" sz="1800" spc="-5" b="1">
                <a:latin typeface="Arial"/>
                <a:cs typeface="Arial"/>
              </a:rPr>
              <a:t> 70%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обучающихся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8471" y="71450"/>
            <a:ext cx="528637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А С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О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Р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ФП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«Современная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школа»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latin typeface="Microsoft Sans Serif"/>
                <a:cs typeface="Microsoft Sans Serif"/>
              </a:rPr>
              <a:t>(протокол</a:t>
            </a:r>
            <a:r>
              <a:rPr dirty="0" sz="1200" spc="-10">
                <a:latin typeface="Microsoft Sans Serif"/>
                <a:cs typeface="Microsoft Sans Serif"/>
              </a:rPr>
              <a:t> заседания</a:t>
            </a:r>
            <a:r>
              <a:rPr dirty="0" sz="1200" spc="-15">
                <a:latin typeface="Microsoft Sans Serif"/>
                <a:cs typeface="Microsoft Sans Serif"/>
              </a:rPr>
              <a:t> проектного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комитета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НП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«Образование»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от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07.12.</a:t>
            </a:r>
            <a:endParaRPr sz="1200">
              <a:latin typeface="Microsoft Sans Serif"/>
              <a:cs typeface="Microsoft Sans Serif"/>
            </a:endParaRPr>
          </a:p>
          <a:p>
            <a:pPr algn="ctr" marR="114935">
              <a:lnSpc>
                <a:spcPct val="100000"/>
              </a:lnSpc>
            </a:pPr>
            <a:r>
              <a:rPr dirty="0" sz="1200">
                <a:latin typeface="Microsoft Sans Serif"/>
                <a:cs typeface="Microsoft Sans Serif"/>
              </a:rPr>
              <a:t>2018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175">
                <a:latin typeface="Microsoft Sans Serif"/>
                <a:cs typeface="Microsoft Sans Serif"/>
              </a:rPr>
              <a:t>г</a:t>
            </a:r>
            <a:r>
              <a:rPr dirty="0" sz="1200">
                <a:latin typeface="Microsoft Sans Serif"/>
                <a:cs typeface="Microsoft Sans Serif"/>
              </a:rPr>
              <a:t>.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85">
                <a:latin typeface="Microsoft Sans Serif"/>
                <a:cs typeface="Microsoft Sans Serif"/>
              </a:rPr>
              <a:t>№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3)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523" y="1196746"/>
            <a:ext cx="4020820" cy="4876800"/>
            <a:chOff x="251523" y="1196746"/>
            <a:chExt cx="4020820" cy="4876800"/>
          </a:xfrm>
        </p:grpSpPr>
        <p:sp>
          <p:nvSpPr>
            <p:cNvPr id="4" name="object 4"/>
            <p:cNvSpPr/>
            <p:nvPr/>
          </p:nvSpPr>
          <p:spPr>
            <a:xfrm>
              <a:off x="251523" y="1196746"/>
              <a:ext cx="4020820" cy="4876800"/>
            </a:xfrm>
            <a:custGeom>
              <a:avLst/>
              <a:gdLst/>
              <a:ahLst/>
              <a:cxnLst/>
              <a:rect l="l" t="t" r="r" b="b"/>
              <a:pathLst>
                <a:path w="4020820" h="4876800">
                  <a:moveTo>
                    <a:pt x="4020312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4020312" y="4876800"/>
                  </a:lnTo>
                  <a:lnTo>
                    <a:pt x="40203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7537" y="3644988"/>
              <a:ext cx="3528695" cy="2031364"/>
            </a:xfrm>
            <a:custGeom>
              <a:avLst/>
              <a:gdLst/>
              <a:ahLst/>
              <a:cxnLst/>
              <a:rect l="l" t="t" r="r" b="b"/>
              <a:pathLst>
                <a:path w="3528695" h="2031364">
                  <a:moveTo>
                    <a:pt x="3528441" y="0"/>
                  </a:moveTo>
                  <a:lnTo>
                    <a:pt x="0" y="0"/>
                  </a:lnTo>
                  <a:lnTo>
                    <a:pt x="0" y="2031364"/>
                  </a:lnTo>
                  <a:lnTo>
                    <a:pt x="3528441" y="2031364"/>
                  </a:lnTo>
                  <a:lnTo>
                    <a:pt x="3528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5173" y="1190371"/>
          <a:ext cx="8732520" cy="4902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0185"/>
                <a:gridCol w="4692649"/>
              </a:tblGrid>
              <a:tr h="4876825">
                <a:tc>
                  <a:txBody>
                    <a:bodyPr/>
                    <a:lstStyle/>
                    <a:p>
                      <a:pPr marL="67945">
                        <a:lnSpc>
                          <a:spcPts val="18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общеобразовательных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12446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организаций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вовлечены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различные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формы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сопровождения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07340" marR="57785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2019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47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обучающихся;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2020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2021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%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2022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35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%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2023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%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5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70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%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позволит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создать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формирования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активной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гражданской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каждого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66294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обучающегося,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также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достичь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целевых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показателей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национального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"Образование"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части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3613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воспитания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гармонично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развитой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социально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ответственной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личности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основе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духовно-нравственных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ценностей </a:t>
                      </a:r>
                      <a:r>
                        <a:rPr dirty="0" sz="1600" spc="-4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народов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Федерации,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38671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исторических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национально-культурных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традиций.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Разработаны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внедрены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менторства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356235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взаимодействия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предприятиями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субъектов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Российской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Федерации.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655" y="71450"/>
            <a:ext cx="4629785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А С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П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О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Р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ФП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«Успех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каждого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ребенка»</a:t>
            </a:r>
            <a:endParaRPr sz="1600">
              <a:latin typeface="Arial"/>
              <a:cs typeface="Arial"/>
            </a:endParaRPr>
          </a:p>
          <a:p>
            <a:pPr marL="1499870" marR="5080" indent="-1487805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latin typeface="Microsoft Sans Serif"/>
                <a:cs typeface="Microsoft Sans Serif"/>
              </a:rPr>
              <a:t>(протокол</a:t>
            </a:r>
            <a:r>
              <a:rPr dirty="0" sz="1200" spc="-10">
                <a:latin typeface="Microsoft Sans Serif"/>
                <a:cs typeface="Microsoft Sans Serif"/>
              </a:rPr>
              <a:t> заседания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проектного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комитета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НП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«Образование»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от</a:t>
            </a:r>
            <a:r>
              <a:rPr dirty="0" sz="1200">
                <a:latin typeface="Microsoft Sans Serif"/>
                <a:cs typeface="Microsoft Sans Serif"/>
              </a:rPr>
              <a:t> 07.12.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2018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90">
                <a:latin typeface="Microsoft Sans Serif"/>
                <a:cs typeface="Microsoft Sans Serif"/>
              </a:rPr>
              <a:t>г.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85">
                <a:latin typeface="Microsoft Sans Serif"/>
                <a:cs typeface="Microsoft Sans Serif"/>
              </a:rPr>
              <a:t>№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3)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190371"/>
          <a:ext cx="8732520" cy="4902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0185"/>
                <a:gridCol w="4692649"/>
              </a:tblGrid>
              <a:tr h="4876825">
                <a:tc>
                  <a:txBody>
                    <a:bodyPr/>
                    <a:lstStyle/>
                    <a:p>
                      <a:pPr marL="67945">
                        <a:lnSpc>
                          <a:spcPts val="188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чем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организаций,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осуществляющих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35623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образовательную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 marR="19304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общеобразовательным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программам,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вовлечены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различные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формы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наставничества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Вовлечение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концу</a:t>
                      </a:r>
                      <a:r>
                        <a:rPr dirty="0" sz="16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954405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организаций,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осуществляющих</a:t>
                      </a:r>
                      <a:r>
                        <a:rPr dirty="0" sz="16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образовательную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дополнительным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67691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общеобразовательным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программам,</a:t>
                      </a:r>
                      <a:r>
                        <a:rPr dirty="0" sz="16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различные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формы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наставничества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позволит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создать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формирования</a:t>
                      </a:r>
                      <a:r>
                        <a:rPr dirty="0" sz="1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активной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38239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гражданской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позиции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каждого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обучающегося,</a:t>
                      </a:r>
                      <a:r>
                        <a:rPr dirty="0" sz="1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также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достичь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18605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целевых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установок</a:t>
                      </a:r>
                      <a:r>
                        <a:rPr dirty="0" sz="16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национального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проекта </a:t>
                      </a:r>
                      <a:r>
                        <a:rPr dirty="0" sz="1600" spc="-4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"Образование"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6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части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воспитания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гармонично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развитой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социально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ответственной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личности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70485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основе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духовно-нравственных</a:t>
                      </a:r>
                      <a:r>
                        <a:rPr dirty="0" sz="1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ценностей </a:t>
                      </a:r>
                      <a:r>
                        <a:rPr dirty="0" sz="1600" spc="-4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народов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Российской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Федерации,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исторических</a:t>
                      </a:r>
                      <a:r>
                        <a:rPr dirty="0" sz="1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национально-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культурных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традиций.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504" y="24510"/>
            <a:ext cx="80664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2535" algn="l"/>
                <a:tab pos="5523865" algn="l"/>
                <a:tab pos="5847715" algn="l"/>
              </a:tabLst>
            </a:pPr>
            <a:r>
              <a:rPr dirty="0" sz="2000">
                <a:solidFill>
                  <a:srgbClr val="001F5F"/>
                </a:solidFill>
                <a:latin typeface="Arial Black"/>
                <a:cs typeface="Arial Black"/>
              </a:rPr>
              <a:t>МЕТОДОЛОГИЯ	НАСТАВНИЧЕСТВА	в	</a:t>
            </a:r>
            <a:r>
              <a:rPr dirty="0" sz="2000" spc="-5">
                <a:solidFill>
                  <a:srgbClr val="001F5F"/>
                </a:solidFill>
                <a:latin typeface="Arial Black"/>
                <a:cs typeface="Arial Black"/>
              </a:rPr>
              <a:t>ОБРАЗОВАНИИ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0424" y="544829"/>
            <a:ext cx="63754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Microsoft Sans Serif"/>
                <a:cs typeface="Microsoft Sans Serif"/>
              </a:rPr>
              <a:t>9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декабря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2019</a:t>
            </a:r>
            <a:r>
              <a:rPr dirty="0" sz="2400" spc="50" b="0">
                <a:latin typeface="Microsoft Sans Serif"/>
                <a:cs typeface="Microsoft Sans Serif"/>
              </a:rPr>
              <a:t> </a:t>
            </a:r>
            <a:r>
              <a:rPr dirty="0" sz="2400" spc="-170" b="0">
                <a:latin typeface="Microsoft Sans Serif"/>
                <a:cs typeface="Microsoft Sans Serif"/>
              </a:rPr>
              <a:t>г.</a:t>
            </a:r>
            <a:r>
              <a:rPr dirty="0" sz="2400" spc="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в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РИА-Новости</a:t>
            </a:r>
            <a:r>
              <a:rPr dirty="0" sz="2400" spc="35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состоялась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07" y="910336"/>
            <a:ext cx="8396605" cy="192849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50"/>
              </a:spcBef>
            </a:pPr>
            <a:r>
              <a:rPr dirty="0" sz="2400" spc="-10" b="1">
                <a:latin typeface="Arial"/>
                <a:cs typeface="Arial"/>
              </a:rPr>
              <a:t>пресс-конференция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ct val="120000"/>
              </a:lnSpc>
              <a:spcBef>
                <a:spcPts val="580"/>
              </a:spcBef>
            </a:pPr>
            <a:r>
              <a:rPr dirty="0" sz="2400" spc="-10" b="1">
                <a:latin typeface="Arial"/>
                <a:cs typeface="Arial"/>
              </a:rPr>
              <a:t>«Развитие</a:t>
            </a:r>
            <a:r>
              <a:rPr dirty="0" sz="2400" spc="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института</a:t>
            </a:r>
            <a:r>
              <a:rPr dirty="0" sz="2400" spc="55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наставничества</a:t>
            </a:r>
            <a:r>
              <a:rPr dirty="0" sz="2400" spc="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и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популяризация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15" b="1">
                <a:latin typeface="Arial"/>
                <a:cs typeface="Arial"/>
              </a:rPr>
              <a:t>лучших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практик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среди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профессионального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80"/>
              </a:spcBef>
            </a:pPr>
            <a:r>
              <a:rPr dirty="0" sz="2400" spc="-15" b="1">
                <a:latin typeface="Arial"/>
                <a:cs typeface="Arial"/>
              </a:rPr>
              <a:t>сообщества,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работодателей,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населения</a:t>
            </a:r>
            <a:r>
              <a:rPr dirty="0" sz="2400" spc="-10">
                <a:latin typeface="Microsoft Sans Serif"/>
                <a:cs typeface="Microsoft Sans Serif"/>
              </a:rPr>
              <a:t>»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08" y="3292958"/>
            <a:ext cx="5308473" cy="30001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98363" y="4230116"/>
            <a:ext cx="32111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https://sn.ria.ru/20191209/15621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61739.html?fbclid=IwAR2NsX_mK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LGoekaXq6YnxEG1G0e1uZlEUQjXF </a:t>
            </a:r>
            <a:r>
              <a:rPr dirty="0" sz="1800" spc="-39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heavy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5Di0xjlh6qF5WMgBMGipGo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49080" cy="6863080"/>
            <a:chOff x="-4762" y="0"/>
            <a:chExt cx="9149080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64"/>
              <a:ext cx="2133726" cy="4265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138680" cy="4370070"/>
            </a:xfrm>
            <a:custGeom>
              <a:avLst/>
              <a:gdLst/>
              <a:ahLst/>
              <a:cxnLst/>
              <a:rect l="l" t="t" r="r" b="b"/>
              <a:pathLst>
                <a:path w="2138680" h="4370070">
                  <a:moveTo>
                    <a:pt x="0" y="4369816"/>
                  </a:moveTo>
                  <a:lnTo>
                    <a:pt x="2138489" y="4369816"/>
                  </a:lnTo>
                  <a:lnTo>
                    <a:pt x="213848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57" y="0"/>
              <a:ext cx="7308341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23458" cy="41490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56" y="3466210"/>
              <a:ext cx="6516242" cy="33917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3817" y="136016"/>
            <a:ext cx="2647950" cy="8470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МЕТОДОЛОГИЯ </a:t>
            </a:r>
            <a:r>
              <a:rPr dirty="0" spc="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(ЦЕЛЕВАЯ</a:t>
            </a:r>
            <a:r>
              <a:rPr dirty="0" spc="-9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МОДЕЛЬ) </a:t>
            </a:r>
            <a:r>
              <a:rPr dirty="0" spc="-58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59148" y="791971"/>
            <a:ext cx="5626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Microsoft Sans Serif"/>
                <a:cs typeface="Microsoft Sans Serif"/>
              </a:rPr>
              <a:t>2019</a:t>
            </a:r>
            <a:r>
              <a:rPr dirty="0" sz="1400" spc="-70">
                <a:latin typeface="Microsoft Sans Serif"/>
                <a:cs typeface="Microsoft Sans Serif"/>
              </a:rPr>
              <a:t> </a:t>
            </a:r>
            <a:r>
              <a:rPr dirty="0" sz="1400" spc="-95"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83" y="1211098"/>
            <a:ext cx="7982285" cy="45151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7945" y="32131"/>
            <a:ext cx="39312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765" algn="l"/>
              </a:tabLst>
            </a:pP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ИСТОРИЯ	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334" y="168436"/>
            <a:ext cx="8776335" cy="9359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54305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solidFill>
                  <a:srgbClr val="C00000"/>
                </a:solidFill>
                <a:latin typeface="Arial Black"/>
                <a:cs typeface="Arial Black"/>
              </a:rPr>
              <a:t>СССР,</a:t>
            </a:r>
            <a:r>
              <a:rPr dirty="0" sz="1400" spc="-5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C00000"/>
                </a:solidFill>
                <a:latin typeface="Arial Black"/>
                <a:cs typeface="Arial Black"/>
              </a:rPr>
              <a:t>1954</a:t>
            </a:r>
            <a:r>
              <a:rPr dirty="0" sz="1400" spc="-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Arial Black"/>
                <a:cs typeface="Arial Black"/>
              </a:rPr>
              <a:t>г.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Понятие</a:t>
            </a:r>
            <a:r>
              <a:rPr dirty="0" sz="1500" spc="5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«наставник» </a:t>
            </a:r>
            <a:r>
              <a:rPr dirty="0" sz="1500" spc="-10" b="1">
                <a:solidFill>
                  <a:srgbClr val="548ED4"/>
                </a:solidFill>
                <a:latin typeface="Arial"/>
                <a:cs typeface="Arial"/>
              </a:rPr>
              <a:t>было</a:t>
            </a:r>
            <a:r>
              <a:rPr dirty="0" sz="1500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введено</a:t>
            </a:r>
            <a:r>
              <a:rPr dirty="0" sz="1500" spc="-15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официально</a:t>
            </a:r>
            <a:r>
              <a:rPr dirty="0" sz="1500" spc="-15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548ED4"/>
                </a:solidFill>
                <a:latin typeface="Arial"/>
                <a:cs typeface="Arial"/>
              </a:rPr>
              <a:t>постановлением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548ED4"/>
                </a:solidFill>
                <a:latin typeface="Arial"/>
                <a:cs typeface="Arial"/>
              </a:rPr>
              <a:t>Совета</a:t>
            </a:r>
            <a:r>
              <a:rPr dirty="0" sz="1500" spc="40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министров</a:t>
            </a:r>
            <a:r>
              <a:rPr dirty="0" sz="1500" spc="55" b="1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548ED4"/>
                </a:solidFill>
                <a:latin typeface="Arial"/>
                <a:cs typeface="Arial"/>
              </a:rPr>
              <a:t>СССР</a:t>
            </a:r>
            <a:endParaRPr sz="15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685"/>
              </a:spcBef>
            </a:pPr>
            <a:r>
              <a:rPr dirty="0" sz="1400">
                <a:solidFill>
                  <a:srgbClr val="C00000"/>
                </a:solidFill>
                <a:latin typeface="Arial Black"/>
                <a:cs typeface="Arial Black"/>
              </a:rPr>
              <a:t>СССР,</a:t>
            </a:r>
            <a:r>
              <a:rPr dirty="0" sz="1400" spc="-5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C00000"/>
                </a:solidFill>
                <a:latin typeface="Arial Black"/>
                <a:cs typeface="Arial Black"/>
              </a:rPr>
              <a:t>1970-1980</a:t>
            </a:r>
            <a:r>
              <a:rPr dirty="0" sz="1400" spc="-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Arial Black"/>
                <a:cs typeface="Arial Black"/>
              </a:rPr>
              <a:t>гг.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993" y="5805257"/>
            <a:ext cx="8888730" cy="954405"/>
          </a:xfrm>
          <a:custGeom>
            <a:avLst/>
            <a:gdLst/>
            <a:ahLst/>
            <a:cxnLst/>
            <a:rect l="l" t="t" r="r" b="b"/>
            <a:pathLst>
              <a:path w="8888730" h="954404">
                <a:moveTo>
                  <a:pt x="8888476" y="0"/>
                </a:moveTo>
                <a:lnTo>
                  <a:pt x="0" y="0"/>
                </a:lnTo>
                <a:lnTo>
                  <a:pt x="0" y="954112"/>
                </a:lnTo>
                <a:lnTo>
                  <a:pt x="8888476" y="954112"/>
                </a:lnTo>
                <a:lnTo>
                  <a:pt x="88884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872" y="5833668"/>
            <a:ext cx="22606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79830" algn="l"/>
                <a:tab pos="1619250" algn="l"/>
                <a:tab pos="1916430" algn="l"/>
              </a:tabLst>
            </a:pPr>
            <a:r>
              <a:rPr dirty="0" sz="1400" spc="-10" i="1">
                <a:latin typeface="Arial"/>
                <a:cs typeface="Arial"/>
              </a:rPr>
              <a:t>Наставники	60-80-х	</a:t>
            </a:r>
            <a:r>
              <a:rPr dirty="0" sz="1400" spc="-5" i="1">
                <a:latin typeface="Arial"/>
                <a:cs typeface="Arial"/>
              </a:rPr>
              <a:t>гг.,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40" i="1">
                <a:latin typeface="Arial"/>
                <a:cs typeface="Arial"/>
              </a:rPr>
              <a:t>в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5" i="1">
                <a:latin typeface="Arial"/>
                <a:cs typeface="Arial"/>
              </a:rPr>
              <a:t>п</a:t>
            </a:r>
            <a:r>
              <a:rPr dirty="0" sz="1400" spc="-20" i="1">
                <a:latin typeface="Arial"/>
                <a:cs typeface="Arial"/>
              </a:rPr>
              <a:t>ит</a:t>
            </a:r>
            <a:r>
              <a:rPr dirty="0" sz="1400" spc="-5" i="1">
                <a:latin typeface="Arial"/>
                <a:cs typeface="Arial"/>
              </a:rPr>
              <a:t>а</a:t>
            </a:r>
            <a:r>
              <a:rPr dirty="0" sz="1400" spc="-10" i="1">
                <a:latin typeface="Arial"/>
                <a:cs typeface="Arial"/>
              </a:rPr>
              <a:t>т</a:t>
            </a:r>
            <a:r>
              <a:rPr dirty="0" sz="1400" spc="-65" i="1">
                <a:latin typeface="Arial"/>
                <a:cs typeface="Arial"/>
              </a:rPr>
              <a:t>е</a:t>
            </a:r>
            <a:r>
              <a:rPr dirty="0" sz="1400" i="1">
                <a:latin typeface="Arial"/>
                <a:cs typeface="Arial"/>
              </a:rPr>
              <a:t>ль</a:t>
            </a:r>
            <a:r>
              <a:rPr dirty="0" sz="1400" spc="-5" i="1">
                <a:latin typeface="Arial"/>
                <a:cs typeface="Arial"/>
              </a:rPr>
              <a:t>н</a:t>
            </a:r>
            <a:r>
              <a:rPr dirty="0" sz="1400" spc="-15" i="1">
                <a:latin typeface="Arial"/>
                <a:cs typeface="Arial"/>
              </a:rPr>
              <a:t>у</a:t>
            </a:r>
            <a:r>
              <a:rPr dirty="0" sz="1400" i="1">
                <a:latin typeface="Arial"/>
                <a:cs typeface="Arial"/>
              </a:rPr>
              <a:t>ю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ра</a:t>
            </a:r>
            <a:r>
              <a:rPr dirty="0" sz="1400" spc="-15" i="1">
                <a:latin typeface="Arial"/>
                <a:cs typeface="Arial"/>
              </a:rPr>
              <a:t>б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spc="-45" i="1">
                <a:latin typeface="Arial"/>
                <a:cs typeface="Arial"/>
              </a:rPr>
              <a:t>т</a:t>
            </a:r>
            <a:r>
              <a:rPr dirty="0" sz="1400" i="1"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0635" y="5833668"/>
            <a:ext cx="64179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  <a:tabLst>
                <a:tab pos="294005" algn="l"/>
                <a:tab pos="784860" algn="l"/>
                <a:tab pos="1292860" algn="l"/>
                <a:tab pos="1586865" algn="l"/>
                <a:tab pos="1814195" algn="l"/>
                <a:tab pos="2277110" algn="l"/>
                <a:tab pos="2717800" algn="l"/>
                <a:tab pos="3280410" algn="l"/>
                <a:tab pos="3635375" algn="l"/>
                <a:tab pos="3821429" algn="l"/>
                <a:tab pos="4389755" algn="l"/>
                <a:tab pos="4609465" algn="l"/>
                <a:tab pos="4833620" algn="l"/>
                <a:tab pos="5709920" algn="l"/>
              </a:tabLst>
            </a:pPr>
            <a:r>
              <a:rPr dirty="0" sz="1400" spc="-5" i="1">
                <a:latin typeface="Arial"/>
                <a:cs typeface="Arial"/>
              </a:rPr>
              <a:t>по</a:t>
            </a:r>
            <a:r>
              <a:rPr dirty="0" sz="1400" i="1">
                <a:latin typeface="Arial"/>
                <a:cs typeface="Arial"/>
              </a:rPr>
              <a:t>ми</a:t>
            </a:r>
            <a:r>
              <a:rPr dirty="0" sz="1400" spc="-20" i="1">
                <a:latin typeface="Arial"/>
                <a:cs typeface="Arial"/>
              </a:rPr>
              <a:t>м</a:t>
            </a:r>
            <a:r>
              <a:rPr dirty="0" sz="1400" i="1">
                <a:latin typeface="Arial"/>
                <a:cs typeface="Arial"/>
              </a:rPr>
              <a:t>о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по</a:t>
            </a:r>
            <a:r>
              <a:rPr dirty="0" sz="1400" i="1">
                <a:latin typeface="Arial"/>
                <a:cs typeface="Arial"/>
              </a:rPr>
              <a:t>м</a:t>
            </a:r>
            <a:r>
              <a:rPr dirty="0" sz="1400" spc="-15" i="1">
                <a:latin typeface="Arial"/>
                <a:cs typeface="Arial"/>
              </a:rPr>
              <a:t>о</a:t>
            </a:r>
            <a:r>
              <a:rPr dirty="0" sz="1400" spc="-10" i="1">
                <a:latin typeface="Arial"/>
                <a:cs typeface="Arial"/>
              </a:rPr>
              <a:t>щ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в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50" i="1">
                <a:latin typeface="Arial"/>
                <a:cs typeface="Arial"/>
              </a:rPr>
              <a:t>в</a:t>
            </a:r>
            <a:r>
              <a:rPr dirty="0" sz="1400" spc="-15" i="1">
                <a:latin typeface="Arial"/>
                <a:cs typeface="Arial"/>
              </a:rPr>
              <a:t>о</a:t>
            </a:r>
            <a:r>
              <a:rPr dirty="0" sz="1400" spc="-5" i="1">
                <a:latin typeface="Arial"/>
                <a:cs typeface="Arial"/>
              </a:rPr>
              <a:t>ени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про</a:t>
            </a:r>
            <a:r>
              <a:rPr dirty="0" sz="1400" spc="10" i="1">
                <a:latin typeface="Arial"/>
                <a:cs typeface="Arial"/>
              </a:rPr>
              <a:t>ф</a:t>
            </a:r>
            <a:r>
              <a:rPr dirty="0" sz="1400" spc="-30" i="1">
                <a:latin typeface="Arial"/>
                <a:cs typeface="Arial"/>
              </a:rPr>
              <a:t>е</a:t>
            </a:r>
            <a:r>
              <a:rPr dirty="0" sz="1400" spc="-10" i="1">
                <a:latin typeface="Arial"/>
                <a:cs typeface="Arial"/>
              </a:rPr>
              <a:t>с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про</a:t>
            </a:r>
            <a:r>
              <a:rPr dirty="0" sz="1400" spc="-50" i="1">
                <a:latin typeface="Arial"/>
                <a:cs typeface="Arial"/>
              </a:rPr>
              <a:t>в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spc="-10" i="1">
                <a:latin typeface="Arial"/>
                <a:cs typeface="Arial"/>
              </a:rPr>
              <a:t>д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spc="-15" i="1">
                <a:latin typeface="Arial"/>
                <a:cs typeface="Arial"/>
              </a:rPr>
              <a:t>л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10" i="1">
                <a:latin typeface="Arial"/>
                <a:cs typeface="Arial"/>
              </a:rPr>
              <a:t>с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spc="-10" i="1">
                <a:latin typeface="Arial"/>
                <a:cs typeface="Arial"/>
              </a:rPr>
              <a:t>ст</a:t>
            </a:r>
            <a:r>
              <a:rPr dirty="0" sz="1400" spc="-15" i="1">
                <a:latin typeface="Arial"/>
                <a:cs typeface="Arial"/>
              </a:rPr>
              <a:t>е</a:t>
            </a:r>
            <a:r>
              <a:rPr dirty="0" sz="1400" i="1">
                <a:latin typeface="Arial"/>
                <a:cs typeface="Arial"/>
              </a:rPr>
              <a:t>ма</a:t>
            </a:r>
            <a:r>
              <a:rPr dirty="0" sz="1400" spc="-25" i="1">
                <a:latin typeface="Arial"/>
                <a:cs typeface="Arial"/>
              </a:rPr>
              <a:t>т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spc="-10" i="1">
                <a:latin typeface="Arial"/>
                <a:cs typeface="Arial"/>
              </a:rPr>
              <a:t>ч</a:t>
            </a:r>
            <a:r>
              <a:rPr dirty="0" sz="1400" spc="-30" i="1">
                <a:latin typeface="Arial"/>
                <a:cs typeface="Arial"/>
              </a:rPr>
              <a:t>е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5" i="1">
                <a:latin typeface="Arial"/>
                <a:cs typeface="Arial"/>
              </a:rPr>
              <a:t>к</a:t>
            </a:r>
            <a:r>
              <a:rPr dirty="0" sz="1400" spc="-10" i="1">
                <a:latin typeface="Arial"/>
                <a:cs typeface="Arial"/>
              </a:rPr>
              <a:t>у</a:t>
            </a:r>
            <a:r>
              <a:rPr dirty="0" sz="1400" i="1">
                <a:latin typeface="Arial"/>
                <a:cs typeface="Arial"/>
              </a:rPr>
              <a:t>ю  с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м</a:t>
            </a:r>
            <a:r>
              <a:rPr dirty="0" sz="1400" spc="-40" i="1">
                <a:latin typeface="Arial"/>
                <a:cs typeface="Arial"/>
              </a:rPr>
              <a:t>о</a:t>
            </a:r>
            <a:r>
              <a:rPr dirty="0" sz="1400" spc="-15" i="1">
                <a:latin typeface="Arial"/>
                <a:cs typeface="Arial"/>
              </a:rPr>
              <a:t>ло</a:t>
            </a:r>
            <a:r>
              <a:rPr dirty="0" sz="1400" i="1">
                <a:latin typeface="Arial"/>
                <a:cs typeface="Arial"/>
              </a:rPr>
              <a:t>дыми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р</a:t>
            </a:r>
            <a:r>
              <a:rPr dirty="0" sz="1400" spc="-15" i="1">
                <a:latin typeface="Arial"/>
                <a:cs typeface="Arial"/>
              </a:rPr>
              <a:t>а</a:t>
            </a:r>
            <a:r>
              <a:rPr dirty="0" sz="1400" i="1">
                <a:latin typeface="Arial"/>
                <a:cs typeface="Arial"/>
              </a:rPr>
              <a:t>б</a:t>
            </a:r>
            <a:r>
              <a:rPr dirty="0" sz="1400" spc="-75" i="1">
                <a:latin typeface="Arial"/>
                <a:cs typeface="Arial"/>
              </a:rPr>
              <a:t>о</a:t>
            </a:r>
            <a:r>
              <a:rPr dirty="0" sz="1400" i="1">
                <a:latin typeface="Arial"/>
                <a:cs typeface="Arial"/>
              </a:rPr>
              <a:t>ч</a:t>
            </a:r>
            <a:r>
              <a:rPr dirty="0" sz="1400" spc="-5" i="1">
                <a:latin typeface="Arial"/>
                <a:cs typeface="Arial"/>
              </a:rPr>
              <a:t>им</a:t>
            </a:r>
            <a:r>
              <a:rPr dirty="0" sz="1400" spc="-20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пр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в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spc="-40" i="1">
                <a:latin typeface="Arial"/>
                <a:cs typeface="Arial"/>
              </a:rPr>
              <a:t>в</a:t>
            </a:r>
            <a:r>
              <a:rPr dirty="0" sz="1400" spc="-30" i="1">
                <a:latin typeface="Arial"/>
                <a:cs typeface="Arial"/>
              </a:rPr>
              <a:t>а</a:t>
            </a:r>
            <a:r>
              <a:rPr dirty="0" sz="1400" i="1">
                <a:latin typeface="Arial"/>
                <a:cs typeface="Arial"/>
              </a:rPr>
              <a:t>ли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м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лю</a:t>
            </a:r>
            <a:r>
              <a:rPr dirty="0" sz="1400" spc="-10" i="1">
                <a:latin typeface="Arial"/>
                <a:cs typeface="Arial"/>
              </a:rPr>
              <a:t>б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spc="-15" i="1">
                <a:latin typeface="Arial"/>
                <a:cs typeface="Arial"/>
              </a:rPr>
              <a:t>в</a:t>
            </a:r>
            <a:r>
              <a:rPr dirty="0" sz="1400" i="1">
                <a:latin typeface="Arial"/>
                <a:cs typeface="Arial"/>
              </a:rPr>
              <a:t>ь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к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проф</a:t>
            </a:r>
            <a:r>
              <a:rPr dirty="0" sz="1400" spc="-25" i="1">
                <a:latin typeface="Arial"/>
                <a:cs typeface="Arial"/>
              </a:rPr>
              <a:t>е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10" i="1">
                <a:latin typeface="Arial"/>
                <a:cs typeface="Arial"/>
              </a:rPr>
              <a:t>с</a:t>
            </a:r>
            <a:r>
              <a:rPr dirty="0" sz="1400" spc="-5" i="1">
                <a:latin typeface="Arial"/>
                <a:cs typeface="Arial"/>
              </a:rPr>
              <a:t>и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чу</a:t>
            </a:r>
            <a:r>
              <a:rPr dirty="0" sz="1400" spc="-50" i="1">
                <a:latin typeface="Arial"/>
                <a:cs typeface="Arial"/>
              </a:rPr>
              <a:t>в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spc="-10" i="1">
                <a:latin typeface="Arial"/>
                <a:cs typeface="Arial"/>
              </a:rPr>
              <a:t>т</a:t>
            </a:r>
            <a:r>
              <a:rPr dirty="0" sz="1400" spc="-40" i="1">
                <a:latin typeface="Arial"/>
                <a:cs typeface="Arial"/>
              </a:rPr>
              <a:t>в</a:t>
            </a:r>
            <a:r>
              <a:rPr dirty="0" sz="1400" i="1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872" y="6260388"/>
            <a:ext cx="746505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1786889" algn="l"/>
                <a:tab pos="3319779" algn="l"/>
                <a:tab pos="4234180" algn="l"/>
                <a:tab pos="4504055" algn="l"/>
                <a:tab pos="5687060" algn="l"/>
                <a:tab pos="6973570" algn="l"/>
              </a:tabLst>
            </a:pPr>
            <a:r>
              <a:rPr dirty="0" sz="1400" spc="-5" i="1">
                <a:latin typeface="Arial"/>
                <a:cs typeface="Arial"/>
              </a:rPr>
              <a:t>к</a:t>
            </a:r>
            <a:r>
              <a:rPr dirty="0" sz="1400" spc="-40" i="1">
                <a:latin typeface="Arial"/>
                <a:cs typeface="Arial"/>
              </a:rPr>
              <a:t>о</a:t>
            </a:r>
            <a:r>
              <a:rPr dirty="0" sz="1400" i="1">
                <a:latin typeface="Arial"/>
                <a:cs typeface="Arial"/>
              </a:rPr>
              <a:t>лле</a:t>
            </a:r>
            <a:r>
              <a:rPr dirty="0" sz="1400" spc="5" i="1">
                <a:latin typeface="Arial"/>
                <a:cs typeface="Arial"/>
              </a:rPr>
              <a:t>к</a:t>
            </a:r>
            <a:r>
              <a:rPr dirty="0" sz="1400" spc="-10" i="1">
                <a:latin typeface="Arial"/>
                <a:cs typeface="Arial"/>
              </a:rPr>
              <a:t>т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ви</a:t>
            </a:r>
            <a:r>
              <a:rPr dirty="0" sz="1400" spc="-20" i="1">
                <a:latin typeface="Arial"/>
                <a:cs typeface="Arial"/>
              </a:rPr>
              <a:t>з</a:t>
            </a:r>
            <a:r>
              <a:rPr dirty="0" sz="1400" i="1">
                <a:latin typeface="Arial"/>
                <a:cs typeface="Arial"/>
              </a:rPr>
              <a:t>ма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30" i="1">
                <a:latin typeface="Arial"/>
                <a:cs typeface="Arial"/>
              </a:rPr>
              <a:t>т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spc="-40" i="1">
                <a:latin typeface="Arial"/>
                <a:cs typeface="Arial"/>
              </a:rPr>
              <a:t>в</a:t>
            </a:r>
            <a:r>
              <a:rPr dirty="0" sz="1400" spc="-15" i="1">
                <a:latin typeface="Arial"/>
                <a:cs typeface="Arial"/>
              </a:rPr>
              <a:t>а</a:t>
            </a:r>
            <a:r>
              <a:rPr dirty="0" sz="1400" spc="-5" i="1">
                <a:latin typeface="Arial"/>
                <a:cs typeface="Arial"/>
              </a:rPr>
              <a:t>р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spc="-10" i="1">
                <a:latin typeface="Arial"/>
                <a:cs typeface="Arial"/>
              </a:rPr>
              <a:t>щ</a:t>
            </a:r>
            <a:r>
              <a:rPr dirty="0" sz="1400" spc="-15" i="1">
                <a:latin typeface="Arial"/>
                <a:cs typeface="Arial"/>
              </a:rPr>
              <a:t>е</a:t>
            </a:r>
            <a:r>
              <a:rPr dirty="0" sz="1400" spc="-10" i="1">
                <a:latin typeface="Arial"/>
                <a:cs typeface="Arial"/>
              </a:rPr>
              <a:t>ст</a:t>
            </a:r>
            <a:r>
              <a:rPr dirty="0" sz="1400" spc="-50" i="1">
                <a:latin typeface="Arial"/>
                <a:cs typeface="Arial"/>
              </a:rPr>
              <a:t>в</a:t>
            </a:r>
            <a:r>
              <a:rPr dirty="0" sz="1400" spc="-5" i="1">
                <a:latin typeface="Arial"/>
                <a:cs typeface="Arial"/>
              </a:rPr>
              <a:t>а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ин</a:t>
            </a:r>
            <a:r>
              <a:rPr dirty="0" sz="1400" spc="-10" i="1">
                <a:latin typeface="Arial"/>
                <a:cs typeface="Arial"/>
              </a:rPr>
              <a:t>т</a:t>
            </a:r>
            <a:r>
              <a:rPr dirty="0" sz="1400" spc="-5" i="1">
                <a:latin typeface="Arial"/>
                <a:cs typeface="Arial"/>
              </a:rPr>
              <a:t>е</a:t>
            </a:r>
            <a:r>
              <a:rPr dirty="0" sz="1400" spc="-15" i="1">
                <a:latin typeface="Arial"/>
                <a:cs typeface="Arial"/>
              </a:rPr>
              <a:t>р</a:t>
            </a:r>
            <a:r>
              <a:rPr dirty="0" sz="1400" spc="-30" i="1">
                <a:latin typeface="Arial"/>
                <a:cs typeface="Arial"/>
              </a:rPr>
              <a:t>е</a:t>
            </a:r>
            <a:r>
              <a:rPr dirty="0" sz="1400" i="1">
                <a:latin typeface="Arial"/>
                <a:cs typeface="Arial"/>
              </a:rPr>
              <a:t>с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i="1">
                <a:latin typeface="Arial"/>
                <a:cs typeface="Arial"/>
              </a:rPr>
              <a:t>к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по</a:t>
            </a:r>
            <a:r>
              <a:rPr dirty="0" sz="1400" i="1">
                <a:latin typeface="Arial"/>
                <a:cs typeface="Arial"/>
              </a:rPr>
              <a:t>вы</a:t>
            </a:r>
            <a:r>
              <a:rPr dirty="0" sz="1400" spc="-20" i="1">
                <a:latin typeface="Arial"/>
                <a:cs typeface="Arial"/>
              </a:rPr>
              <a:t>ш</a:t>
            </a:r>
            <a:r>
              <a:rPr dirty="0" sz="1400" spc="-5" i="1">
                <a:latin typeface="Arial"/>
                <a:cs typeface="Arial"/>
              </a:rPr>
              <a:t>ени</a:t>
            </a:r>
            <a:r>
              <a:rPr dirty="0" sz="1400" i="1">
                <a:latin typeface="Arial"/>
                <a:cs typeface="Arial"/>
              </a:rPr>
              <a:t>ю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5" i="1">
                <a:latin typeface="Arial"/>
                <a:cs typeface="Arial"/>
              </a:rPr>
              <a:t>об</a:t>
            </a:r>
            <a:r>
              <a:rPr dirty="0" sz="1400" spc="-15" i="1">
                <a:latin typeface="Arial"/>
                <a:cs typeface="Arial"/>
              </a:rPr>
              <a:t>р</a:t>
            </a:r>
            <a:r>
              <a:rPr dirty="0" sz="1400" spc="-40" i="1">
                <a:latin typeface="Arial"/>
                <a:cs typeface="Arial"/>
              </a:rPr>
              <a:t>а</a:t>
            </a:r>
            <a:r>
              <a:rPr dirty="0" sz="1400" spc="-20" i="1">
                <a:latin typeface="Arial"/>
                <a:cs typeface="Arial"/>
              </a:rPr>
              <a:t>з</a:t>
            </a:r>
            <a:r>
              <a:rPr dirty="0" sz="1400" spc="-5" i="1">
                <a:latin typeface="Arial"/>
                <a:cs typeface="Arial"/>
              </a:rPr>
              <a:t>о</a:t>
            </a:r>
            <a:r>
              <a:rPr dirty="0" sz="1400" spc="-40" i="1">
                <a:latin typeface="Arial"/>
                <a:cs typeface="Arial"/>
              </a:rPr>
              <a:t>в</a:t>
            </a:r>
            <a:r>
              <a:rPr dirty="0" sz="1400" spc="-5" i="1">
                <a:latin typeface="Arial"/>
                <a:cs typeface="Arial"/>
              </a:rPr>
              <a:t>ани</a:t>
            </a:r>
            <a:r>
              <a:rPr dirty="0" sz="1400" spc="-10" i="1">
                <a:latin typeface="Arial"/>
                <a:cs typeface="Arial"/>
              </a:rPr>
              <a:t>я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i="1">
                <a:latin typeface="Arial"/>
                <a:cs typeface="Arial"/>
              </a:rPr>
              <a:t>	</a:t>
            </a:r>
            <a:r>
              <a:rPr dirty="0" sz="1400" spc="-10" i="1">
                <a:latin typeface="Arial"/>
                <a:cs typeface="Arial"/>
              </a:rPr>
              <a:t>у</a:t>
            </a:r>
            <a:r>
              <a:rPr dirty="0" sz="1400" i="1">
                <a:latin typeface="Arial"/>
                <a:cs typeface="Arial"/>
              </a:rPr>
              <a:t>ч</a:t>
            </a:r>
            <a:r>
              <a:rPr dirty="0" sz="1400" spc="-15" i="1">
                <a:latin typeface="Arial"/>
                <a:cs typeface="Arial"/>
              </a:rPr>
              <a:t>и</a:t>
            </a:r>
            <a:r>
              <a:rPr dirty="0" sz="1400" i="1">
                <a:latin typeface="Arial"/>
                <a:cs typeface="Arial"/>
              </a:rPr>
              <a:t>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2664" y="6260388"/>
            <a:ext cx="1108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i="1">
                <a:latin typeface="Arial"/>
                <a:cs typeface="Arial"/>
              </a:rPr>
              <a:t>рационально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872" y="6473748"/>
            <a:ext cx="6864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latin typeface="Arial"/>
                <a:cs typeface="Arial"/>
              </a:rPr>
              <a:t>использовать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рабочее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 </a:t>
            </a:r>
            <a:r>
              <a:rPr dirty="0" sz="1400" spc="-10" i="1">
                <a:latin typeface="Arial"/>
                <a:cs typeface="Arial"/>
              </a:rPr>
              <a:t>свободное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время,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дорожить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высоким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званием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рабочего.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5819775"/>
            <a:chOff x="-4762" y="0"/>
            <a:chExt cx="9153525" cy="5819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3879" y="140926"/>
              <a:ext cx="3500120" cy="56643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39053" y="0"/>
              <a:ext cx="3505200" cy="5810250"/>
            </a:xfrm>
            <a:custGeom>
              <a:avLst/>
              <a:gdLst/>
              <a:ahLst/>
              <a:cxnLst/>
              <a:rect l="l" t="t" r="r" b="b"/>
              <a:pathLst>
                <a:path w="3505200" h="5810250">
                  <a:moveTo>
                    <a:pt x="0" y="5810021"/>
                  </a:moveTo>
                  <a:lnTo>
                    <a:pt x="3504945" y="5810021"/>
                  </a:lnTo>
                </a:path>
                <a:path w="3505200" h="5810250">
                  <a:moveTo>
                    <a:pt x="0" y="0"/>
                  </a:moveTo>
                  <a:lnTo>
                    <a:pt x="0" y="581002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516242" cy="26369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6521450" cy="2642235"/>
            </a:xfrm>
            <a:custGeom>
              <a:avLst/>
              <a:gdLst/>
              <a:ahLst/>
              <a:cxnLst/>
              <a:rect l="l" t="t" r="r" b="b"/>
              <a:pathLst>
                <a:path w="6521450" h="2642235">
                  <a:moveTo>
                    <a:pt x="0" y="2641727"/>
                  </a:moveTo>
                  <a:lnTo>
                    <a:pt x="6521005" y="2641727"/>
                  </a:lnTo>
                  <a:lnTo>
                    <a:pt x="652100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95730" y="3486175"/>
            <a:ext cx="393509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1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https://mentori.ru/nacproekt</a:t>
            </a:r>
            <a:r>
              <a:rPr dirty="0" sz="1800" spc="-1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800" spc="-1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obrazovanie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824989"/>
            <a:ext cx="6445885" cy="5033010"/>
            <a:chOff x="0" y="1824989"/>
            <a:chExt cx="6445885" cy="5033010"/>
          </a:xfrm>
        </p:grpSpPr>
        <p:sp>
          <p:nvSpPr>
            <p:cNvPr id="9" name="object 9"/>
            <p:cNvSpPr/>
            <p:nvPr/>
          </p:nvSpPr>
          <p:spPr>
            <a:xfrm>
              <a:off x="1195450" y="3682872"/>
              <a:ext cx="3935095" cy="15240"/>
            </a:xfrm>
            <a:custGeom>
              <a:avLst/>
              <a:gdLst/>
              <a:ahLst/>
              <a:cxnLst/>
              <a:rect l="l" t="t" r="r" b="b"/>
              <a:pathLst>
                <a:path w="3935095" h="15239">
                  <a:moveTo>
                    <a:pt x="393496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934968" y="15239"/>
                  </a:lnTo>
                  <a:lnTo>
                    <a:pt x="3934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36900"/>
              <a:ext cx="6444268" cy="42210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25696" y="1837689"/>
              <a:ext cx="2507615" cy="442595"/>
            </a:xfrm>
            <a:custGeom>
              <a:avLst/>
              <a:gdLst/>
              <a:ahLst/>
              <a:cxnLst/>
              <a:rect l="l" t="t" r="r" b="b"/>
              <a:pathLst>
                <a:path w="2507615" h="442594">
                  <a:moveTo>
                    <a:pt x="11429" y="0"/>
                  </a:moveTo>
                  <a:lnTo>
                    <a:pt x="0" y="89281"/>
                  </a:lnTo>
                  <a:lnTo>
                    <a:pt x="2412111" y="397637"/>
                  </a:lnTo>
                  <a:lnTo>
                    <a:pt x="2406395" y="442213"/>
                  </a:lnTo>
                  <a:lnTo>
                    <a:pt x="2507106" y="364363"/>
                  </a:lnTo>
                  <a:lnTo>
                    <a:pt x="2429255" y="263651"/>
                  </a:lnTo>
                  <a:lnTo>
                    <a:pt x="2423541" y="30835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25696" y="1837689"/>
              <a:ext cx="2507615" cy="442595"/>
            </a:xfrm>
            <a:custGeom>
              <a:avLst/>
              <a:gdLst/>
              <a:ahLst/>
              <a:cxnLst/>
              <a:rect l="l" t="t" r="r" b="b"/>
              <a:pathLst>
                <a:path w="2507615" h="442594">
                  <a:moveTo>
                    <a:pt x="11429" y="0"/>
                  </a:moveTo>
                  <a:lnTo>
                    <a:pt x="2423541" y="308356"/>
                  </a:lnTo>
                  <a:lnTo>
                    <a:pt x="2429255" y="263651"/>
                  </a:lnTo>
                  <a:lnTo>
                    <a:pt x="2507106" y="364363"/>
                  </a:lnTo>
                  <a:lnTo>
                    <a:pt x="2406395" y="442213"/>
                  </a:lnTo>
                  <a:lnTo>
                    <a:pt x="2412111" y="397637"/>
                  </a:lnTo>
                  <a:lnTo>
                    <a:pt x="0" y="89281"/>
                  </a:lnTo>
                  <a:lnTo>
                    <a:pt x="11429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595998" y="5979058"/>
            <a:ext cx="2463165" cy="753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https://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mentori.ru/nacproekt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- </a:t>
            </a:r>
            <a:r>
              <a:rPr dirty="0" sz="120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ob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ra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z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o</a:t>
            </a:r>
            <a:r>
              <a:rPr dirty="0" u="sng" sz="1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v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an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ie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?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f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b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cl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i</a:t>
            </a:r>
            <a:r>
              <a:rPr dirty="0" u="sng" sz="1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d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=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I</a:t>
            </a:r>
            <a:r>
              <a:rPr dirty="0" u="sng" sz="1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w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A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R1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4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a</a:t>
            </a:r>
            <a:r>
              <a:rPr dirty="0" u="sng" sz="1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9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BZNc </a:t>
            </a:r>
            <a:r>
              <a:rPr dirty="0" sz="120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6VWOaRZYM_AeiGTC4L5iaVK9M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405"/>
              </a:lnSpc>
            </a:pP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aFxnxroqxAr4OK5e0h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-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w4byg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806" y="105232"/>
            <a:ext cx="7313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МЕТОДОЛОГИЯ</a:t>
            </a:r>
            <a:r>
              <a:rPr dirty="0" sz="1800" spc="-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(ЦЕЛЕВАЯ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МОДЕЛЬ)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НАСТАВНИЧЕСТВА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979" y="899210"/>
            <a:ext cx="4258945" cy="5121910"/>
            <a:chOff x="97979" y="899210"/>
            <a:chExt cx="4258945" cy="5121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35" y="944169"/>
              <a:ext cx="4220782" cy="49961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741" y="903973"/>
              <a:ext cx="4249420" cy="5112385"/>
            </a:xfrm>
            <a:custGeom>
              <a:avLst/>
              <a:gdLst/>
              <a:ahLst/>
              <a:cxnLst/>
              <a:rect l="l" t="t" r="r" b="b"/>
              <a:pathLst>
                <a:path w="4249420" h="5112385">
                  <a:moveTo>
                    <a:pt x="0" y="5112004"/>
                  </a:moveTo>
                  <a:lnTo>
                    <a:pt x="4249039" y="5112004"/>
                  </a:lnTo>
                  <a:lnTo>
                    <a:pt x="4249039" y="0"/>
                  </a:lnTo>
                  <a:lnTo>
                    <a:pt x="0" y="0"/>
                  </a:lnTo>
                  <a:lnTo>
                    <a:pt x="0" y="5112004"/>
                  </a:lnTo>
                  <a:close/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974" y="963176"/>
            <a:ext cx="4173256" cy="31735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8017" y="4576460"/>
            <a:ext cx="4074358" cy="10761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035" y="143636"/>
            <a:ext cx="84575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Целевая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модель наставничества</a:t>
            </a:r>
            <a:r>
              <a:rPr dirty="0" sz="18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r>
              <a:rPr dirty="0" sz="1800" spc="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организаций,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осуществляющих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образовательную</a:t>
            </a:r>
            <a:r>
              <a:rPr dirty="0" sz="1800" spc="9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деятельность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общеобразовательным,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дополнительным</a:t>
            </a:r>
            <a:r>
              <a:rPr dirty="0" sz="18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общеобразовательным</a:t>
            </a:r>
            <a:r>
              <a:rPr dirty="0" sz="18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программам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программам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профессионального</a:t>
            </a:r>
            <a:r>
              <a:rPr dirty="0" sz="18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(далее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-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Целевая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модель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наставничества</a:t>
            </a:r>
            <a:r>
              <a:rPr dirty="0" sz="1800" spc="-10" b="1">
                <a:latin typeface="Arial"/>
                <a:cs typeface="Arial"/>
              </a:rPr>
              <a:t>)</a:t>
            </a:r>
            <a:r>
              <a:rPr dirty="0" sz="1800" spc="-10"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  <a:p>
            <a:pPr algn="ctr" marL="655320" marR="647700">
              <a:lnSpc>
                <a:spcPct val="100000"/>
              </a:lnSpc>
            </a:pP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том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числе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применением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лучших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практик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обмена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опытом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между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обучающимися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489403"/>
            <a:ext cx="29654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2400">
                <a:latin typeface="Microsoft Sans Serif"/>
                <a:cs typeface="Microsoft Sans Serif"/>
              </a:rPr>
              <a:t>-	</a:t>
            </a:r>
            <a:r>
              <a:rPr dirty="0" sz="2400" spc="-25">
                <a:latin typeface="Microsoft Sans Serif"/>
                <a:cs typeface="Microsoft Sans Serif"/>
              </a:rPr>
              <a:t>регулирует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dirty="0" sz="2400" spc="-40">
                <a:solidFill>
                  <a:srgbClr val="001F5F"/>
                </a:solidFill>
                <a:latin typeface="Microsoft Sans Serif"/>
                <a:cs typeface="Microsoft Sans Serif"/>
              </a:rPr>
              <a:t>унк</a:t>
            </a:r>
            <a:r>
              <a:rPr dirty="0" sz="2400" spc="-55">
                <a:solidFill>
                  <a:srgbClr val="001F5F"/>
                </a:solidFill>
                <a:latin typeface="Microsoft Sans Serif"/>
                <a:cs typeface="Microsoft Sans Serif"/>
              </a:rPr>
              <a:t>ц</a:t>
            </a:r>
            <a:r>
              <a:rPr dirty="0" sz="2400" spc="-5">
                <a:solidFill>
                  <a:srgbClr val="001F5F"/>
                </a:solidFill>
                <a:latin typeface="Microsoft Sans Serif"/>
                <a:cs typeface="Microsoft Sans Serif"/>
              </a:rPr>
              <a:t>ионир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-3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5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нием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4926" y="2489403"/>
            <a:ext cx="16675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Microsoft Sans Serif"/>
                <a:cs typeface="Microsoft Sans Serif"/>
              </a:rPr>
              <a:t>отношения,</a:t>
            </a:r>
            <a:endParaRPr sz="2400">
              <a:latin typeface="Microsoft Sans Serif"/>
              <a:cs typeface="Microsoft Sans Serif"/>
            </a:endParaRPr>
          </a:p>
          <a:p>
            <a:pPr algn="ctr" marR="55244">
              <a:lnSpc>
                <a:spcPct val="100000"/>
              </a:lnSpc>
            </a:pPr>
            <a:r>
              <a:rPr dirty="0" sz="24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951" y="2489403"/>
            <a:ext cx="37477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2580005" algn="l"/>
              </a:tabLst>
            </a:pPr>
            <a:r>
              <a:rPr dirty="0" sz="2400" spc="-20">
                <a:latin typeface="Microsoft Sans Serif"/>
                <a:cs typeface="Microsoft Sans Serif"/>
              </a:rPr>
              <a:t>связанные	</a:t>
            </a:r>
            <a:r>
              <a:rPr dirty="0" sz="2400">
                <a:latin typeface="Microsoft Sans Serif"/>
                <a:cs typeface="Microsoft Sans Serif"/>
              </a:rPr>
              <a:t>с</a:t>
            </a:r>
            <a:endParaRPr sz="2400">
              <a:latin typeface="Microsoft Sans Serif"/>
              <a:cs typeface="Microsoft Sans Serif"/>
            </a:endParaRPr>
          </a:p>
          <a:p>
            <a:pPr algn="r" marR="6350">
              <a:lnSpc>
                <a:spcPct val="100000"/>
              </a:lnSpc>
              <a:tabLst>
                <a:tab pos="2346960" algn="l"/>
              </a:tabLst>
            </a:pP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развитием	</a:t>
            </a:r>
            <a:r>
              <a:rPr dirty="0" sz="2400" spc="-3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3069031"/>
            <a:ext cx="8556625" cy="106235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dirty="0" sz="24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субъектах</a:t>
            </a:r>
            <a:r>
              <a:rPr dirty="0" sz="24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85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dirty="0" sz="2400" spc="-85">
                <a:latin typeface="Microsoft Sans Serif"/>
                <a:cs typeface="Microsoft Sans Serif"/>
              </a:rPr>
              <a:t>;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469265" algn="l"/>
                <a:tab pos="2954020" algn="l"/>
                <a:tab pos="4347210" algn="l"/>
                <a:tab pos="6797040" algn="l"/>
              </a:tabLst>
            </a:pPr>
            <a:r>
              <a:rPr dirty="0" sz="2400">
                <a:latin typeface="Microsoft Sans Serif"/>
                <a:cs typeface="Microsoft Sans Serif"/>
              </a:rPr>
              <a:t>-	</a:t>
            </a:r>
            <a:r>
              <a:rPr dirty="0" sz="2400" spc="-25">
                <a:latin typeface="Microsoft Sans Serif"/>
                <a:cs typeface="Microsoft Sans Serif"/>
              </a:rPr>
              <a:t>представляет	</a:t>
            </a:r>
            <a:r>
              <a:rPr dirty="0" sz="2400">
                <a:latin typeface="Microsoft Sans Serif"/>
                <a:cs typeface="Microsoft Sans Serif"/>
              </a:rPr>
              <a:t>собой	</a:t>
            </a:r>
            <a:r>
              <a:rPr dirty="0" sz="2400" spc="-20">
                <a:solidFill>
                  <a:srgbClr val="001F5F"/>
                </a:solidFill>
                <a:latin typeface="Microsoft Sans Serif"/>
                <a:cs typeface="Microsoft Sans Serif"/>
              </a:rPr>
              <a:t>совокупность	структурных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4105402"/>
            <a:ext cx="8555990" cy="200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001F5F"/>
                </a:solidFill>
                <a:latin typeface="Microsoft Sans Serif"/>
                <a:cs typeface="Microsoft Sans Serif"/>
              </a:rPr>
              <a:t>компонентов </a:t>
            </a:r>
            <a:r>
              <a:rPr dirty="0" sz="2400" spc="-5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dirty="0" sz="2400" spc="-35">
                <a:solidFill>
                  <a:srgbClr val="001F5F"/>
                </a:solidFill>
                <a:latin typeface="Microsoft Sans Serif"/>
                <a:cs typeface="Microsoft Sans Serif"/>
              </a:rPr>
              <a:t>механизмов</a:t>
            </a:r>
            <a:r>
              <a:rPr dirty="0" sz="2400" spc="-35">
                <a:latin typeface="Microsoft Sans Serif"/>
                <a:cs typeface="Microsoft Sans Serif"/>
              </a:rPr>
              <a:t>, </a:t>
            </a:r>
            <a:r>
              <a:rPr dirty="0" sz="2400" spc="-20">
                <a:latin typeface="Microsoft Sans Serif"/>
                <a:cs typeface="Microsoft Sans Serif"/>
              </a:rPr>
              <a:t>обеспечивающих </a:t>
            </a:r>
            <a:r>
              <a:rPr dirty="0" sz="2400" spc="-5">
                <a:latin typeface="Microsoft Sans Serif"/>
                <a:cs typeface="Microsoft Sans Serif"/>
              </a:rPr>
              <a:t>ее </a:t>
            </a:r>
            <a:r>
              <a:rPr dirty="0" sz="2400" spc="-15">
                <a:latin typeface="Microsoft Sans Serif"/>
                <a:cs typeface="Microsoft Sans Serif"/>
              </a:rPr>
              <a:t>внедрение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в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образовательных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организациях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достижение </a:t>
            </a:r>
            <a:r>
              <a:rPr dirty="0" sz="2400" spc="-1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поставленных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результатов;</a:t>
            </a:r>
            <a:endParaRPr sz="24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ct val="100000"/>
              </a:lnSpc>
              <a:spcBef>
                <a:spcPts val="1200"/>
              </a:spcBef>
            </a:pPr>
            <a:r>
              <a:rPr dirty="0" sz="2400">
                <a:latin typeface="Microsoft Sans Serif"/>
                <a:cs typeface="Microsoft Sans Serif"/>
              </a:rPr>
              <a:t>-     </a:t>
            </a:r>
            <a:r>
              <a:rPr dirty="0" sz="2400" spc="-20">
                <a:latin typeface="Microsoft Sans Serif"/>
                <a:cs typeface="Microsoft Sans Serif"/>
              </a:rPr>
              <a:t>описывает </a:t>
            </a: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этапы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 </a:t>
            </a:r>
            <a:r>
              <a:rPr dirty="0" sz="2400" spc="-30">
                <a:latin typeface="Microsoft Sans Serif"/>
                <a:cs typeface="Microsoft Sans Serif"/>
              </a:rPr>
              <a:t>программ </a:t>
            </a:r>
            <a:r>
              <a:rPr dirty="0" sz="2400" spc="-10">
                <a:latin typeface="Microsoft Sans Serif"/>
                <a:cs typeface="Microsoft Sans Serif"/>
              </a:rPr>
              <a:t>наставничества </a:t>
            </a:r>
            <a:r>
              <a:rPr dirty="0" sz="2400" spc="-5">
                <a:latin typeface="Microsoft Sans Serif"/>
                <a:cs typeface="Microsoft Sans Serif"/>
              </a:rPr>
              <a:t> и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роли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2400" spc="-20">
                <a:latin typeface="Microsoft Sans Serif"/>
                <a:cs typeface="Microsoft Sans Serif"/>
              </a:rPr>
              <a:t>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организующих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эти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этапы.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3550" y="272034"/>
            <a:ext cx="32327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pc="-30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pc="-15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323532" y="861275"/>
            <a:ext cx="8532495" cy="5188585"/>
          </a:xfrm>
          <a:custGeom>
            <a:avLst/>
            <a:gdLst/>
            <a:ahLst/>
            <a:cxnLst/>
            <a:rect l="l" t="t" r="r" b="b"/>
            <a:pathLst>
              <a:path w="8532495" h="5188585">
                <a:moveTo>
                  <a:pt x="8532495" y="0"/>
                </a:moveTo>
                <a:lnTo>
                  <a:pt x="0" y="0"/>
                </a:lnTo>
                <a:lnTo>
                  <a:pt x="0" y="5188458"/>
                </a:lnTo>
                <a:lnTo>
                  <a:pt x="8532495" y="5188458"/>
                </a:lnTo>
                <a:lnTo>
                  <a:pt x="853249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2437" y="832560"/>
            <a:ext cx="6805930" cy="5123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16760">
              <a:lnSpc>
                <a:spcPct val="110000"/>
              </a:lnSpc>
              <a:spcBef>
                <a:spcPts val="100"/>
              </a:spcBef>
            </a:pPr>
            <a:r>
              <a:rPr dirty="0" sz="3800">
                <a:latin typeface="Arial Black"/>
                <a:cs typeface="Arial Black"/>
              </a:rPr>
              <a:t>Целевая </a:t>
            </a:r>
            <a:r>
              <a:rPr dirty="0" sz="3800" spc="-5">
                <a:latin typeface="Arial Black"/>
                <a:cs typeface="Arial Black"/>
              </a:rPr>
              <a:t>модель </a:t>
            </a:r>
            <a:r>
              <a:rPr dirty="0" sz="3800">
                <a:latin typeface="Arial Black"/>
                <a:cs typeface="Arial Black"/>
              </a:rPr>
              <a:t> </a:t>
            </a:r>
            <a:r>
              <a:rPr dirty="0" sz="3800" spc="-5">
                <a:latin typeface="Arial Black"/>
                <a:cs typeface="Arial Black"/>
              </a:rPr>
              <a:t>наставничества</a:t>
            </a:r>
            <a:r>
              <a:rPr dirty="0" sz="3800" spc="-260">
                <a:latin typeface="Arial Black"/>
                <a:cs typeface="Arial Black"/>
              </a:rPr>
              <a:t> </a:t>
            </a:r>
            <a:r>
              <a:rPr dirty="0" sz="3800" spc="1000">
                <a:latin typeface="Microsoft Sans Serif"/>
                <a:cs typeface="Microsoft Sans Serif"/>
              </a:rPr>
              <a:t>– </a:t>
            </a:r>
            <a:r>
              <a:rPr dirty="0" sz="3800" spc="-994">
                <a:latin typeface="Microsoft Sans Serif"/>
                <a:cs typeface="Microsoft Sans Serif"/>
              </a:rPr>
              <a:t> </a:t>
            </a:r>
            <a:r>
              <a:rPr dirty="0" sz="3800" spc="-20">
                <a:solidFill>
                  <a:srgbClr val="006FC0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38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5">
                <a:solidFill>
                  <a:srgbClr val="006FC0"/>
                </a:solidFill>
                <a:latin typeface="Microsoft Sans Serif"/>
                <a:cs typeface="Microsoft Sans Serif"/>
              </a:rPr>
              <a:t>условий,</a:t>
            </a:r>
            <a:endParaRPr sz="3800">
              <a:latin typeface="Microsoft Sans Serif"/>
              <a:cs typeface="Microsoft Sans Serif"/>
            </a:endParaRPr>
          </a:p>
          <a:p>
            <a:pPr marL="12700" marR="5080">
              <a:lnSpc>
                <a:spcPct val="110000"/>
              </a:lnSpc>
            </a:pPr>
            <a:r>
              <a:rPr dirty="0" sz="3800" spc="-5">
                <a:solidFill>
                  <a:srgbClr val="006FC0"/>
                </a:solidFill>
                <a:latin typeface="Microsoft Sans Serif"/>
                <a:cs typeface="Microsoft Sans Serif"/>
              </a:rPr>
              <a:t>ресурсов</a:t>
            </a:r>
            <a:r>
              <a:rPr dirty="0" sz="3800" spc="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80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3800" spc="5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10">
                <a:solidFill>
                  <a:srgbClr val="006FC0"/>
                </a:solidFill>
                <a:latin typeface="Microsoft Sans Serif"/>
                <a:cs typeface="Microsoft Sans Serif"/>
              </a:rPr>
              <a:t>процессов</a:t>
            </a:r>
            <a:r>
              <a:rPr dirty="0" sz="3800" spc="-10">
                <a:latin typeface="Microsoft Sans Serif"/>
                <a:cs typeface="Microsoft Sans Serif"/>
              </a:rPr>
              <a:t>, </a:t>
            </a:r>
            <a:r>
              <a:rPr dirty="0" sz="3800" spc="-5">
                <a:latin typeface="Microsoft Sans Serif"/>
                <a:cs typeface="Microsoft Sans Serif"/>
              </a:rPr>
              <a:t> </a:t>
            </a:r>
            <a:r>
              <a:rPr dirty="0" sz="3800" spc="-35">
                <a:latin typeface="Microsoft Sans Serif"/>
                <a:cs typeface="Microsoft Sans Serif"/>
              </a:rPr>
              <a:t>необходимых </a:t>
            </a:r>
            <a:r>
              <a:rPr dirty="0" sz="3800" spc="15">
                <a:latin typeface="Microsoft Sans Serif"/>
                <a:cs typeface="Microsoft Sans Serif"/>
              </a:rPr>
              <a:t>для </a:t>
            </a:r>
            <a:r>
              <a:rPr dirty="0" sz="3800" spc="-15">
                <a:latin typeface="Microsoft Sans Serif"/>
                <a:cs typeface="Microsoft Sans Serif"/>
              </a:rPr>
              <a:t>реализации </a:t>
            </a:r>
            <a:r>
              <a:rPr dirty="0" sz="3800" spc="-994">
                <a:latin typeface="Microsoft Sans Serif"/>
                <a:cs typeface="Microsoft Sans Serif"/>
              </a:rPr>
              <a:t> </a:t>
            </a:r>
            <a:r>
              <a:rPr dirty="0" sz="3800" spc="-40">
                <a:latin typeface="Microsoft Sans Serif"/>
                <a:cs typeface="Microsoft Sans Serif"/>
              </a:rPr>
              <a:t>программ</a:t>
            </a:r>
            <a:r>
              <a:rPr dirty="0" sz="3800" spc="10">
                <a:latin typeface="Microsoft Sans Serif"/>
                <a:cs typeface="Microsoft Sans Serif"/>
              </a:rPr>
              <a:t> </a:t>
            </a:r>
            <a:r>
              <a:rPr dirty="0" sz="3800" spc="-15">
                <a:latin typeface="Microsoft Sans Serif"/>
                <a:cs typeface="Microsoft Sans Serif"/>
              </a:rPr>
              <a:t>наставничества</a:t>
            </a:r>
            <a:endParaRPr sz="3800">
              <a:latin typeface="Microsoft Sans Serif"/>
              <a:cs typeface="Microsoft Sans Serif"/>
            </a:endParaRPr>
          </a:p>
          <a:p>
            <a:pPr marL="12700" marR="2472690">
              <a:lnSpc>
                <a:spcPct val="110000"/>
              </a:lnSpc>
            </a:pPr>
            <a:r>
              <a:rPr dirty="0" sz="3800" spc="5">
                <a:latin typeface="Microsoft Sans Serif"/>
                <a:cs typeface="Microsoft Sans Serif"/>
              </a:rPr>
              <a:t>в </a:t>
            </a:r>
            <a:r>
              <a:rPr dirty="0" sz="3800" spc="-40">
                <a:latin typeface="Microsoft Sans Serif"/>
                <a:cs typeface="Microsoft Sans Serif"/>
              </a:rPr>
              <a:t>образовательных </a:t>
            </a:r>
            <a:r>
              <a:rPr dirty="0" sz="3800" spc="-994">
                <a:latin typeface="Microsoft Sans Serif"/>
                <a:cs typeface="Microsoft Sans Serif"/>
              </a:rPr>
              <a:t> </a:t>
            </a:r>
            <a:r>
              <a:rPr dirty="0" sz="3800" spc="-35">
                <a:latin typeface="Microsoft Sans Serif"/>
                <a:cs typeface="Microsoft Sans Serif"/>
              </a:rPr>
              <a:t>организациях</a:t>
            </a:r>
            <a:endParaRPr sz="3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91" y="10922"/>
            <a:ext cx="9136380" cy="6849745"/>
            <a:chOff x="7991" y="10922"/>
            <a:chExt cx="9136380" cy="6849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1" y="10922"/>
              <a:ext cx="9136008" cy="54452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92" y="2705381"/>
              <a:ext cx="9136380" cy="4155440"/>
            </a:xfrm>
            <a:custGeom>
              <a:avLst/>
              <a:gdLst/>
              <a:ahLst/>
              <a:cxnLst/>
              <a:rect l="l" t="t" r="r" b="b"/>
              <a:pathLst>
                <a:path w="9136380" h="4155440">
                  <a:moveTo>
                    <a:pt x="9135999" y="0"/>
                  </a:moveTo>
                  <a:lnTo>
                    <a:pt x="0" y="0"/>
                  </a:lnTo>
                  <a:lnTo>
                    <a:pt x="0" y="4154932"/>
                  </a:lnTo>
                  <a:lnTo>
                    <a:pt x="9135999" y="4154932"/>
                  </a:lnTo>
                  <a:lnTo>
                    <a:pt x="91359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46328" y="3097148"/>
            <a:ext cx="854583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максимально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полное</a:t>
            </a:r>
            <a:r>
              <a:rPr dirty="0" sz="24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Microsoft Sans Serif"/>
                <a:cs typeface="Microsoft Sans Serif"/>
              </a:rPr>
              <a:t>раскрытие</a:t>
            </a:r>
            <a:r>
              <a:rPr dirty="0" sz="24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потенциала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личности </a:t>
            </a:r>
            <a:r>
              <a:rPr dirty="0" sz="24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наставляемого</a:t>
            </a:r>
            <a:r>
              <a:rPr dirty="0" sz="2400" spc="-20">
                <a:latin typeface="Microsoft Sans Serif"/>
                <a:cs typeface="Microsoft Sans Serif"/>
              </a:rPr>
              <a:t>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необходимое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для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успешной</a:t>
            </a:r>
            <a:r>
              <a:rPr dirty="0" sz="24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личной</a:t>
            </a:r>
            <a:r>
              <a:rPr dirty="0" sz="2400" spc="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dirty="0" sz="2400" spc="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самореализации</a:t>
            </a:r>
            <a:r>
              <a:rPr dirty="0" sz="24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в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современных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условиях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неопределенности,</a:t>
            </a:r>
            <a:r>
              <a:rPr dirty="0" sz="2400" spc="9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а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также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создание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условий</a:t>
            </a:r>
            <a:r>
              <a:rPr dirty="0" sz="2400" spc="10">
                <a:latin typeface="Microsoft Sans Serif"/>
                <a:cs typeface="Microsoft Sans Serif"/>
              </a:rPr>
              <a:t> для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эффективной</a:t>
            </a:r>
            <a:r>
              <a:rPr dirty="0" sz="24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1F5F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24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поддержки, </a:t>
            </a:r>
            <a:r>
              <a:rPr dirty="0" sz="24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Microsoft Sans Serif"/>
                <a:cs typeface="Microsoft Sans Serif"/>
              </a:rPr>
              <a:t>самоопределения</a:t>
            </a:r>
            <a:r>
              <a:rPr dirty="0" sz="24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24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dirty="0" sz="2400" spc="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Microsoft Sans Serif"/>
                <a:cs typeface="Microsoft Sans Serif"/>
              </a:rPr>
              <a:t>ориентации</a:t>
            </a:r>
            <a:r>
              <a:rPr dirty="0" sz="24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всех 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обучающихся</a:t>
            </a:r>
            <a:r>
              <a:rPr dirty="0" sz="2400" spc="2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Microsoft Sans Serif"/>
                <a:cs typeface="Microsoft Sans Serif"/>
              </a:rPr>
              <a:t>возрасте</a:t>
            </a:r>
            <a:r>
              <a:rPr dirty="0" sz="2400" spc="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Microsoft Sans Serif"/>
                <a:cs typeface="Microsoft Sans Serif"/>
              </a:rPr>
              <a:t>от</a:t>
            </a:r>
            <a:r>
              <a:rPr dirty="0" sz="2400" spc="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10</a:t>
            </a:r>
            <a:r>
              <a:rPr dirty="0" sz="2400" spc="2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75">
                <a:solidFill>
                  <a:srgbClr val="C00000"/>
                </a:solidFill>
                <a:latin typeface="Microsoft Sans Serif"/>
                <a:cs typeface="Microsoft Sans Serif"/>
              </a:rPr>
              <a:t>лет</a:t>
            </a:r>
            <a:r>
              <a:rPr dirty="0" sz="2400" spc="-75">
                <a:latin typeface="Microsoft Sans Serif"/>
                <a:cs typeface="Microsoft Sans Serif"/>
              </a:rPr>
              <a:t>,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35">
                <a:solidFill>
                  <a:srgbClr val="C00000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dirty="0" sz="2400" spc="-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Microsoft Sans Serif"/>
                <a:cs typeface="Microsoft Sans Serif"/>
              </a:rPr>
              <a:t>работников</a:t>
            </a:r>
            <a:r>
              <a:rPr dirty="0" sz="2400" spc="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Microsoft Sans Serif"/>
                <a:cs typeface="Microsoft Sans Serif"/>
              </a:rPr>
              <a:t>разных</a:t>
            </a:r>
            <a:r>
              <a:rPr dirty="0" sz="2400" spc="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уровней</a:t>
            </a:r>
            <a:r>
              <a:rPr dirty="0" sz="2400" spc="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Microsoft Sans Serif"/>
                <a:cs typeface="Microsoft Sans Serif"/>
              </a:rPr>
              <a:t>образования</a:t>
            </a:r>
            <a:r>
              <a:rPr dirty="0" sz="2400" spc="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dirty="0" sz="2400" spc="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Microsoft Sans Serif"/>
                <a:cs typeface="Microsoft Sans Serif"/>
              </a:rPr>
              <a:t>молодых </a:t>
            </a:r>
            <a:r>
              <a:rPr dirty="0" sz="2400" spc="-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Microsoft Sans Serif"/>
                <a:cs typeface="Microsoft Sans Serif"/>
              </a:rPr>
              <a:t>специалистов</a:t>
            </a:r>
            <a:r>
              <a:rPr dirty="0" sz="2400" spc="-10">
                <a:latin typeface="Microsoft Sans Serif"/>
                <a:cs typeface="Microsoft Sans Serif"/>
              </a:rPr>
              <a:t>,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проживающих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на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территории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25">
                <a:latin typeface="Microsoft Sans Serif"/>
                <a:cs typeface="Microsoft Sans Serif"/>
              </a:rPr>
              <a:t>РФ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0770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12722"/>
              <a:ext cx="9144000" cy="5445760"/>
            </a:xfrm>
            <a:custGeom>
              <a:avLst/>
              <a:gdLst/>
              <a:ahLst/>
              <a:cxnLst/>
              <a:rect l="l" t="t" r="r" b="b"/>
              <a:pathLst>
                <a:path w="9144000" h="5445759">
                  <a:moveTo>
                    <a:pt x="9144000" y="0"/>
                  </a:moveTo>
                  <a:lnTo>
                    <a:pt x="0" y="0"/>
                  </a:lnTo>
                  <a:lnTo>
                    <a:pt x="0" y="5445275"/>
                  </a:lnTo>
                  <a:lnTo>
                    <a:pt x="9144000" y="54452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38404" y="1439926"/>
            <a:ext cx="8494395" cy="5429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0235" indent="-14160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-"/>
              <a:tabLst>
                <a:tab pos="610870" algn="l"/>
              </a:tabLst>
            </a:pP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улучшение</a:t>
            </a:r>
            <a:r>
              <a:rPr dirty="0" sz="1800" spc="8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показателей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1800" spc="-20">
                <a:latin typeface="Microsoft Sans Serif"/>
                <a:cs typeface="Microsoft Sans Serif"/>
              </a:rPr>
              <a:t>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осуществляющих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деятельность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4220845" algn="l"/>
              </a:tabLst>
            </a:pPr>
            <a:r>
              <a:rPr dirty="0" sz="1800" spc="25">
                <a:latin typeface="Microsoft Sans Serif"/>
                <a:cs typeface="Microsoft Sans Serif"/>
              </a:rPr>
              <a:t>…образовательным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программам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СПО	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образовательной,</a:t>
            </a:r>
            <a:r>
              <a:rPr dirty="0" sz="1800" spc="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социокультурной,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спортивной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 и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других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сферах</a:t>
            </a:r>
            <a:r>
              <a:rPr dirty="0" sz="1800" spc="-5"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2700" marR="285750" indent="4572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Char char="-"/>
              <a:tabLst>
                <a:tab pos="610870" algn="l"/>
              </a:tabLst>
            </a:pP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подготовка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обучающегося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14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самостоятельной,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осознанной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социально </a:t>
            </a:r>
            <a:r>
              <a:rPr dirty="0" sz="1800" spc="-4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продуктивной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современном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мире,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отличительными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особенностями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которого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являются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нестабильность,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неопределенность,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изменчивость,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сложность,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информационная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насыщенность;</a:t>
            </a:r>
            <a:endParaRPr sz="1800">
              <a:latin typeface="Microsoft Sans Serif"/>
              <a:cs typeface="Microsoft Sans Serif"/>
            </a:endParaRPr>
          </a:p>
          <a:p>
            <a:pPr marL="12700" marR="407670" indent="457200">
              <a:lnSpc>
                <a:spcPct val="100000"/>
              </a:lnSpc>
              <a:spcBef>
                <a:spcPts val="305"/>
              </a:spcBef>
              <a:buChar char="-"/>
              <a:tabLst>
                <a:tab pos="61087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раскрытие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личностного,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творческого,</a:t>
            </a:r>
            <a:r>
              <a:rPr dirty="0" sz="1800" spc="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dirty="0" sz="1800" spc="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потенциала </a:t>
            </a:r>
            <a:r>
              <a:rPr dirty="0" sz="1800" spc="-4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каждого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обучающегося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поддержка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формирования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реализации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18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траектории</a:t>
            </a:r>
            <a:r>
              <a:rPr dirty="0" sz="1800" spc="-15"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2700" marR="118745" indent="457200">
              <a:lnSpc>
                <a:spcPct val="100000"/>
              </a:lnSpc>
              <a:spcBef>
                <a:spcPts val="300"/>
              </a:spcBef>
              <a:buChar char="-"/>
              <a:tabLst>
                <a:tab pos="610870" algn="l"/>
              </a:tabLst>
            </a:pPr>
            <a:r>
              <a:rPr dirty="0" sz="1800" spc="-20">
                <a:latin typeface="Microsoft Sans Serif"/>
                <a:cs typeface="Microsoft Sans Serif"/>
              </a:rPr>
              <a:t>создание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психологически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комфортной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среды</a:t>
            </a:r>
            <a:r>
              <a:rPr dirty="0" sz="1800" spc="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 spc="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повышения </a:t>
            </a:r>
            <a:r>
              <a:rPr dirty="0" sz="1800" spc="-459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квалификации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Microsoft Sans Serif"/>
                <a:cs typeface="Microsoft Sans Serif"/>
              </a:rPr>
              <a:t>педагогов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увеличение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числа</a:t>
            </a:r>
            <a:r>
              <a:rPr dirty="0" sz="1800" spc="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закрепившихся</a:t>
            </a:r>
            <a:r>
              <a:rPr dirty="0" sz="1800" spc="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профессии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Microsoft Sans Serif"/>
                <a:cs typeface="Microsoft Sans Serif"/>
              </a:rPr>
              <a:t>кадров</a:t>
            </a:r>
            <a:r>
              <a:rPr dirty="0" sz="1800" spc="-15"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2700" marR="735965" indent="457200">
              <a:lnSpc>
                <a:spcPct val="100000"/>
              </a:lnSpc>
              <a:spcBef>
                <a:spcPts val="300"/>
              </a:spcBef>
              <a:buChar char="-"/>
              <a:tabLst>
                <a:tab pos="610870" algn="l"/>
              </a:tabLst>
            </a:pPr>
            <a:r>
              <a:rPr dirty="0" sz="1800" spc="-20">
                <a:latin typeface="Microsoft Sans Serif"/>
                <a:cs typeface="Microsoft Sans Serif"/>
              </a:rPr>
              <a:t>создание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канала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эффективного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обмена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личностным,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жизненным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dirty="0" sz="1800" spc="-459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профессиональным</a:t>
            </a:r>
            <a:r>
              <a:rPr dirty="0" sz="18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опытом</a:t>
            </a:r>
            <a:r>
              <a:rPr dirty="0" sz="1800" spc="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каждого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субъекта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образовательной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профессиональной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деятельности;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457200">
              <a:lnSpc>
                <a:spcPct val="100000"/>
              </a:lnSpc>
              <a:spcBef>
                <a:spcPts val="305"/>
              </a:spcBef>
              <a:buChar char="-"/>
              <a:tabLst>
                <a:tab pos="61087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формирование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открытого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эффективного</a:t>
            </a:r>
            <a:r>
              <a:rPr dirty="0" sz="1800" spc="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сообщества</a:t>
            </a:r>
            <a:r>
              <a:rPr dirty="0" sz="1800" spc="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0">
                <a:solidFill>
                  <a:srgbClr val="C00000"/>
                </a:solidFill>
                <a:latin typeface="Microsoft Sans Serif"/>
                <a:cs typeface="Microsoft Sans Serif"/>
              </a:rPr>
              <a:t>вокруг </a:t>
            </a:r>
            <a:r>
              <a:rPr dirty="0" sz="1800" spc="-3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dirty="0" sz="1800" spc="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dirty="0" sz="1800" spc="-20">
                <a:latin typeface="Microsoft Sans Serif"/>
                <a:cs typeface="Microsoft Sans Serif"/>
              </a:rPr>
              <a:t>,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способного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комплексную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поддержку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ее 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деятельности,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котором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выстроены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доверительные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партнерские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отношения.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3550" y="272034"/>
            <a:ext cx="3232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z="1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z="18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3550" y="272034"/>
            <a:ext cx="32327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pc="-30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pc="-15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467537" y="908685"/>
            <a:ext cx="8065134" cy="5170805"/>
          </a:xfrm>
          <a:custGeom>
            <a:avLst/>
            <a:gdLst/>
            <a:ahLst/>
            <a:cxnLst/>
            <a:rect l="l" t="t" r="r" b="b"/>
            <a:pathLst>
              <a:path w="8065134" h="5170805">
                <a:moveTo>
                  <a:pt x="8064881" y="0"/>
                </a:moveTo>
                <a:lnTo>
                  <a:pt x="0" y="0"/>
                </a:lnTo>
                <a:lnTo>
                  <a:pt x="0" y="5170678"/>
                </a:lnTo>
                <a:lnTo>
                  <a:pt x="8064881" y="5170678"/>
                </a:lnTo>
                <a:lnTo>
                  <a:pt x="80648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303" y="911478"/>
            <a:ext cx="7626350" cy="46767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3800" spc="-5">
                <a:latin typeface="Arial Black"/>
                <a:cs typeface="Arial Black"/>
              </a:rPr>
              <a:t>Программа</a:t>
            </a:r>
            <a:r>
              <a:rPr dirty="0" sz="3800" spc="-65">
                <a:latin typeface="Arial Black"/>
                <a:cs typeface="Arial Black"/>
              </a:rPr>
              <a:t> </a:t>
            </a:r>
            <a:r>
              <a:rPr dirty="0" sz="3800">
                <a:latin typeface="Arial Black"/>
                <a:cs typeface="Arial Black"/>
              </a:rPr>
              <a:t>наставничества </a:t>
            </a:r>
            <a:r>
              <a:rPr dirty="0" sz="3800" spc="-1250">
                <a:latin typeface="Arial Black"/>
                <a:cs typeface="Arial Black"/>
              </a:rPr>
              <a:t> </a:t>
            </a:r>
            <a:r>
              <a:rPr dirty="0" sz="3800" spc="-65">
                <a:latin typeface="Microsoft Sans Serif"/>
                <a:cs typeface="Microsoft Sans Serif"/>
              </a:rPr>
              <a:t>комплекс</a:t>
            </a:r>
            <a:r>
              <a:rPr dirty="0" sz="3800" spc="15">
                <a:latin typeface="Microsoft Sans Serif"/>
                <a:cs typeface="Microsoft Sans Serif"/>
              </a:rPr>
              <a:t> </a:t>
            </a:r>
            <a:r>
              <a:rPr dirty="0" sz="3800" spc="-15">
                <a:latin typeface="Microsoft Sans Serif"/>
                <a:cs typeface="Microsoft Sans Serif"/>
              </a:rPr>
              <a:t>мероприятий</a:t>
            </a:r>
            <a:r>
              <a:rPr dirty="0" sz="3800" spc="25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и 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-10">
                <a:latin typeface="Microsoft Sans Serif"/>
                <a:cs typeface="Microsoft Sans Serif"/>
              </a:rPr>
              <a:t>формирующих</a:t>
            </a:r>
            <a:r>
              <a:rPr dirty="0" sz="3800" spc="15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их</a:t>
            </a:r>
            <a:r>
              <a:rPr dirty="0" sz="3800" spc="40">
                <a:latin typeface="Microsoft Sans Serif"/>
                <a:cs typeface="Microsoft Sans Serif"/>
              </a:rPr>
              <a:t> </a:t>
            </a:r>
            <a:r>
              <a:rPr dirty="0" sz="3800" spc="-5">
                <a:latin typeface="Microsoft Sans Serif"/>
                <a:cs typeface="Microsoft Sans Serif"/>
              </a:rPr>
              <a:t>действий, </a:t>
            </a:r>
            <a:r>
              <a:rPr dirty="0" sz="3800">
                <a:latin typeface="Microsoft Sans Serif"/>
                <a:cs typeface="Microsoft Sans Serif"/>
              </a:rPr>
              <a:t> </a:t>
            </a:r>
            <a:r>
              <a:rPr dirty="0" sz="3800" spc="-15">
                <a:latin typeface="Microsoft Sans Serif"/>
                <a:cs typeface="Microsoft Sans Serif"/>
              </a:rPr>
              <a:t>направленный</a:t>
            </a:r>
            <a:r>
              <a:rPr dirty="0" sz="3800" spc="25">
                <a:latin typeface="Microsoft Sans Serif"/>
                <a:cs typeface="Microsoft Sans Serif"/>
              </a:rPr>
              <a:t> </a:t>
            </a:r>
            <a:r>
              <a:rPr dirty="0" sz="3800" spc="-10">
                <a:latin typeface="Microsoft Sans Serif"/>
                <a:cs typeface="Microsoft Sans Serif"/>
              </a:rPr>
              <a:t>на</a:t>
            </a:r>
            <a:r>
              <a:rPr dirty="0" sz="3800" spc="20">
                <a:latin typeface="Microsoft Sans Serif"/>
                <a:cs typeface="Microsoft Sans Serif"/>
              </a:rPr>
              <a:t> </a:t>
            </a:r>
            <a:r>
              <a:rPr dirty="0" sz="3800" spc="-35">
                <a:latin typeface="Microsoft Sans Serif"/>
                <a:cs typeface="Microsoft Sans Serif"/>
              </a:rPr>
              <a:t>организацию </a:t>
            </a:r>
            <a:r>
              <a:rPr dirty="0" sz="3800" spc="-30">
                <a:latin typeface="Microsoft Sans Serif"/>
                <a:cs typeface="Microsoft Sans Serif"/>
              </a:rPr>
              <a:t> взаимоотношений</a:t>
            </a:r>
            <a:r>
              <a:rPr dirty="0" sz="3800" spc="40">
                <a:latin typeface="Microsoft Sans Serif"/>
                <a:cs typeface="Microsoft Sans Serif"/>
              </a:rPr>
              <a:t> </a:t>
            </a:r>
            <a:r>
              <a:rPr dirty="0" sz="3800" spc="-30">
                <a:latin typeface="Microsoft Sans Serif"/>
                <a:cs typeface="Microsoft Sans Serif"/>
              </a:rPr>
              <a:t>наставника</a:t>
            </a:r>
            <a:r>
              <a:rPr dirty="0" sz="3800" spc="20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и 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-30">
                <a:latin typeface="Microsoft Sans Serif"/>
                <a:cs typeface="Microsoft Sans Serif"/>
              </a:rPr>
              <a:t>наставляемого</a:t>
            </a:r>
            <a:r>
              <a:rPr dirty="0" sz="3800" spc="5">
                <a:latin typeface="Microsoft Sans Serif"/>
                <a:cs typeface="Microsoft Sans Serif"/>
              </a:rPr>
              <a:t> в</a:t>
            </a:r>
            <a:r>
              <a:rPr dirty="0" sz="3800" spc="35">
                <a:latin typeface="Microsoft Sans Serif"/>
                <a:cs typeface="Microsoft Sans Serif"/>
              </a:rPr>
              <a:t> </a:t>
            </a:r>
            <a:r>
              <a:rPr dirty="0" sz="3800" spc="-60">
                <a:latin typeface="Microsoft Sans Serif"/>
                <a:cs typeface="Microsoft Sans Serif"/>
              </a:rPr>
              <a:t>конкретных </a:t>
            </a:r>
            <a:r>
              <a:rPr dirty="0" sz="3800" spc="-55">
                <a:latin typeface="Microsoft Sans Serif"/>
                <a:cs typeface="Microsoft Sans Serif"/>
              </a:rPr>
              <a:t> </a:t>
            </a:r>
            <a:r>
              <a:rPr dirty="0" sz="3800" spc="-20">
                <a:latin typeface="Microsoft Sans Serif"/>
                <a:cs typeface="Microsoft Sans Serif"/>
              </a:rPr>
              <a:t>формах</a:t>
            </a:r>
            <a:r>
              <a:rPr dirty="0" sz="3800" spc="15">
                <a:latin typeface="Microsoft Sans Serif"/>
                <a:cs typeface="Microsoft Sans Serif"/>
              </a:rPr>
              <a:t> для</a:t>
            </a:r>
            <a:r>
              <a:rPr dirty="0" sz="3800" spc="20">
                <a:latin typeface="Microsoft Sans Serif"/>
                <a:cs typeface="Microsoft Sans Serif"/>
              </a:rPr>
              <a:t> </a:t>
            </a:r>
            <a:r>
              <a:rPr dirty="0" sz="3800" spc="-20">
                <a:latin typeface="Microsoft Sans Serif"/>
                <a:cs typeface="Microsoft Sans Serif"/>
              </a:rPr>
              <a:t>получения </a:t>
            </a:r>
            <a:r>
              <a:rPr dirty="0" sz="3800" spc="-15">
                <a:latin typeface="Microsoft Sans Serif"/>
                <a:cs typeface="Microsoft Sans Serif"/>
              </a:rPr>
              <a:t> </a:t>
            </a:r>
            <a:r>
              <a:rPr dirty="0" sz="3800" spc="-30">
                <a:latin typeface="Microsoft Sans Serif"/>
                <a:cs typeface="Microsoft Sans Serif"/>
              </a:rPr>
              <a:t>ожидаемых</a:t>
            </a:r>
            <a:r>
              <a:rPr dirty="0" sz="3800" spc="10">
                <a:latin typeface="Microsoft Sans Serif"/>
                <a:cs typeface="Microsoft Sans Serif"/>
              </a:rPr>
              <a:t> </a:t>
            </a:r>
            <a:r>
              <a:rPr dirty="0" sz="3800" spc="-70">
                <a:latin typeface="Microsoft Sans Serif"/>
                <a:cs typeface="Microsoft Sans Serif"/>
              </a:rPr>
              <a:t>результатов.</a:t>
            </a:r>
            <a:endParaRPr sz="3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3550" y="121158"/>
            <a:ext cx="3232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z="1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z="18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471169"/>
            <a:ext cx="8532495" cy="6002020"/>
          </a:xfrm>
          <a:custGeom>
            <a:avLst/>
            <a:gdLst/>
            <a:ahLst/>
            <a:cxnLst/>
            <a:rect l="l" t="t" r="r" b="b"/>
            <a:pathLst>
              <a:path w="8532495" h="6002020">
                <a:moveTo>
                  <a:pt x="8532495" y="0"/>
                </a:moveTo>
                <a:lnTo>
                  <a:pt x="0" y="0"/>
                </a:lnTo>
                <a:lnTo>
                  <a:pt x="0" y="6001639"/>
                </a:lnTo>
                <a:lnTo>
                  <a:pt x="8532495" y="6001639"/>
                </a:lnTo>
                <a:lnTo>
                  <a:pt x="853249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437" y="487426"/>
            <a:ext cx="8216265" cy="18643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dirty="0" sz="2400" spc="-5" b="0">
                <a:latin typeface="Arial Black"/>
                <a:cs typeface="Arial Black"/>
              </a:rPr>
              <a:t>Наставляемый</a:t>
            </a:r>
            <a:r>
              <a:rPr dirty="0" sz="2400" b="0">
                <a:latin typeface="Arial Black"/>
                <a:cs typeface="Arial Black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-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участник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30" b="0">
                <a:latin typeface="Microsoft Sans Serif"/>
                <a:cs typeface="Microsoft Sans Serif"/>
              </a:rPr>
              <a:t>программы</a:t>
            </a:r>
            <a:r>
              <a:rPr dirty="0" sz="2400" spc="30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наставничества, </a:t>
            </a:r>
            <a:r>
              <a:rPr dirty="0" sz="2400" spc="-620" b="0">
                <a:latin typeface="Microsoft Sans Serif"/>
                <a:cs typeface="Microsoft Sans Serif"/>
              </a:rPr>
              <a:t> </a:t>
            </a:r>
            <a:r>
              <a:rPr dirty="0" sz="2400" spc="-35" b="0">
                <a:latin typeface="Microsoft Sans Serif"/>
                <a:cs typeface="Microsoft Sans Serif"/>
              </a:rPr>
              <a:t>который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45" b="0">
                <a:latin typeface="Microsoft Sans Serif"/>
                <a:cs typeface="Microsoft Sans Serif"/>
              </a:rPr>
              <a:t>через</a:t>
            </a:r>
            <a:r>
              <a:rPr dirty="0" sz="2400" spc="35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взаимодействие</a:t>
            </a:r>
            <a:r>
              <a:rPr dirty="0" sz="2400" spc="-5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с</a:t>
            </a:r>
            <a:r>
              <a:rPr dirty="0" sz="2400" spc="30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наставником</a:t>
            </a:r>
            <a:r>
              <a:rPr dirty="0" sz="2400" spc="30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и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20" b="0">
                <a:latin typeface="Microsoft Sans Serif"/>
                <a:cs typeface="Microsoft Sans Serif"/>
              </a:rPr>
              <a:t>при</a:t>
            </a:r>
            <a:r>
              <a:rPr dirty="0" sz="2400" spc="35" b="0">
                <a:latin typeface="Microsoft Sans Serif"/>
                <a:cs typeface="Microsoft Sans Serif"/>
              </a:rPr>
              <a:t> </a:t>
            </a:r>
            <a:r>
              <a:rPr dirty="0" sz="2400" spc="-35" b="0">
                <a:latin typeface="Microsoft Sans Serif"/>
                <a:cs typeface="Microsoft Sans Serif"/>
              </a:rPr>
              <a:t>его </a:t>
            </a:r>
            <a:r>
              <a:rPr dirty="0" sz="2400" spc="-30" b="0">
                <a:latin typeface="Microsoft Sans Serif"/>
                <a:cs typeface="Microsoft Sans Serif"/>
              </a:rPr>
              <a:t> </a:t>
            </a:r>
            <a:r>
              <a:rPr dirty="0" sz="2400" spc="-20" b="0">
                <a:latin typeface="Microsoft Sans Serif"/>
                <a:cs typeface="Microsoft Sans Serif"/>
              </a:rPr>
              <a:t>помощи</a:t>
            </a:r>
            <a:r>
              <a:rPr dirty="0" sz="2400" spc="25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и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40" b="0">
                <a:latin typeface="Microsoft Sans Serif"/>
                <a:cs typeface="Microsoft Sans Serif"/>
              </a:rPr>
              <a:t>поддержке</a:t>
            </a:r>
            <a:r>
              <a:rPr dirty="0" sz="2400" spc="10" b="0">
                <a:latin typeface="Microsoft Sans Serif"/>
                <a:cs typeface="Microsoft Sans Serif"/>
              </a:rPr>
              <a:t> </a:t>
            </a:r>
            <a:r>
              <a:rPr dirty="0" sz="2400" spc="-20" b="0">
                <a:latin typeface="Microsoft Sans Serif"/>
                <a:cs typeface="Microsoft Sans Serif"/>
              </a:rPr>
              <a:t>решает</a:t>
            </a:r>
            <a:r>
              <a:rPr dirty="0" sz="2400" spc="60" b="0">
                <a:latin typeface="Microsoft Sans Serif"/>
                <a:cs typeface="Microsoft Sans Serif"/>
              </a:rPr>
              <a:t> </a:t>
            </a:r>
            <a:r>
              <a:rPr dirty="0" sz="2400" spc="-40" b="0">
                <a:latin typeface="Microsoft Sans Serif"/>
                <a:cs typeface="Microsoft Sans Serif"/>
              </a:rPr>
              <a:t>конкретные</a:t>
            </a:r>
            <a:r>
              <a:rPr dirty="0" sz="2400" spc="40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жизненные, </a:t>
            </a:r>
            <a:r>
              <a:rPr dirty="0" sz="2400" spc="-20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личные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5" b="0">
                <a:latin typeface="Microsoft Sans Serif"/>
                <a:cs typeface="Microsoft Sans Serif"/>
              </a:rPr>
              <a:t>и</a:t>
            </a:r>
            <a:r>
              <a:rPr dirty="0" sz="2400" spc="35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профессиональные</a:t>
            </a:r>
            <a:r>
              <a:rPr dirty="0" sz="2400" spc="55" b="0">
                <a:latin typeface="Microsoft Sans Serif"/>
                <a:cs typeface="Microsoft Sans Serif"/>
              </a:rPr>
              <a:t> </a:t>
            </a:r>
            <a:r>
              <a:rPr dirty="0" sz="2400" spc="-30" b="0">
                <a:latin typeface="Microsoft Sans Serif"/>
                <a:cs typeface="Microsoft Sans Serif"/>
              </a:rPr>
              <a:t>задачи,</a:t>
            </a:r>
            <a:r>
              <a:rPr dirty="0" sz="2400" spc="5" b="0">
                <a:latin typeface="Microsoft Sans Serif"/>
                <a:cs typeface="Microsoft Sans Serif"/>
              </a:rPr>
              <a:t> </a:t>
            </a:r>
            <a:r>
              <a:rPr dirty="0" sz="2400" spc="-25" b="0">
                <a:latin typeface="Microsoft Sans Serif"/>
                <a:cs typeface="Microsoft Sans Serif"/>
              </a:rPr>
              <a:t>приобретает</a:t>
            </a:r>
            <a:r>
              <a:rPr dirty="0" sz="2400" spc="60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новый </a:t>
            </a:r>
            <a:r>
              <a:rPr dirty="0" sz="2400" spc="-620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опыт</a:t>
            </a:r>
            <a:r>
              <a:rPr dirty="0" sz="2400" spc="30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и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35" b="0">
                <a:latin typeface="Microsoft Sans Serif"/>
                <a:cs typeface="Microsoft Sans Serif"/>
              </a:rPr>
              <a:t>развивает</a:t>
            </a:r>
            <a:r>
              <a:rPr dirty="0" sz="2400" spc="40" b="0">
                <a:latin typeface="Microsoft Sans Serif"/>
                <a:cs typeface="Microsoft Sans Serif"/>
              </a:rPr>
              <a:t> </a:t>
            </a:r>
            <a:r>
              <a:rPr dirty="0" sz="2400" spc="-10" b="0">
                <a:latin typeface="Microsoft Sans Serif"/>
                <a:cs typeface="Microsoft Sans Serif"/>
              </a:rPr>
              <a:t>новые</a:t>
            </a:r>
            <a:r>
              <a:rPr dirty="0" sz="2400" spc="35" b="0">
                <a:latin typeface="Microsoft Sans Serif"/>
                <a:cs typeface="Microsoft Sans Serif"/>
              </a:rPr>
              <a:t> </a:t>
            </a:r>
            <a:r>
              <a:rPr dirty="0" sz="2400" spc="-35" b="0">
                <a:latin typeface="Microsoft Sans Serif"/>
                <a:cs typeface="Microsoft Sans Serif"/>
              </a:rPr>
              <a:t>навыки</a:t>
            </a:r>
            <a:r>
              <a:rPr dirty="0" sz="2400" spc="30" b="0">
                <a:latin typeface="Microsoft Sans Serif"/>
                <a:cs typeface="Microsoft Sans Serif"/>
              </a:rPr>
              <a:t> </a:t>
            </a:r>
            <a:r>
              <a:rPr dirty="0" sz="2400" b="0">
                <a:latin typeface="Microsoft Sans Serif"/>
                <a:cs typeface="Microsoft Sans Serif"/>
              </a:rPr>
              <a:t>и</a:t>
            </a:r>
            <a:r>
              <a:rPr dirty="0" sz="2400" spc="20" b="0">
                <a:latin typeface="Microsoft Sans Serif"/>
                <a:cs typeface="Microsoft Sans Serif"/>
              </a:rPr>
              <a:t> </a:t>
            </a:r>
            <a:r>
              <a:rPr dirty="0" sz="2400" spc="-35" b="0">
                <a:latin typeface="Microsoft Sans Serif"/>
                <a:cs typeface="Microsoft Sans Serif"/>
              </a:rPr>
              <a:t>компетенции.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329052"/>
            <a:ext cx="8197215" cy="40500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Обучающийся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i="1">
                <a:solidFill>
                  <a:srgbClr val="001F5F"/>
                </a:solidFill>
                <a:latin typeface="Arial"/>
                <a:cs typeface="Arial"/>
              </a:rPr>
              <a:t>возрасте</a:t>
            </a:r>
            <a:r>
              <a:rPr dirty="0" sz="1600" spc="3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10 </a:t>
            </a:r>
            <a:r>
              <a:rPr dirty="0" sz="1600" i="1">
                <a:solidFill>
                  <a:srgbClr val="001F5F"/>
                </a:solidFill>
                <a:latin typeface="Arial"/>
                <a:cs typeface="Arial"/>
              </a:rPr>
              <a:t>до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19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лет;</a:t>
            </a:r>
            <a:r>
              <a:rPr dirty="0" sz="16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формах</a:t>
            </a:r>
            <a:r>
              <a:rPr dirty="0" sz="16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«учитель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60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учитель»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68580" marR="2204085" indent="-56515">
              <a:lnSpc>
                <a:spcPct val="100000"/>
              </a:lnSpc>
            </a:pP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«студент</a:t>
            </a:r>
            <a:r>
              <a:rPr dirty="0" sz="16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dirty="0" sz="1600" spc="-15" i="1">
                <a:solidFill>
                  <a:srgbClr val="001F5F"/>
                </a:solidFill>
                <a:latin typeface="Arial"/>
                <a:cs typeface="Arial"/>
              </a:rPr>
              <a:t>студент»</a:t>
            </a:r>
            <a:r>
              <a:rPr dirty="0" sz="1600" spc="3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возрастной</a:t>
            </a:r>
            <a:r>
              <a:rPr dirty="0" sz="16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i="1">
                <a:solidFill>
                  <a:srgbClr val="001F5F"/>
                </a:solidFill>
                <a:latin typeface="Arial"/>
                <a:cs typeface="Arial"/>
              </a:rPr>
              <a:t>параметр</a:t>
            </a:r>
            <a:r>
              <a:rPr dirty="0" sz="160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dirty="0" sz="16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задается 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Условие:</a:t>
            </a:r>
            <a:r>
              <a:rPr dirty="0" sz="16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свободное</a:t>
            </a:r>
            <a:r>
              <a:rPr dirty="0" sz="16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вхождение</a:t>
            </a:r>
            <a:r>
              <a:rPr dirty="0" sz="1600" spc="-5" i="1">
                <a:solidFill>
                  <a:srgbClr val="001F5F"/>
                </a:solidFill>
                <a:latin typeface="Arial"/>
                <a:cs typeface="Arial"/>
              </a:rPr>
              <a:t> в</a:t>
            </a:r>
            <a:r>
              <a:rPr dirty="0" sz="16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001F5F"/>
                </a:solidFill>
                <a:latin typeface="Arial"/>
                <a:cs typeface="Arial"/>
              </a:rPr>
              <a:t>программу</a:t>
            </a:r>
            <a:r>
              <a:rPr dirty="0" sz="16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i="1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</a:pPr>
            <a:r>
              <a:rPr dirty="0" sz="2400">
                <a:latin typeface="Arial Black"/>
                <a:cs typeface="Arial Black"/>
              </a:rPr>
              <a:t>Наставник</a:t>
            </a:r>
            <a:r>
              <a:rPr dirty="0" sz="2400" spc="-5">
                <a:latin typeface="Arial Black"/>
                <a:cs typeface="Arial Black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-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участник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программы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наставничества,</a:t>
            </a:r>
            <a:endParaRPr sz="2400">
              <a:latin typeface="Microsoft Sans Serif"/>
              <a:cs typeface="Microsoft Sans Serif"/>
            </a:endParaRPr>
          </a:p>
          <a:p>
            <a:pPr marL="12700" marR="69850">
              <a:lnSpc>
                <a:spcPct val="100000"/>
              </a:lnSpc>
              <a:spcBef>
                <a:spcPts val="75"/>
              </a:spcBef>
            </a:pPr>
            <a:r>
              <a:rPr dirty="0" sz="2400" spc="-5">
                <a:latin typeface="Microsoft Sans Serif"/>
                <a:cs typeface="Microsoft Sans Serif"/>
              </a:rPr>
              <a:t>имеющий </a:t>
            </a:r>
            <a:r>
              <a:rPr dirty="0" sz="2400" spc="-15">
                <a:latin typeface="Microsoft Sans Serif"/>
                <a:cs typeface="Microsoft Sans Serif"/>
              </a:rPr>
              <a:t>успешный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опыт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в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достижении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жизненного, 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личностного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профессионального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результата,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готовый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компетентный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поделиться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опытом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навыками, </a:t>
            </a:r>
            <a:r>
              <a:rPr dirty="0" sz="2400" spc="-2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необходимыми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для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стимуляции</a:t>
            </a:r>
            <a:r>
              <a:rPr dirty="0" sz="2400" spc="-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поддержки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процессов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самореализации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самосовершенствования 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наставляемого</a:t>
            </a:r>
            <a:endParaRPr sz="2400">
              <a:latin typeface="Microsoft Sans Serif"/>
              <a:cs typeface="Microsoft Sans Serif"/>
            </a:endParaRPr>
          </a:p>
          <a:p>
            <a:pPr marL="12700" marR="179070">
              <a:lnSpc>
                <a:spcPct val="100000"/>
              </a:lnSpc>
              <a:spcBef>
                <a:spcPts val="25"/>
              </a:spcBef>
            </a:pP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Обучающиеся</a:t>
            </a:r>
            <a:r>
              <a:rPr dirty="0" sz="12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ОО,</a:t>
            </a:r>
            <a:r>
              <a:rPr dirty="0" sz="1200" spc="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представители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 сообществ</a:t>
            </a:r>
            <a:r>
              <a:rPr dirty="0" sz="12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выпускников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 ОО,</a:t>
            </a:r>
            <a:r>
              <a:rPr dirty="0" sz="1200" spc="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родители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(родитель</a:t>
            </a:r>
            <a:r>
              <a:rPr dirty="0" sz="12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может </a:t>
            </a:r>
            <a:r>
              <a:rPr dirty="0" sz="1200" spc="-3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быть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наставником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своего</a:t>
            </a:r>
            <a:r>
              <a:rPr dirty="0" sz="1200" spc="-3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ребенка</a:t>
            </a:r>
            <a:r>
              <a:rPr dirty="0" sz="12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2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рамках</a:t>
            </a:r>
            <a:r>
              <a:rPr dirty="0" sz="1200" spc="-3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данной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целевой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модели),</a:t>
            </a:r>
            <a:r>
              <a:rPr dirty="0" sz="12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педагоги</a:t>
            </a:r>
            <a:r>
              <a:rPr dirty="0" sz="1200" spc="-3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 иные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должностные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лица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ОО,</a:t>
            </a:r>
            <a:r>
              <a:rPr dirty="0" sz="12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сотрудники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промышленных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2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иных предприятий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 организаций,</a:t>
            </a:r>
            <a:r>
              <a:rPr dirty="0" sz="12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НКО</a:t>
            </a:r>
            <a:r>
              <a:rPr dirty="0" sz="12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иных</a:t>
            </a:r>
            <a:r>
              <a:rPr dirty="0" sz="12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организаций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любых</a:t>
            </a:r>
            <a:r>
              <a:rPr dirty="0" sz="12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форм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собственности,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изъявивших</a:t>
            </a:r>
            <a:r>
              <a:rPr dirty="0" sz="12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готовность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принять</a:t>
            </a:r>
            <a:r>
              <a:rPr dirty="0" sz="1200" spc="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1F5F"/>
                </a:solidFill>
                <a:latin typeface="Arial"/>
                <a:cs typeface="Arial"/>
              </a:rPr>
              <a:t>участие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2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реализации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5" i="1">
                <a:solidFill>
                  <a:srgbClr val="001F5F"/>
                </a:solidFill>
                <a:latin typeface="Arial"/>
                <a:cs typeface="Arial"/>
              </a:rPr>
              <a:t>целевой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модели</a:t>
            </a:r>
            <a:r>
              <a:rPr dirty="0" sz="12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1F5F"/>
                </a:solidFill>
                <a:latin typeface="Arial"/>
                <a:cs typeface="Arial"/>
              </a:rPr>
              <a:t>наставничества.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1778" y="139700"/>
            <a:ext cx="28784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C00000"/>
                </a:solidFill>
              </a:rPr>
              <a:t>Кодекс</a:t>
            </a:r>
            <a:r>
              <a:rPr dirty="0" sz="2400" spc="-40">
                <a:solidFill>
                  <a:srgbClr val="C00000"/>
                </a:solidFill>
              </a:rPr>
              <a:t> </a:t>
            </a:r>
            <a:r>
              <a:rPr dirty="0" sz="2400" spc="-10">
                <a:solidFill>
                  <a:srgbClr val="C00000"/>
                </a:solidFill>
              </a:rPr>
              <a:t>наставника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8404" y="525099"/>
            <a:ext cx="8397875" cy="6104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93565">
              <a:lnSpc>
                <a:spcPct val="15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осуждаю</a:t>
            </a:r>
            <a:r>
              <a:rPr dirty="0" sz="1800" spc="-10" b="1">
                <a:latin typeface="Arial"/>
                <a:cs typeface="Arial"/>
              </a:rPr>
              <a:t>,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а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предлагаю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решение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критикую</a:t>
            </a:r>
            <a:r>
              <a:rPr dirty="0" sz="1800" spc="-10" b="1">
                <a:latin typeface="Arial"/>
                <a:cs typeface="Arial"/>
              </a:rPr>
              <a:t>,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изучаю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ситуацию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обвиняю</a:t>
            </a:r>
            <a:r>
              <a:rPr dirty="0" sz="1800" b="1">
                <a:latin typeface="Arial"/>
                <a:cs typeface="Arial"/>
              </a:rPr>
              <a:t>, а</a:t>
            </a:r>
            <a:r>
              <a:rPr dirty="0" sz="1800" spc="-10" b="1">
                <a:latin typeface="Arial"/>
                <a:cs typeface="Arial"/>
              </a:rPr>
              <a:t> поддерживаю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решаю</a:t>
            </a:r>
            <a:r>
              <a:rPr dirty="0" sz="18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проблему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6FC0"/>
                </a:solidFill>
                <a:latin typeface="Arial"/>
                <a:cs typeface="Arial"/>
              </a:rPr>
              <a:t>сам</a:t>
            </a:r>
            <a:r>
              <a:rPr dirty="0" sz="1800" spc="5" b="1">
                <a:latin typeface="Arial"/>
                <a:cs typeface="Arial"/>
              </a:rPr>
              <a:t>, </a:t>
            </a:r>
            <a:r>
              <a:rPr dirty="0" sz="1800" b="1">
                <a:latin typeface="Arial"/>
                <a:cs typeface="Arial"/>
              </a:rPr>
              <a:t>а </a:t>
            </a:r>
            <a:r>
              <a:rPr dirty="0" sz="1800" spc="-10" b="1">
                <a:latin typeface="Arial"/>
                <a:cs typeface="Arial"/>
              </a:rPr>
              <a:t>помогаю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решить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ее </a:t>
            </a:r>
            <a:r>
              <a:rPr dirty="0" sz="1800" spc="-15" b="1">
                <a:latin typeface="Arial"/>
                <a:cs typeface="Arial"/>
              </a:rPr>
              <a:t>наставляемому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навязываю</a:t>
            </a:r>
            <a:r>
              <a:rPr dirty="0" sz="18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свое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мнение</a:t>
            </a:r>
            <a:r>
              <a:rPr dirty="0" sz="1800" spc="-5" b="1">
                <a:latin typeface="Arial"/>
                <a:cs typeface="Arial"/>
              </a:rPr>
              <a:t>,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работаю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диалоге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3240"/>
              </a:lnSpc>
              <a:spcBef>
                <a:spcPts val="29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Разделяю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ответственность</a:t>
            </a:r>
            <a:r>
              <a:rPr dirty="0" sz="18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за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наставляемого</a:t>
            </a:r>
            <a:r>
              <a:rPr dirty="0" sz="1800" spc="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с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куратором,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родителями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организацией</a:t>
            </a:r>
            <a:endParaRPr sz="1800">
              <a:latin typeface="Arial"/>
              <a:cs typeface="Arial"/>
            </a:endParaRPr>
          </a:p>
          <a:p>
            <a:pPr marL="12700" marR="5202555">
              <a:lnSpc>
                <a:spcPts val="3240"/>
              </a:lnSpc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утверждаю,</a:t>
            </a:r>
            <a:r>
              <a:rPr dirty="0" sz="18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советуюсь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отрываюсь</a:t>
            </a:r>
            <a:r>
              <a:rPr dirty="0" sz="18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от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 практики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Призываю</a:t>
            </a:r>
            <a:r>
              <a:rPr dirty="0" sz="18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наставляемого</a:t>
            </a:r>
            <a:r>
              <a:rPr dirty="0" sz="18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дисциплине</a:t>
            </a:r>
            <a:r>
              <a:rPr dirty="0" sz="18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ответственному</a:t>
            </a:r>
            <a:r>
              <a:rPr dirty="0" sz="18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отношению</a:t>
            </a:r>
            <a:r>
              <a:rPr dirty="0" sz="1800" spc="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к</a:t>
            </a:r>
            <a:endParaRPr sz="1800">
              <a:latin typeface="Arial"/>
              <a:cs typeface="Arial"/>
            </a:endParaRPr>
          </a:p>
          <a:p>
            <a:pPr marL="12700" marR="15875">
              <a:lnSpc>
                <a:spcPct val="15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себе,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наставническому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взаимодействию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 </a:t>
            </a:r>
            <a:r>
              <a:rPr dirty="0" sz="1800" spc="-5" b="1">
                <a:latin typeface="Arial"/>
                <a:cs typeface="Arial"/>
              </a:rPr>
              <a:t>программе,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сам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следую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этому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правилу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разглашаю</a:t>
            </a:r>
            <a:r>
              <a:rPr dirty="0" sz="18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внутреннюю</a:t>
            </a:r>
            <a:r>
              <a:rPr dirty="0" sz="18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информацию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R="122555">
              <a:lnSpc>
                <a:spcPct val="100000"/>
              </a:lnSpc>
              <a:spcBef>
                <a:spcPts val="1280"/>
              </a:spcBef>
            </a:pP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Манифест</a:t>
            </a:r>
            <a:r>
              <a:rPr dirty="0" sz="1800" spc="-3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наставника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164" y="394843"/>
            <a:ext cx="6424295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72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23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декабря</a:t>
            </a:r>
            <a:r>
              <a:rPr dirty="0" sz="1400" spc="-5" b="1">
                <a:latin typeface="Arial"/>
                <a:cs typeface="Arial"/>
              </a:rPr>
              <a:t> 2013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года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совместном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заседании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Государственного 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совета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Комиссии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при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Президенте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мониторингу</a:t>
            </a:r>
            <a:r>
              <a:rPr dirty="0" sz="1400" spc="-10">
                <a:latin typeface="Microsoft Sans Serif"/>
                <a:cs typeface="Microsoft Sans Serif"/>
              </a:rPr>
              <a:t> достижения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целевых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показателей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социально-экономического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развития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России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своем 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выступлении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Владимир</a:t>
            </a:r>
            <a:r>
              <a:rPr dirty="0" sz="1400" spc="-5">
                <a:latin typeface="Microsoft Sans Serif"/>
                <a:cs typeface="Microsoft Sans Serif"/>
              </a:rPr>
              <a:t> Путин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отметил,</a:t>
            </a:r>
            <a:r>
              <a:rPr dirty="0" sz="1400" spc="-15">
                <a:latin typeface="Microsoft Sans Serif"/>
                <a:cs typeface="Microsoft Sans Serif"/>
              </a:rPr>
              <a:t> что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0" i="1">
                <a:latin typeface="Arial"/>
                <a:cs typeface="Arial"/>
              </a:rPr>
              <a:t>необходимо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сформировать </a:t>
            </a:r>
            <a:r>
              <a:rPr dirty="0" sz="1400" spc="-5" i="1">
                <a:latin typeface="Arial"/>
                <a:cs typeface="Arial"/>
              </a:rPr>
              <a:t> широкий набор </a:t>
            </a:r>
            <a:r>
              <a:rPr dirty="0" sz="1400" spc="-15" i="1">
                <a:latin typeface="Arial"/>
                <a:cs typeface="Arial"/>
              </a:rPr>
              <a:t>механизмов сотрудничества </a:t>
            </a:r>
            <a:r>
              <a:rPr dirty="0" sz="1400" spc="-5" i="1">
                <a:latin typeface="Arial"/>
                <a:cs typeface="Arial"/>
              </a:rPr>
              <a:t>бизнеса </a:t>
            </a:r>
            <a:r>
              <a:rPr dirty="0" sz="1400" i="1">
                <a:latin typeface="Arial"/>
                <a:cs typeface="Arial"/>
              </a:rPr>
              <a:t>и </a:t>
            </a:r>
            <a:r>
              <a:rPr dirty="0" sz="1400" spc="-15" i="1">
                <a:latin typeface="Arial"/>
                <a:cs typeface="Arial"/>
              </a:rPr>
              <a:t>образовательных 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учреждений,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«чтобы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будущие</a:t>
            </a:r>
            <a:r>
              <a:rPr dirty="0" sz="1400" spc="-10" i="1">
                <a:latin typeface="Arial"/>
                <a:cs typeface="Arial"/>
              </a:rPr>
              <a:t> специалисты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могли</a:t>
            </a:r>
            <a:r>
              <a:rPr dirty="0" sz="1400" spc="370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получить </a:t>
            </a:r>
            <a:r>
              <a:rPr dirty="0" sz="1400" spc="-10" i="1">
                <a:latin typeface="Arial"/>
                <a:cs typeface="Arial"/>
              </a:rPr>
              <a:t> необходимые </a:t>
            </a:r>
            <a:r>
              <a:rPr dirty="0" sz="1400" spc="-5" i="1">
                <a:latin typeface="Arial"/>
                <a:cs typeface="Arial"/>
              </a:rPr>
              <a:t>навыки </a:t>
            </a:r>
            <a:r>
              <a:rPr dirty="0" sz="1400" spc="-10" i="1">
                <a:latin typeface="Arial"/>
                <a:cs typeface="Arial"/>
              </a:rPr>
              <a:t>непосредственно </a:t>
            </a:r>
            <a:r>
              <a:rPr dirty="0" sz="1400" spc="-5" i="1">
                <a:latin typeface="Arial"/>
                <a:cs typeface="Arial"/>
              </a:rPr>
              <a:t>на предприятиях, </a:t>
            </a:r>
            <a:r>
              <a:rPr dirty="0" sz="1400" i="1">
                <a:latin typeface="Arial"/>
                <a:cs typeface="Arial"/>
              </a:rPr>
              <a:t>и </a:t>
            </a:r>
            <a:r>
              <a:rPr dirty="0" sz="1400" spc="-15" i="1">
                <a:latin typeface="Arial"/>
                <a:cs typeface="Arial"/>
              </a:rPr>
              <a:t>тот, </a:t>
            </a:r>
            <a:r>
              <a:rPr dirty="0" sz="1400" spc="-5" i="1">
                <a:latin typeface="Arial"/>
                <a:cs typeface="Arial"/>
              </a:rPr>
              <a:t>кто </a:t>
            </a:r>
            <a:r>
              <a:rPr dirty="0" sz="1400" i="1">
                <a:latin typeface="Arial"/>
                <a:cs typeface="Arial"/>
              </a:rPr>
              <a:t>уже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трудится, </a:t>
            </a:r>
            <a:r>
              <a:rPr dirty="0" sz="1400" spc="-5" i="1">
                <a:latin typeface="Arial"/>
                <a:cs typeface="Arial"/>
              </a:rPr>
              <a:t>мог </a:t>
            </a:r>
            <a:r>
              <a:rPr dirty="0" sz="1400" spc="-10" i="1">
                <a:latin typeface="Arial"/>
                <a:cs typeface="Arial"/>
              </a:rPr>
              <a:t>повысить </a:t>
            </a:r>
            <a:r>
              <a:rPr dirty="0" sz="1400" spc="-15" i="1">
                <a:latin typeface="Arial"/>
                <a:cs typeface="Arial"/>
              </a:rPr>
              <a:t>свою </a:t>
            </a:r>
            <a:r>
              <a:rPr dirty="0" sz="1400" spc="-10" i="1">
                <a:latin typeface="Arial"/>
                <a:cs typeface="Arial"/>
              </a:rPr>
              <a:t>квалификацию, </a:t>
            </a:r>
            <a:r>
              <a:rPr dirty="0" sz="1400" spc="-5" i="1">
                <a:latin typeface="Arial"/>
                <a:cs typeface="Arial"/>
              </a:rPr>
              <a:t>сменить профессию, если </a:t>
            </a:r>
            <a:r>
              <a:rPr dirty="0" sz="1400" i="1">
                <a:latin typeface="Arial"/>
                <a:cs typeface="Arial"/>
              </a:rPr>
              <a:t> нужно – и </a:t>
            </a:r>
            <a:r>
              <a:rPr dirty="0" sz="1400" spc="-10" i="1">
                <a:latin typeface="Arial"/>
                <a:cs typeface="Arial"/>
              </a:rPr>
              <a:t>сферу деятельности». «</a:t>
            </a:r>
            <a:r>
              <a:rPr dirty="0" sz="1400" spc="-10" b="1" i="1">
                <a:solidFill>
                  <a:srgbClr val="001F5F"/>
                </a:solidFill>
                <a:latin typeface="Arial"/>
                <a:cs typeface="Arial"/>
              </a:rPr>
              <a:t>Считаю необходимым </a:t>
            </a:r>
            <a:r>
              <a:rPr dirty="0" sz="1400" spc="-5" b="1" i="1">
                <a:solidFill>
                  <a:srgbClr val="001F5F"/>
                </a:solidFill>
                <a:latin typeface="Arial"/>
                <a:cs typeface="Arial"/>
              </a:rPr>
              <a:t>подумать, </a:t>
            </a:r>
            <a:r>
              <a:rPr dirty="0" sz="1400" b="1" i="1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dirty="0" sz="1400" spc="-3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001F5F"/>
                </a:solidFill>
                <a:latin typeface="Arial"/>
                <a:cs typeface="Arial"/>
              </a:rPr>
              <a:t>нам</a:t>
            </a:r>
            <a:r>
              <a:rPr dirty="0" sz="1400" spc="-10" b="1" i="1">
                <a:solidFill>
                  <a:srgbClr val="001F5F"/>
                </a:solidFill>
                <a:latin typeface="Arial"/>
                <a:cs typeface="Arial"/>
              </a:rPr>
              <a:t> возродить </a:t>
            </a:r>
            <a:r>
              <a:rPr dirty="0" sz="1400" spc="-5" b="1" i="1">
                <a:solidFill>
                  <a:srgbClr val="001F5F"/>
                </a:solidFill>
                <a:latin typeface="Arial"/>
                <a:cs typeface="Arial"/>
              </a:rPr>
              <a:t>институт</a:t>
            </a:r>
            <a:r>
              <a:rPr dirty="0" sz="14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001F5F"/>
                </a:solidFill>
                <a:latin typeface="Arial"/>
                <a:cs typeface="Arial"/>
              </a:rPr>
              <a:t>наставничества»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2482" y="0"/>
            <a:ext cx="282384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solidFill>
                  <a:srgbClr val="C00000"/>
                </a:solidFill>
                <a:latin typeface="Arial Black"/>
                <a:cs typeface="Arial Black"/>
              </a:rPr>
              <a:t>СОВРЕМЕННАЯ</a:t>
            </a:r>
            <a:r>
              <a:rPr dirty="0" sz="1600" spc="-15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600" spc="-10" b="0">
                <a:solidFill>
                  <a:srgbClr val="C00000"/>
                </a:solidFill>
                <a:latin typeface="Arial Black"/>
                <a:cs typeface="Arial Black"/>
              </a:rPr>
              <a:t>РОССИЯ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404622"/>
            <a:ext cx="2079117" cy="1642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9514" y="2924936"/>
            <a:ext cx="8785225" cy="2016760"/>
          </a:xfrm>
          <a:prstGeom prst="rect">
            <a:avLst/>
          </a:prstGeom>
          <a:solidFill>
            <a:srgbClr val="EDEBE0"/>
          </a:solidFill>
        </p:spPr>
        <p:txBody>
          <a:bodyPr wrap="square" lIns="0" tIns="40640" rIns="0" bIns="0" rtlCol="0" vert="horz">
            <a:spAutoFit/>
          </a:bodyPr>
          <a:lstStyle/>
          <a:p>
            <a:pPr algn="just" marL="91440" marR="82550" indent="457200">
              <a:lnSpc>
                <a:spcPct val="100000"/>
              </a:lnSpc>
              <a:spcBef>
                <a:spcPts val="320"/>
              </a:spcBef>
            </a:pPr>
            <a:r>
              <a:rPr dirty="0" sz="1700" spc="-20">
                <a:latin typeface="Microsoft Sans Serif"/>
                <a:cs typeface="Microsoft Sans Serif"/>
              </a:rPr>
              <a:t>Задача</a:t>
            </a:r>
            <a:r>
              <a:rPr dirty="0" sz="1700" spc="-1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формирования</a:t>
            </a:r>
            <a:r>
              <a:rPr dirty="0" sz="1700" spc="-5">
                <a:latin typeface="Microsoft Sans Serif"/>
                <a:cs typeface="Microsoft Sans Serif"/>
              </a:rPr>
              <a:t> </a:t>
            </a:r>
            <a:r>
              <a:rPr dirty="0" sz="1700" spc="-5" b="1">
                <a:latin typeface="Arial"/>
                <a:cs typeface="Arial"/>
              </a:rPr>
              <a:t>общей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15" b="1">
                <a:latin typeface="Arial"/>
                <a:cs typeface="Arial"/>
              </a:rPr>
              <a:t>методологии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наставничества</a:t>
            </a:r>
            <a:r>
              <a:rPr dirty="0" sz="1700" spc="-5">
                <a:latin typeface="Microsoft Sans Serif"/>
                <a:cs typeface="Microsoft Sans Serif"/>
              </a:rPr>
              <a:t>,</a:t>
            </a:r>
            <a:r>
              <a:rPr dirty="0" sz="1700">
                <a:latin typeface="Microsoft Sans Serif"/>
                <a:cs typeface="Microsoft Sans Serif"/>
              </a:rPr>
              <a:t> </a:t>
            </a:r>
            <a:r>
              <a:rPr dirty="0" sz="1700" spc="-25">
                <a:latin typeface="Microsoft Sans Serif"/>
                <a:cs typeface="Microsoft Sans Serif"/>
              </a:rPr>
              <a:t>разработка </a:t>
            </a:r>
            <a:r>
              <a:rPr dirty="0" sz="1700" spc="-20">
                <a:latin typeface="Microsoft Sans Serif"/>
                <a:cs typeface="Microsoft Sans Serif"/>
              </a:rPr>
              <a:t> </a:t>
            </a:r>
            <a:r>
              <a:rPr dirty="0" sz="1700" spc="-15">
                <a:latin typeface="Microsoft Sans Serif"/>
                <a:cs typeface="Microsoft Sans Serif"/>
              </a:rPr>
              <a:t>целевой </a:t>
            </a:r>
            <a:r>
              <a:rPr dirty="0" sz="1700" spc="-20">
                <a:latin typeface="Microsoft Sans Serif"/>
                <a:cs typeface="Microsoft Sans Serif"/>
              </a:rPr>
              <a:t>модели </a:t>
            </a:r>
            <a:r>
              <a:rPr dirty="0" sz="1700" spc="-10">
                <a:latin typeface="Microsoft Sans Serif"/>
                <a:cs typeface="Microsoft Sans Serif"/>
              </a:rPr>
              <a:t>наставничества обучающихся </a:t>
            </a:r>
            <a:r>
              <a:rPr dirty="0" sz="1700" spc="5">
                <a:latin typeface="Microsoft Sans Serif"/>
                <a:cs typeface="Microsoft Sans Serif"/>
              </a:rPr>
              <a:t>для </a:t>
            </a:r>
            <a:r>
              <a:rPr dirty="0" sz="1700" spc="-15">
                <a:latin typeface="Microsoft Sans Serif"/>
                <a:cs typeface="Microsoft Sans Serif"/>
              </a:rPr>
              <a:t>организаций, </a:t>
            </a:r>
            <a:r>
              <a:rPr dirty="0" sz="1700" spc="-5">
                <a:latin typeface="Microsoft Sans Serif"/>
                <a:cs typeface="Microsoft Sans Serif"/>
              </a:rPr>
              <a:t>осуществляющих </a:t>
            </a:r>
            <a:r>
              <a:rPr dirty="0" sz="1700">
                <a:latin typeface="Microsoft Sans Serif"/>
                <a:cs typeface="Microsoft Sans Serif"/>
              </a:rPr>
              <a:t> </a:t>
            </a:r>
            <a:r>
              <a:rPr dirty="0" sz="1700" spc="-20">
                <a:latin typeface="Microsoft Sans Serif"/>
                <a:cs typeface="Microsoft Sans Serif"/>
              </a:rPr>
              <a:t>образовательную</a:t>
            </a:r>
            <a:r>
              <a:rPr dirty="0" sz="1700" spc="-1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деятельность</a:t>
            </a:r>
            <a:r>
              <a:rPr dirty="0" sz="1700" spc="-5">
                <a:latin typeface="Microsoft Sans Serif"/>
                <a:cs typeface="Microsoft Sans Serif"/>
              </a:rPr>
              <a:t> </a:t>
            </a:r>
            <a:r>
              <a:rPr dirty="0" sz="1700" spc="-15">
                <a:latin typeface="Microsoft Sans Serif"/>
                <a:cs typeface="Microsoft Sans Serif"/>
              </a:rPr>
              <a:t>по</a:t>
            </a:r>
            <a:r>
              <a:rPr dirty="0" sz="1700" spc="-10">
                <a:latin typeface="Microsoft Sans Serif"/>
                <a:cs typeface="Microsoft Sans Serif"/>
              </a:rPr>
              <a:t> </a:t>
            </a:r>
            <a:r>
              <a:rPr dirty="0" sz="1700" spc="-20">
                <a:latin typeface="Microsoft Sans Serif"/>
                <a:cs typeface="Microsoft Sans Serif"/>
              </a:rPr>
              <a:t>общеобразовательным,</a:t>
            </a:r>
            <a:r>
              <a:rPr dirty="0" sz="1700" spc="-15">
                <a:latin typeface="Microsoft Sans Serif"/>
                <a:cs typeface="Microsoft Sans Serif"/>
              </a:rPr>
              <a:t> дополнительным </a:t>
            </a:r>
            <a:r>
              <a:rPr dirty="0" sz="1700" spc="-440">
                <a:latin typeface="Microsoft Sans Serif"/>
                <a:cs typeface="Microsoft Sans Serif"/>
              </a:rPr>
              <a:t> </a:t>
            </a:r>
            <a:r>
              <a:rPr dirty="0" sz="1700" spc="-20">
                <a:latin typeface="Microsoft Sans Serif"/>
                <a:cs typeface="Microsoft Sans Serif"/>
              </a:rPr>
              <a:t>общеобразовательным</a:t>
            </a:r>
            <a:r>
              <a:rPr dirty="0" sz="1700" spc="-15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и</a:t>
            </a:r>
            <a:r>
              <a:rPr dirty="0" sz="1700" spc="5">
                <a:latin typeface="Microsoft Sans Serif"/>
                <a:cs typeface="Microsoft Sans Serif"/>
              </a:rPr>
              <a:t> </a:t>
            </a:r>
            <a:r>
              <a:rPr dirty="0" sz="1700" spc="-20">
                <a:latin typeface="Microsoft Sans Serif"/>
                <a:cs typeface="Microsoft Sans Serif"/>
              </a:rPr>
              <a:t>программам</a:t>
            </a:r>
            <a:r>
              <a:rPr dirty="0" sz="1700" spc="-15">
                <a:latin typeface="Microsoft Sans Serif"/>
                <a:cs typeface="Microsoft Sans Serif"/>
              </a:rPr>
              <a:t> среднего</a:t>
            </a:r>
            <a:r>
              <a:rPr dirty="0" sz="1700" spc="-10">
                <a:latin typeface="Microsoft Sans Serif"/>
                <a:cs typeface="Microsoft Sans Serif"/>
              </a:rPr>
              <a:t> </a:t>
            </a:r>
            <a:r>
              <a:rPr dirty="0" sz="1700" spc="-5">
                <a:latin typeface="Microsoft Sans Serif"/>
                <a:cs typeface="Microsoft Sans Serif"/>
              </a:rPr>
              <a:t>профессионального</a:t>
            </a:r>
            <a:r>
              <a:rPr dirty="0" sz="1700">
                <a:latin typeface="Microsoft Sans Serif"/>
                <a:cs typeface="Microsoft Sans Serif"/>
              </a:rPr>
              <a:t> </a:t>
            </a:r>
            <a:r>
              <a:rPr dirty="0" sz="1700" spc="-15">
                <a:latin typeface="Microsoft Sans Serif"/>
                <a:cs typeface="Microsoft Sans Serif"/>
              </a:rPr>
              <a:t>образования </a:t>
            </a:r>
            <a:r>
              <a:rPr dirty="0" sz="1700" spc="-10">
                <a:latin typeface="Microsoft Sans Serif"/>
                <a:cs typeface="Microsoft Sans Serif"/>
              </a:rPr>
              <a:t> поставлена</a:t>
            </a:r>
            <a:r>
              <a:rPr dirty="0" sz="1700" spc="-5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в</a:t>
            </a:r>
            <a:r>
              <a:rPr dirty="0" sz="1700" spc="5">
                <a:latin typeface="Microsoft Sans Serif"/>
                <a:cs typeface="Microsoft Sans Serif"/>
              </a:rPr>
              <a:t> </a:t>
            </a:r>
            <a:r>
              <a:rPr dirty="0" sz="1700" spc="-5">
                <a:latin typeface="Microsoft Sans Serif"/>
                <a:cs typeface="Microsoft Sans Serif"/>
              </a:rPr>
              <a:t>федеральных</a:t>
            </a:r>
            <a:r>
              <a:rPr dirty="0" sz="1700">
                <a:latin typeface="Microsoft Sans Serif"/>
                <a:cs typeface="Microsoft Sans Serif"/>
              </a:rPr>
              <a:t> </a:t>
            </a:r>
            <a:r>
              <a:rPr dirty="0" sz="1700" spc="-15">
                <a:latin typeface="Microsoft Sans Serif"/>
                <a:cs typeface="Microsoft Sans Serif"/>
              </a:rPr>
              <a:t>проектах</a:t>
            </a:r>
            <a:r>
              <a:rPr dirty="0" sz="1700" spc="-10">
                <a:latin typeface="Microsoft Sans Serif"/>
                <a:cs typeface="Microsoft Sans Serif"/>
              </a:rPr>
              <a:t> </a:t>
            </a:r>
            <a:r>
              <a:rPr dirty="0" sz="1700" spc="-5" b="1">
                <a:latin typeface="Arial"/>
                <a:cs typeface="Arial"/>
              </a:rPr>
              <a:t>«Современная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15" b="1">
                <a:latin typeface="Arial"/>
                <a:cs typeface="Arial"/>
              </a:rPr>
              <a:t>школа»,</a:t>
            </a:r>
            <a:r>
              <a:rPr dirty="0" sz="1700" spc="-1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«Успех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каждого 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ребенка»,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spc="-15" b="1">
                <a:latin typeface="Arial"/>
                <a:cs typeface="Arial"/>
              </a:rPr>
              <a:t>«Молодые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профессионалы»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НП</a:t>
            </a:r>
            <a:r>
              <a:rPr dirty="0" sz="1700" spc="15">
                <a:latin typeface="Microsoft Sans Serif"/>
                <a:cs typeface="Microsoft Sans Serif"/>
              </a:rPr>
              <a:t> </a:t>
            </a:r>
            <a:r>
              <a:rPr dirty="0" sz="1700" spc="-15">
                <a:latin typeface="Microsoft Sans Serif"/>
                <a:cs typeface="Microsoft Sans Serif"/>
              </a:rPr>
              <a:t>«Образование»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532" y="5373217"/>
            <a:ext cx="8641080" cy="877569"/>
          </a:xfrm>
          <a:prstGeom prst="rect">
            <a:avLst/>
          </a:prstGeom>
          <a:solidFill>
            <a:srgbClr val="DDD9C3"/>
          </a:solidFill>
        </p:spPr>
        <p:txBody>
          <a:bodyPr wrap="square" lIns="0" tIns="41275" rIns="0" bIns="0" rtlCol="0" vert="horz">
            <a:spAutoFit/>
          </a:bodyPr>
          <a:lstStyle/>
          <a:p>
            <a:pPr marL="91440" marR="83820" indent="457200">
              <a:lnSpc>
                <a:spcPct val="100000"/>
              </a:lnSpc>
              <a:spcBef>
                <a:spcPts val="325"/>
              </a:spcBef>
              <a:tabLst>
                <a:tab pos="1889760" algn="l"/>
                <a:tab pos="4179570" algn="l"/>
                <a:tab pos="4965700" algn="l"/>
                <a:tab pos="5302250" algn="l"/>
                <a:tab pos="6511290" algn="l"/>
                <a:tab pos="6971665" algn="l"/>
              </a:tabLst>
            </a:pPr>
            <a:r>
              <a:rPr dirty="0" sz="1700" spc="-60">
                <a:latin typeface="Microsoft Sans Serif"/>
                <a:cs typeface="Microsoft Sans Serif"/>
              </a:rPr>
              <a:t>В</a:t>
            </a:r>
            <a:r>
              <a:rPr dirty="0" sz="1700" spc="-25">
                <a:latin typeface="Microsoft Sans Serif"/>
                <a:cs typeface="Microsoft Sans Serif"/>
              </a:rPr>
              <a:t>к</a:t>
            </a:r>
            <a:r>
              <a:rPr dirty="0" sz="1700" spc="5">
                <a:latin typeface="Microsoft Sans Serif"/>
                <a:cs typeface="Microsoft Sans Serif"/>
              </a:rPr>
              <a:t>л</a:t>
            </a:r>
            <a:r>
              <a:rPr dirty="0" sz="1700" spc="-25">
                <a:latin typeface="Microsoft Sans Serif"/>
                <a:cs typeface="Microsoft Sans Serif"/>
              </a:rPr>
              <a:t>ю</a:t>
            </a:r>
            <a:r>
              <a:rPr dirty="0" sz="1700" spc="-5">
                <a:latin typeface="Microsoft Sans Serif"/>
                <a:cs typeface="Microsoft Sans Serif"/>
              </a:rPr>
              <a:t>чен</a:t>
            </a:r>
            <a:r>
              <a:rPr dirty="0" sz="1700" spc="-15">
                <a:latin typeface="Microsoft Sans Serif"/>
                <a:cs typeface="Microsoft Sans Serif"/>
              </a:rPr>
              <a:t>и</a:t>
            </a:r>
            <a:r>
              <a:rPr dirty="0" sz="1700">
                <a:latin typeface="Microsoft Sans Serif"/>
                <a:cs typeface="Microsoft Sans Serif"/>
              </a:rPr>
              <a:t>е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 spc="-15">
                <a:latin typeface="Microsoft Sans Serif"/>
                <a:cs typeface="Microsoft Sans Serif"/>
              </a:rPr>
              <a:t>произ</a:t>
            </a:r>
            <a:r>
              <a:rPr dirty="0" sz="1700" spc="-50">
                <a:latin typeface="Microsoft Sans Serif"/>
                <a:cs typeface="Microsoft Sans Serif"/>
              </a:rPr>
              <a:t>в</a:t>
            </a:r>
            <a:r>
              <a:rPr dirty="0" sz="1700" spc="-40">
                <a:latin typeface="Microsoft Sans Serif"/>
                <a:cs typeface="Microsoft Sans Serif"/>
              </a:rPr>
              <a:t>о</a:t>
            </a:r>
            <a:r>
              <a:rPr dirty="0" sz="1700" spc="-5">
                <a:latin typeface="Microsoft Sans Serif"/>
                <a:cs typeface="Microsoft Sans Serif"/>
              </a:rPr>
              <a:t>ди</a:t>
            </a:r>
            <a:r>
              <a:rPr dirty="0" sz="1700" spc="-30">
                <a:latin typeface="Microsoft Sans Serif"/>
                <a:cs typeface="Microsoft Sans Serif"/>
              </a:rPr>
              <a:t>т</a:t>
            </a:r>
            <a:r>
              <a:rPr dirty="0" sz="1700" spc="-60">
                <a:latin typeface="Microsoft Sans Serif"/>
                <a:cs typeface="Microsoft Sans Serif"/>
              </a:rPr>
              <a:t>е</a:t>
            </a:r>
            <a:r>
              <a:rPr dirty="0" sz="1700" spc="-5">
                <a:latin typeface="Microsoft Sans Serif"/>
                <a:cs typeface="Microsoft Sans Serif"/>
              </a:rPr>
              <a:t>льност</a:t>
            </a:r>
            <a:r>
              <a:rPr dirty="0" sz="1700">
                <a:latin typeface="Microsoft Sans Serif"/>
                <a:cs typeface="Microsoft Sans Serif"/>
              </a:rPr>
              <a:t>и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>
                <a:latin typeface="Microsoft Sans Serif"/>
                <a:cs typeface="Microsoft Sans Serif"/>
              </a:rPr>
              <a:t>т</a:t>
            </a:r>
            <a:r>
              <a:rPr dirty="0" sz="1700" spc="-15">
                <a:latin typeface="Microsoft Sans Serif"/>
                <a:cs typeface="Microsoft Sans Serif"/>
              </a:rPr>
              <a:t>р</a:t>
            </a:r>
            <a:r>
              <a:rPr dirty="0" sz="1700" spc="-85">
                <a:latin typeface="Microsoft Sans Serif"/>
                <a:cs typeface="Microsoft Sans Serif"/>
              </a:rPr>
              <a:t>у</a:t>
            </a:r>
            <a:r>
              <a:rPr dirty="0" sz="1700" spc="-5">
                <a:latin typeface="Microsoft Sans Serif"/>
                <a:cs typeface="Microsoft Sans Serif"/>
              </a:rPr>
              <a:t>д</a:t>
            </a:r>
            <a:r>
              <a:rPr dirty="0" sz="1700">
                <a:latin typeface="Microsoft Sans Serif"/>
                <a:cs typeface="Microsoft Sans Serif"/>
              </a:rPr>
              <a:t>а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>
                <a:latin typeface="Microsoft Sans Serif"/>
                <a:cs typeface="Microsoft Sans Serif"/>
              </a:rPr>
              <a:t>в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 spc="-5">
                <a:latin typeface="Microsoft Sans Serif"/>
                <a:cs typeface="Microsoft Sans Serif"/>
              </a:rPr>
              <a:t>дв</a:t>
            </a:r>
            <a:r>
              <a:rPr dirty="0" sz="1700" spc="-10">
                <a:latin typeface="Microsoft Sans Serif"/>
                <a:cs typeface="Microsoft Sans Serif"/>
              </a:rPr>
              <a:t>и</a:t>
            </a:r>
            <a:r>
              <a:rPr dirty="0" sz="1700" spc="-20">
                <a:latin typeface="Microsoft Sans Serif"/>
                <a:cs typeface="Microsoft Sans Serif"/>
              </a:rPr>
              <a:t>жен</a:t>
            </a:r>
            <a:r>
              <a:rPr dirty="0" sz="1700" spc="-30">
                <a:latin typeface="Microsoft Sans Serif"/>
                <a:cs typeface="Microsoft Sans Serif"/>
              </a:rPr>
              <a:t>и</a:t>
            </a:r>
            <a:r>
              <a:rPr dirty="0" sz="1700">
                <a:latin typeface="Microsoft Sans Serif"/>
                <a:cs typeface="Microsoft Sans Serif"/>
              </a:rPr>
              <a:t>е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 spc="-15">
                <a:latin typeface="Microsoft Sans Serif"/>
                <a:cs typeface="Microsoft Sans Serif"/>
              </a:rPr>
              <a:t>по</a:t>
            </a:r>
            <a:r>
              <a:rPr dirty="0" sz="1700">
                <a:latin typeface="Microsoft Sans Serif"/>
                <a:cs typeface="Microsoft Sans Serif"/>
              </a:rPr>
              <a:t>	</a:t>
            </a:r>
            <a:r>
              <a:rPr dirty="0" sz="1700" spc="-5">
                <a:latin typeface="Microsoft Sans Serif"/>
                <a:cs typeface="Microsoft Sans Serif"/>
              </a:rPr>
              <a:t>нас</a:t>
            </a:r>
            <a:r>
              <a:rPr dirty="0" sz="1700" spc="-30">
                <a:latin typeface="Microsoft Sans Serif"/>
                <a:cs typeface="Microsoft Sans Serif"/>
              </a:rPr>
              <a:t>т</a:t>
            </a:r>
            <a:r>
              <a:rPr dirty="0" sz="1700" spc="-5">
                <a:latin typeface="Microsoft Sans Serif"/>
                <a:cs typeface="Microsoft Sans Serif"/>
              </a:rPr>
              <a:t>ав</a:t>
            </a:r>
            <a:r>
              <a:rPr dirty="0" sz="1700" spc="-10">
                <a:latin typeface="Microsoft Sans Serif"/>
                <a:cs typeface="Microsoft Sans Serif"/>
              </a:rPr>
              <a:t>н</a:t>
            </a:r>
            <a:r>
              <a:rPr dirty="0" sz="1700" spc="-10">
                <a:latin typeface="Microsoft Sans Serif"/>
                <a:cs typeface="Microsoft Sans Serif"/>
              </a:rPr>
              <a:t>и</a:t>
            </a:r>
            <a:r>
              <a:rPr dirty="0" sz="1700" spc="-5">
                <a:latin typeface="Microsoft Sans Serif"/>
                <a:cs typeface="Microsoft Sans Serif"/>
              </a:rPr>
              <a:t>ч</a:t>
            </a:r>
            <a:r>
              <a:rPr dirty="0" sz="1700" spc="-5">
                <a:latin typeface="Microsoft Sans Serif"/>
                <a:cs typeface="Microsoft Sans Serif"/>
              </a:rPr>
              <a:t>ест</a:t>
            </a:r>
            <a:r>
              <a:rPr dirty="0" sz="1700" spc="-45">
                <a:latin typeface="Microsoft Sans Serif"/>
                <a:cs typeface="Microsoft Sans Serif"/>
              </a:rPr>
              <a:t>в</a:t>
            </a:r>
            <a:r>
              <a:rPr dirty="0" sz="1700">
                <a:latin typeface="Microsoft Sans Serif"/>
                <a:cs typeface="Microsoft Sans Serif"/>
              </a:rPr>
              <a:t>у  </a:t>
            </a:r>
            <a:r>
              <a:rPr dirty="0" sz="1700" spc="-20">
                <a:latin typeface="Microsoft Sans Serif"/>
                <a:cs typeface="Microsoft Sans Serif"/>
              </a:rPr>
              <a:t>обозначено</a:t>
            </a:r>
            <a:r>
              <a:rPr dirty="0" sz="1700" spc="35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в</a:t>
            </a:r>
            <a:r>
              <a:rPr dirty="0" sz="1700" spc="45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НП</a:t>
            </a:r>
            <a:r>
              <a:rPr dirty="0" sz="1700" spc="20">
                <a:latin typeface="Microsoft Sans Serif"/>
                <a:cs typeface="Microsoft Sans Serif"/>
              </a:rPr>
              <a:t> </a:t>
            </a:r>
            <a:r>
              <a:rPr dirty="0" sz="1700" spc="-10" b="1">
                <a:latin typeface="Arial"/>
                <a:cs typeface="Arial"/>
              </a:rPr>
              <a:t>«Производительность</a:t>
            </a:r>
            <a:r>
              <a:rPr dirty="0" sz="1700" spc="45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труда</a:t>
            </a:r>
            <a:r>
              <a:rPr dirty="0" sz="1700" spc="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и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поддержка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15" b="1">
                <a:latin typeface="Arial"/>
                <a:cs typeface="Arial"/>
              </a:rPr>
              <a:t>занятости»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79676" y="1287271"/>
              <a:ext cx="7020559" cy="5570855"/>
            </a:xfrm>
            <a:custGeom>
              <a:avLst/>
              <a:gdLst/>
              <a:ahLst/>
              <a:cxnLst/>
              <a:rect l="l" t="t" r="r" b="b"/>
              <a:pathLst>
                <a:path w="7020559" h="5570855">
                  <a:moveTo>
                    <a:pt x="7020306" y="0"/>
                  </a:moveTo>
                  <a:lnTo>
                    <a:pt x="0" y="0"/>
                  </a:lnTo>
                  <a:lnTo>
                    <a:pt x="0" y="5570728"/>
                  </a:lnTo>
                  <a:lnTo>
                    <a:pt x="7020306" y="5570728"/>
                  </a:lnTo>
                  <a:lnTo>
                    <a:pt x="70203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58670" y="1340358"/>
            <a:ext cx="6866255" cy="445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5825" indent="-416559">
              <a:lnSpc>
                <a:spcPts val="2055"/>
              </a:lnSpc>
              <a:buSzPct val="112500"/>
              <a:buChar char="-"/>
              <a:tabLst>
                <a:tab pos="885825" algn="l"/>
                <a:tab pos="886460" algn="l"/>
                <a:tab pos="2265045" algn="l"/>
                <a:tab pos="3630929" algn="l"/>
                <a:tab pos="5129530" algn="l"/>
                <a:tab pos="6743700" algn="l"/>
              </a:tabLst>
            </a:pPr>
            <a:r>
              <a:rPr dirty="0" sz="1600" spc="-35">
                <a:latin typeface="Microsoft Sans Serif"/>
                <a:cs typeface="Microsoft Sans Serif"/>
              </a:rPr>
              <a:t>из</a:t>
            </a:r>
            <a:r>
              <a:rPr dirty="0" sz="1600" spc="-60">
                <a:latin typeface="Microsoft Sans Serif"/>
                <a:cs typeface="Microsoft Sans Serif"/>
              </a:rPr>
              <a:t>м</a:t>
            </a:r>
            <a:r>
              <a:rPr dirty="0" sz="1600" spc="-10">
                <a:latin typeface="Microsoft Sans Serif"/>
                <a:cs typeface="Microsoft Sans Serif"/>
              </a:rPr>
              <a:t>е</a:t>
            </a:r>
            <a:r>
              <a:rPr dirty="0" sz="1600" spc="5">
                <a:latin typeface="Microsoft Sans Serif"/>
                <a:cs typeface="Microsoft Sans Serif"/>
              </a:rPr>
              <a:t>р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55">
                <a:latin typeface="Microsoft Sans Serif"/>
                <a:cs typeface="Microsoft Sans Serif"/>
              </a:rPr>
              <a:t>м</a:t>
            </a:r>
            <a:r>
              <a:rPr dirty="0" sz="1600" spc="-10">
                <a:latin typeface="Microsoft Sans Serif"/>
                <a:cs typeface="Microsoft Sans Serif"/>
              </a:rPr>
              <a:t>о</a:t>
            </a:r>
            <a:r>
              <a:rPr dirty="0" sz="1600" spc="-5">
                <a:latin typeface="Microsoft Sans Serif"/>
                <a:cs typeface="Microsoft Sans Serif"/>
              </a:rPr>
              <a:t>е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6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3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ш</a:t>
            </a:r>
            <a:r>
              <a:rPr dirty="0" sz="1600" spc="5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ие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45">
                <a:solidFill>
                  <a:srgbClr val="006FC0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4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-8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55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15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10">
                <a:latin typeface="Microsoft Sans Serif"/>
                <a:cs typeface="Microsoft Sans Serif"/>
              </a:rPr>
              <a:t>о</a:t>
            </a:r>
            <a:r>
              <a:rPr dirty="0" sz="1600" spc="-35">
                <a:latin typeface="Microsoft Sans Serif"/>
                <a:cs typeface="Microsoft Sans Serif"/>
              </a:rPr>
              <a:t>б</a:t>
            </a:r>
            <a:r>
              <a:rPr dirty="0" sz="1600" spc="-15">
                <a:latin typeface="Microsoft Sans Serif"/>
                <a:cs typeface="Microsoft Sans Serif"/>
              </a:rPr>
              <a:t>у</a:t>
            </a:r>
            <a:r>
              <a:rPr dirty="0" sz="1600" spc="-5">
                <a:latin typeface="Microsoft Sans Serif"/>
                <a:cs typeface="Microsoft Sans Serif"/>
              </a:rPr>
              <a:t>чающ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-30">
                <a:latin typeface="Microsoft Sans Serif"/>
                <a:cs typeface="Microsoft Sans Serif"/>
              </a:rPr>
              <a:t>х</a:t>
            </a:r>
            <a:r>
              <a:rPr dirty="0" sz="1600" spc="10">
                <a:latin typeface="Microsoft Sans Serif"/>
                <a:cs typeface="Microsoft Sans Serif"/>
              </a:rPr>
              <a:t>с</a:t>
            </a:r>
            <a:r>
              <a:rPr dirty="0" sz="1600" spc="-5">
                <a:latin typeface="Microsoft Sans Serif"/>
                <a:cs typeface="Microsoft Sans Serif"/>
              </a:rPr>
              <a:t>я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600" spc="-20">
                <a:latin typeface="Microsoft Sans Serif"/>
                <a:cs typeface="Microsoft Sans Serif"/>
              </a:rPr>
              <a:t>образовательной,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культурной,</a:t>
            </a:r>
            <a:r>
              <a:rPr dirty="0" sz="1600" spc="9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спортивной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других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сферах;</a:t>
            </a:r>
            <a:endParaRPr sz="1600">
              <a:latin typeface="Microsoft Sans Serif"/>
              <a:cs typeface="Microsoft Sans Serif"/>
            </a:endParaRPr>
          </a:p>
          <a:p>
            <a:pPr algn="just" marL="12700" marR="8890" indent="457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-"/>
              <a:tabLst>
                <a:tab pos="694690" algn="l"/>
              </a:tabLst>
            </a:pP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рост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числа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обучающихся,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прошедших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профориентационные </a:t>
            </a:r>
            <a:r>
              <a:rPr dirty="0" sz="1600" spc="-409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мероприятия</a:t>
            </a:r>
            <a:r>
              <a:rPr dirty="0" sz="1600" spc="-15">
                <a:latin typeface="Microsoft Sans Serif"/>
                <a:cs typeface="Microsoft Sans Serif"/>
              </a:rPr>
              <a:t>;</a:t>
            </a:r>
            <a:endParaRPr sz="1600">
              <a:latin typeface="Microsoft Sans Serif"/>
              <a:cs typeface="Microsoft Sans Serif"/>
            </a:endParaRPr>
          </a:p>
          <a:p>
            <a:pPr algn="just" marL="12700" marR="6985" indent="457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-"/>
              <a:tabLst>
                <a:tab pos="756920" algn="l"/>
              </a:tabLst>
            </a:pP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улучшение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психологического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климата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образовательной 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60">
                <a:latin typeface="Microsoft Sans Serif"/>
                <a:cs typeface="Microsoft Sans Serif"/>
              </a:rPr>
              <a:t>как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среди</a:t>
            </a:r>
            <a:r>
              <a:rPr dirty="0" sz="1600" spc="-10">
                <a:latin typeface="Microsoft Sans Serif"/>
                <a:cs typeface="Microsoft Sans Serif"/>
              </a:rPr>
              <a:t> обучающихся,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45">
                <a:latin typeface="Microsoft Sans Serif"/>
                <a:cs typeface="Microsoft Sans Serif"/>
              </a:rPr>
              <a:t>так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внутри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педагогического </a:t>
            </a:r>
            <a:r>
              <a:rPr dirty="0" sz="1600" spc="-20">
                <a:latin typeface="Microsoft Sans Serif"/>
                <a:cs typeface="Microsoft Sans Serif"/>
              </a:rPr>
              <a:t> коллектива,</a:t>
            </a:r>
            <a:r>
              <a:rPr dirty="0" sz="1600" spc="-15">
                <a:latin typeface="Microsoft Sans Serif"/>
                <a:cs typeface="Microsoft Sans Serif"/>
              </a:rPr>
              <a:t> связанное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выстраиванием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долгосрочных</a:t>
            </a:r>
            <a:r>
              <a:rPr dirty="0" sz="1600" spc="40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 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психологически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комфортных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коммуникаций</a:t>
            </a:r>
            <a:r>
              <a:rPr dirty="0" sz="1600" spc="10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основе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партнерства;</a:t>
            </a:r>
            <a:endParaRPr sz="1600">
              <a:latin typeface="Microsoft Sans Serif"/>
              <a:cs typeface="Microsoft Sans Serif"/>
            </a:endParaRPr>
          </a:p>
          <a:p>
            <a:pPr algn="just" marL="12700" marR="6985" indent="457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-"/>
              <a:tabLst>
                <a:tab pos="996315" algn="l"/>
              </a:tabLst>
            </a:pP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практическая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реализация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концепции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построения 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dirty="0" sz="1600" spc="7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dirty="0" sz="1600" spc="3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траекторий;</a:t>
            </a:r>
            <a:endParaRPr sz="1600">
              <a:latin typeface="Microsoft Sans Serif"/>
              <a:cs typeface="Microsoft Sans Serif"/>
            </a:endParaRPr>
          </a:p>
          <a:p>
            <a:pPr algn="just" marL="12700" marR="7620" indent="457200">
              <a:lnSpc>
                <a:spcPct val="100000"/>
              </a:lnSpc>
              <a:spcBef>
                <a:spcPts val="1205"/>
              </a:spcBef>
              <a:buChar char="-"/>
              <a:tabLst>
                <a:tab pos="70993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измеримое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улучшение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личных</a:t>
            </a:r>
            <a:r>
              <a:rPr dirty="0" sz="1600" spc="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показателей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эффективности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педагогов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сотрудников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региональных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предприятий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 и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1600" spc="-15">
                <a:latin typeface="Microsoft Sans Serif"/>
                <a:cs typeface="Microsoft Sans Serif"/>
              </a:rPr>
              <a:t>, 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связанное</a:t>
            </a:r>
            <a:r>
              <a:rPr dirty="0" sz="1600" spc="4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2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развитием</a:t>
            </a:r>
            <a:r>
              <a:rPr dirty="0" sz="1600" spc="5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гибких</a:t>
            </a:r>
            <a:r>
              <a:rPr dirty="0" sz="1600" spc="6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навыков</a:t>
            </a:r>
            <a:r>
              <a:rPr dirty="0" sz="1600" spc="4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3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метакомпетенций</a:t>
            </a:r>
            <a:r>
              <a:rPr dirty="0" sz="1600" spc="-30">
                <a:latin typeface="Microsoft Sans Serif"/>
                <a:cs typeface="Microsoft Sans Serif"/>
              </a:rPr>
              <a:t>;</a:t>
            </a:r>
            <a:endParaRPr sz="16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1200"/>
              </a:spcBef>
              <a:tabLst>
                <a:tab pos="286385" algn="l"/>
              </a:tabLst>
            </a:pP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-	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привлечение</a:t>
            </a:r>
            <a:r>
              <a:rPr dirty="0" sz="1600" spc="35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dirty="0" sz="1600" spc="36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ресурсов</a:t>
            </a:r>
            <a:r>
              <a:rPr dirty="0" sz="1600" spc="36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5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сторонних</a:t>
            </a:r>
            <a:r>
              <a:rPr dirty="0" sz="1600" spc="36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инвестиций</a:t>
            </a:r>
            <a:r>
              <a:rPr dirty="0" sz="1600" spc="36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algn="r" marR="6985">
              <a:lnSpc>
                <a:spcPct val="100000"/>
              </a:lnSpc>
            </a:pPr>
            <a:r>
              <a:rPr dirty="0" sz="1600" spc="-15">
                <a:latin typeface="Microsoft Sans Serif"/>
                <a:cs typeface="Microsoft Sans Serif"/>
              </a:rPr>
              <a:t>развитие</a:t>
            </a:r>
            <a:r>
              <a:rPr dirty="0" sz="1600" spc="19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инновационных</a:t>
            </a:r>
            <a:r>
              <a:rPr dirty="0" sz="1600" spc="18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образовательных</a:t>
            </a:r>
            <a:r>
              <a:rPr dirty="0" sz="1600" spc="19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17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социальных</a:t>
            </a:r>
            <a:r>
              <a:rPr dirty="0" sz="1600" spc="17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программ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896" y="5767222"/>
            <a:ext cx="32683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95"/>
              </a:spcBef>
              <a:tabLst>
                <a:tab pos="573405" algn="l"/>
                <a:tab pos="1788160" algn="l"/>
              </a:tabLst>
            </a:pPr>
            <a:r>
              <a:rPr dirty="0" sz="1600">
                <a:latin typeface="Microsoft Sans Serif"/>
                <a:cs typeface="Microsoft Sans Serif"/>
              </a:rPr>
              <a:t>О</a:t>
            </a:r>
            <a:r>
              <a:rPr dirty="0" sz="1600" spc="-5">
                <a:latin typeface="Microsoft Sans Serif"/>
                <a:cs typeface="Microsoft Sans Serif"/>
              </a:rPr>
              <a:t>О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8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dirty="0" sz="1600" spc="15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35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45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ф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ор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ро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ан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ю  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</a:pP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3436" y="6011062"/>
            <a:ext cx="27584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1524635" algn="l"/>
              </a:tabLst>
            </a:pP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dirty="0" sz="1600" spc="-4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2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ом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,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п</a:t>
            </a:r>
            <a:r>
              <a:rPr dirty="0" sz="1600" spc="-55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5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ц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иа</a:t>
            </a:r>
            <a:r>
              <a:rPr dirty="0" sz="1600" spc="10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ь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н</a:t>
            </a:r>
            <a:r>
              <a:rPr dirty="0" sz="1600" spc="5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30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у  </a:t>
            </a:r>
            <a:r>
              <a:rPr dirty="0" sz="1600" spc="1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ооб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щ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	</a:t>
            </a:r>
            <a:r>
              <a:rPr dirty="0" sz="1600" spc="-80">
                <a:solidFill>
                  <a:srgbClr val="006FC0"/>
                </a:solidFill>
                <a:latin typeface="Microsoft Sans Serif"/>
                <a:cs typeface="Microsoft Sans Serif"/>
              </a:rPr>
              <a:t>б</a:t>
            </a:r>
            <a:r>
              <a:rPr dirty="0" sz="1600" spc="15">
                <a:solidFill>
                  <a:srgbClr val="006FC0"/>
                </a:solidFill>
                <a:latin typeface="Microsoft Sans Serif"/>
                <a:cs typeface="Microsoft Sans Serif"/>
              </a:rPr>
              <a:t>л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а</a:t>
            </a:r>
            <a:r>
              <a:rPr dirty="0" sz="1600" spc="-50">
                <a:solidFill>
                  <a:srgbClr val="006FC0"/>
                </a:solidFill>
                <a:latin typeface="Microsoft Sans Serif"/>
                <a:cs typeface="Microsoft Sans Serif"/>
              </a:rPr>
              <a:t>г</a:t>
            </a:r>
            <a:r>
              <a:rPr dirty="0" sz="1600" spc="-45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арных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5182" y="5767222"/>
            <a:ext cx="32162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05535" algn="l"/>
                <a:tab pos="1285240" algn="l"/>
                <a:tab pos="1637030" algn="l"/>
                <a:tab pos="1855470" algn="l"/>
                <a:tab pos="1997075" algn="l"/>
                <a:tab pos="2099310" algn="l"/>
                <a:tab pos="288544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субъекта	</a:t>
            </a:r>
            <a:r>
              <a:rPr dirty="0" sz="1600" spc="-80">
                <a:latin typeface="Microsoft Sans Serif"/>
                <a:cs typeface="Microsoft Sans Serif"/>
              </a:rPr>
              <a:t>РФ	</a:t>
            </a:r>
            <a:r>
              <a:rPr dirty="0" sz="1600" spc="-5">
                <a:latin typeface="Microsoft Sans Serif"/>
                <a:cs typeface="Microsoft Sans Serif"/>
              </a:rPr>
              <a:t>и		</a:t>
            </a:r>
            <a:r>
              <a:rPr dirty="0" sz="1600" spc="-30">
                <a:latin typeface="Microsoft Sans Serif"/>
                <a:cs typeface="Microsoft Sans Serif"/>
              </a:rPr>
              <a:t>конкретных 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40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5">
                <a:solidFill>
                  <a:srgbClr val="006FC0"/>
                </a:solidFill>
                <a:latin typeface="Microsoft Sans Serif"/>
                <a:cs typeface="Microsoft Sans Serif"/>
              </a:rPr>
              <a:t>о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ч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ивы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х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40">
                <a:solidFill>
                  <a:srgbClr val="006FC0"/>
                </a:solidFill>
                <a:latin typeface="Microsoft Sans Serif"/>
                <a:cs typeface="Microsoft Sans Serif"/>
              </a:rPr>
              <a:t>я</a:t>
            </a:r>
            <a:r>
              <a:rPr dirty="0" sz="1600" spc="-50">
                <a:solidFill>
                  <a:srgbClr val="006FC0"/>
                </a:solidFill>
                <a:latin typeface="Microsoft Sans Serif"/>
                <a:cs typeface="Microsoft Sans Serif"/>
              </a:rPr>
              <a:t>з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й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	</a:t>
            </a:r>
            <a:r>
              <a:rPr dirty="0" sz="1600" spc="-55">
                <a:solidFill>
                  <a:srgbClr val="006FC0"/>
                </a:solidFill>
                <a:latin typeface="Microsoft Sans Serif"/>
                <a:cs typeface="Microsoft Sans Serif"/>
              </a:rPr>
              <a:t>м</a:t>
            </a:r>
            <a:r>
              <a:rPr dirty="0" sz="1600" spc="-20">
                <a:solidFill>
                  <a:srgbClr val="006FC0"/>
                </a:solidFill>
                <a:latin typeface="Microsoft Sans Serif"/>
                <a:cs typeface="Microsoft Sans Serif"/>
              </a:rPr>
              <a:t>е</a:t>
            </a:r>
            <a:r>
              <a:rPr dirty="0" sz="1600" spc="-60">
                <a:solidFill>
                  <a:srgbClr val="006FC0"/>
                </a:solidFill>
                <a:latin typeface="Microsoft Sans Serif"/>
                <a:cs typeface="Microsoft Sans Serif"/>
              </a:rPr>
              <a:t>ж</a:t>
            </a:r>
            <a:r>
              <a:rPr dirty="0" sz="1600" spc="10">
                <a:solidFill>
                  <a:srgbClr val="006FC0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-5">
                <a:solidFill>
                  <a:srgbClr val="006FC0"/>
                </a:solidFill>
                <a:latin typeface="Microsoft Sans Serif"/>
                <a:cs typeface="Microsoft Sans Serif"/>
              </a:rPr>
              <a:t>у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	</a:t>
            </a:r>
            <a:r>
              <a:rPr dirty="0" sz="1600">
                <a:solidFill>
                  <a:srgbClr val="006FC0"/>
                </a:solidFill>
                <a:latin typeface="Microsoft Sans Serif"/>
                <a:cs typeface="Microsoft Sans Serif"/>
              </a:rPr>
              <a:t>ОО 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формированию		</a:t>
            </a:r>
            <a:r>
              <a:rPr dirty="0" sz="1600" spc="-15">
                <a:solidFill>
                  <a:srgbClr val="006FC0"/>
                </a:solidFill>
                <a:latin typeface="Microsoft Sans Serif"/>
                <a:cs typeface="Microsoft Sans Serif"/>
              </a:rPr>
              <a:t>эндаумента </a:t>
            </a:r>
            <a:r>
              <a:rPr dirty="0" sz="1600" spc="-1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006FC0"/>
                </a:solidFill>
                <a:latin typeface="Microsoft Sans Serif"/>
                <a:cs typeface="Microsoft Sans Serif"/>
              </a:rPr>
              <a:t>выпускников.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78" y="902335"/>
          <a:ext cx="8520430" cy="567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4484"/>
                <a:gridCol w="913129"/>
                <a:gridCol w="913129"/>
              </a:tblGrid>
              <a:tr h="468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Наименование</a:t>
                      </a:r>
                      <a:r>
                        <a:rPr dirty="0" sz="12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показателя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2020</a:t>
                      </a:r>
                      <a:r>
                        <a:rPr dirty="0" sz="120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90">
                          <a:latin typeface="Microsoft Sans Serif"/>
                          <a:cs typeface="Microsoft Sans Serif"/>
                        </a:rPr>
                        <a:t>г.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dirty="0" sz="120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90">
                          <a:latin typeface="Microsoft Sans Serif"/>
                          <a:cs typeface="Microsoft Sans Serif"/>
                        </a:rPr>
                        <a:t>г.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84098">
                <a:tc>
                  <a:txBody>
                    <a:bodyPr/>
                    <a:lstStyle/>
                    <a:p>
                      <a:pPr marL="14604" marR="5715">
                        <a:lnSpc>
                          <a:spcPts val="1930"/>
                        </a:lnSpc>
                        <a:spcBef>
                          <a:spcPts val="100"/>
                        </a:spcBef>
                      </a:pP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Доля</a:t>
                      </a:r>
                      <a:r>
                        <a:rPr dirty="0" sz="14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детей</a:t>
                      </a:r>
                      <a:r>
                        <a:rPr dirty="0" sz="14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возрасте</a:t>
                      </a:r>
                      <a:r>
                        <a:rPr dirty="0" sz="14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4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dirty="0" sz="14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dirty="0" sz="14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dirty="0" sz="14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5">
                          <a:latin typeface="Microsoft Sans Serif"/>
                          <a:cs typeface="Microsoft Sans Serif"/>
                        </a:rPr>
                        <a:t>лет,</a:t>
                      </a:r>
                      <a:r>
                        <a:rPr dirty="0" sz="14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проживающих</a:t>
                      </a:r>
                      <a:r>
                        <a:rPr dirty="0" sz="14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субъекте</a:t>
                      </a:r>
                      <a:r>
                        <a:rPr dirty="0" sz="14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5">
                          <a:latin typeface="Microsoft Sans Serif"/>
                          <a:cs typeface="Microsoft Sans Serif"/>
                        </a:rPr>
                        <a:t>РФ,</a:t>
                      </a:r>
                      <a:r>
                        <a:rPr dirty="0" sz="14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вошедших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наставничества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роли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наставляемого,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29588">
                <a:tc>
                  <a:txBody>
                    <a:bodyPr/>
                    <a:lstStyle/>
                    <a:p>
                      <a:pPr algn="just" marL="14604" marR="5080">
                        <a:lnSpc>
                          <a:spcPts val="1930"/>
                        </a:lnSpc>
                        <a:spcBef>
                          <a:spcPts val="100"/>
                        </a:spcBef>
                      </a:pP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Доля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детей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подростков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возрасте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15 до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19 </a:t>
                      </a:r>
                      <a:r>
                        <a:rPr dirty="0" sz="1400" spc="-50">
                          <a:latin typeface="Microsoft Sans Serif"/>
                          <a:cs typeface="Microsoft Sans Serif"/>
                        </a:rPr>
                        <a:t>лет,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проживающих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субъекте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1400" spc="3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вошедших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 spc="3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роли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наставника,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29462">
                <a:tc>
                  <a:txBody>
                    <a:bodyPr/>
                    <a:lstStyle/>
                    <a:p>
                      <a:pPr algn="just" marL="14604" marR="5715">
                        <a:lnSpc>
                          <a:spcPts val="1930"/>
                        </a:lnSpc>
                        <a:spcBef>
                          <a:spcPts val="100"/>
                        </a:spcBef>
                      </a:pP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Доля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учителей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молодых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специалистов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(с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опытом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работы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лет),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проживающих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субъекте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вошедших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роли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наставляемого,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10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70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29461">
                <a:tc>
                  <a:txBody>
                    <a:bodyPr/>
                    <a:lstStyle/>
                    <a:p>
                      <a:pPr marL="14604" marR="5715">
                        <a:lnSpc>
                          <a:spcPts val="1930"/>
                        </a:lnSpc>
                        <a:spcBef>
                          <a:spcPts val="105"/>
                        </a:spcBef>
                        <a:tabLst>
                          <a:tab pos="628650" algn="l"/>
                          <a:tab pos="1892300" algn="l"/>
                          <a:tab pos="3245485" algn="l"/>
                          <a:tab pos="3619500" algn="l"/>
                          <a:tab pos="4419600" algn="l"/>
                          <a:tab pos="5547360" algn="l"/>
                        </a:tabLst>
                      </a:pP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(ор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ац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щ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 spc="-35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че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ия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осуществляющих</a:t>
                      </a:r>
                      <a:r>
                        <a:rPr dirty="0" sz="1400" spc="2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деятельность</a:t>
                      </a:r>
                      <a:r>
                        <a:rPr dirty="0" sz="1400" spc="2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субъекте</a:t>
                      </a:r>
                      <a:r>
                        <a:rPr dirty="0" sz="1400" spc="2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dirty="0" sz="1400" spc="2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Федерации,</a:t>
                      </a:r>
                      <a:r>
                        <a:rPr dirty="0" sz="1400" spc="2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вошедших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наставничества,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предоставив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своих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наставников,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30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84186">
                <a:tc>
                  <a:txBody>
                    <a:bodyPr/>
                    <a:lstStyle/>
                    <a:p>
                      <a:pPr marL="14604" marR="2540">
                        <a:lnSpc>
                          <a:spcPct val="114999"/>
                        </a:lnSpc>
                        <a:tabLst>
                          <a:tab pos="962025" algn="l"/>
                          <a:tab pos="2829560" algn="l"/>
                          <a:tab pos="4284980" algn="l"/>
                          <a:tab pos="5318760" algn="l"/>
                          <a:tab pos="5675630" algn="l"/>
                        </a:tabLst>
                      </a:pPr>
                      <a:r>
                        <a:rPr dirty="0" sz="1400" spc="-65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7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dirty="0" sz="1400" spc="-4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400" spc="-5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ча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ах 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наставничества,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(опросный)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85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38784">
                <a:tc>
                  <a:txBody>
                    <a:bodyPr/>
                    <a:lstStyle/>
                    <a:p>
                      <a:pPr marL="14604" marR="5715">
                        <a:lnSpc>
                          <a:spcPct val="114999"/>
                        </a:lnSpc>
                        <a:tabLst>
                          <a:tab pos="994410" algn="l"/>
                          <a:tab pos="2894965" algn="l"/>
                          <a:tab pos="4219575" algn="l"/>
                          <a:tab pos="5285105" algn="l"/>
                          <a:tab pos="5673725" algn="l"/>
                        </a:tabLst>
                      </a:pPr>
                      <a:r>
                        <a:rPr dirty="0" sz="1400" spc="-65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7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dirty="0" sz="1400" spc="-4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400" spc="-5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авни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ча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ах 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наставничества,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(опросный)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4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85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54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841" y="29971"/>
            <a:ext cx="64547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65885" marR="5080" indent="-1353820">
              <a:lnSpc>
                <a:spcPct val="100000"/>
              </a:lnSpc>
              <a:spcBef>
                <a:spcPts val="100"/>
              </a:spcBef>
              <a:tabLst>
                <a:tab pos="4741545" algn="l"/>
              </a:tabLst>
            </a:pPr>
            <a:r>
              <a:rPr dirty="0" spc="-10">
                <a:solidFill>
                  <a:srgbClr val="001F5F"/>
                </a:solidFill>
              </a:rPr>
              <a:t>Показатели</a:t>
            </a:r>
            <a:r>
              <a:rPr dirty="0" spc="5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эффективности</a:t>
            </a:r>
            <a:r>
              <a:rPr dirty="0" spc="75">
                <a:solidFill>
                  <a:srgbClr val="001F5F"/>
                </a:solidFill>
              </a:rPr>
              <a:t> </a:t>
            </a:r>
            <a:r>
              <a:rPr dirty="0" spc="-5">
                <a:solidFill>
                  <a:srgbClr val="001F5F"/>
                </a:solidFill>
              </a:rPr>
              <a:t>внедрения</a:t>
            </a:r>
            <a:r>
              <a:rPr dirty="0" spc="15">
                <a:solidFill>
                  <a:srgbClr val="001F5F"/>
                </a:solidFill>
              </a:rPr>
              <a:t> </a:t>
            </a:r>
            <a:r>
              <a:rPr dirty="0" spc="-15">
                <a:solidFill>
                  <a:srgbClr val="001F5F"/>
                </a:solidFill>
              </a:rPr>
              <a:t>целевой</a:t>
            </a:r>
            <a:r>
              <a:rPr dirty="0" spc="40">
                <a:solidFill>
                  <a:srgbClr val="001F5F"/>
                </a:solidFill>
              </a:rPr>
              <a:t> </a:t>
            </a:r>
            <a:r>
              <a:rPr dirty="0" spc="-15">
                <a:solidFill>
                  <a:srgbClr val="001F5F"/>
                </a:solidFill>
              </a:rPr>
              <a:t>модели </a:t>
            </a:r>
            <a:r>
              <a:rPr dirty="0" spc="-484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наставничества</a:t>
            </a:r>
            <a:r>
              <a:rPr dirty="0" spc="75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в</a:t>
            </a:r>
            <a:r>
              <a:rPr dirty="0" spc="20">
                <a:solidFill>
                  <a:srgbClr val="001F5F"/>
                </a:solidFill>
              </a:rPr>
              <a:t> </a:t>
            </a:r>
            <a:r>
              <a:rPr dirty="0" spc="-15">
                <a:solidFill>
                  <a:srgbClr val="001F5F"/>
                </a:solidFill>
              </a:rPr>
              <a:t>субъектах	РФ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178" y="24511"/>
            <a:ext cx="7459345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СТРУКТУРА</a:t>
            </a:r>
            <a:r>
              <a:rPr dirty="0" sz="1600" spc="-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 Black"/>
                <a:cs typeface="Arial Black"/>
              </a:rPr>
              <a:t>УПРАВЛЕНИЯ</a:t>
            </a:r>
            <a:endParaRPr sz="16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реализацией</a:t>
            </a:r>
            <a:r>
              <a:rPr dirty="0" sz="16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целевой</a:t>
            </a:r>
            <a:r>
              <a:rPr dirty="0" sz="16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модели</a:t>
            </a:r>
            <a:r>
              <a:rPr dirty="0" sz="16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r>
              <a:rPr dirty="0" sz="1600" spc="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(ЦМН)</a:t>
            </a:r>
            <a:r>
              <a:rPr dirty="0" sz="1600" spc="5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dirty="0" sz="1600" spc="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ОО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704" y="588327"/>
            <a:ext cx="8399780" cy="584835"/>
          </a:xfrm>
          <a:prstGeom prst="rect">
            <a:avLst/>
          </a:prstGeom>
          <a:solidFill>
            <a:srgbClr val="F1F1F1"/>
          </a:solidFill>
          <a:ln w="9525">
            <a:solidFill>
              <a:srgbClr val="1F487C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481580" marR="123825" indent="-2353945">
              <a:lnSpc>
                <a:spcPct val="100000"/>
              </a:lnSpc>
              <a:spcBef>
                <a:spcPts val="320"/>
              </a:spcBef>
            </a:pPr>
            <a:r>
              <a:rPr dirty="0" sz="1600" spc="-10" b="1">
                <a:latin typeface="Arial"/>
                <a:cs typeface="Arial"/>
              </a:rPr>
              <a:t>Орган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исполнительной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власти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субъекта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РФ,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осуществляющий</a:t>
            </a:r>
            <a:r>
              <a:rPr dirty="0" sz="1600" spc="8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государственное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управление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в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сфере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образования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225422"/>
            <a:ext cx="8125459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105"/>
              </a:spcBef>
              <a:buChar char="-"/>
              <a:tabLst>
                <a:tab pos="121285" algn="l"/>
              </a:tabLst>
            </a:pPr>
            <a:r>
              <a:rPr dirty="0" sz="1400" spc="-5" i="1">
                <a:latin typeface="Arial"/>
                <a:cs typeface="Arial"/>
              </a:rPr>
              <a:t>принимает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решение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о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внедрении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ЦМН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в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регионе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10" i="1">
                <a:latin typeface="Arial"/>
                <a:cs typeface="Arial"/>
              </a:rPr>
              <a:t>координирует</a:t>
            </a:r>
            <a:r>
              <a:rPr dirty="0" sz="1400" spc="35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внедрение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ЦМН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15" i="1">
                <a:latin typeface="Arial"/>
                <a:cs typeface="Arial"/>
              </a:rPr>
              <a:t>реализует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меры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по</a:t>
            </a:r>
            <a:r>
              <a:rPr dirty="0" sz="1400" spc="1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обеспечению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доступности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программ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наставничества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для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обучающихся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i="1">
                <a:latin typeface="Arial"/>
                <a:cs typeface="Arial"/>
              </a:rPr>
              <a:t>особыми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образовательными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потребностями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индивидуальными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возможностям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704" y="2183117"/>
            <a:ext cx="8399780" cy="369570"/>
          </a:xfrm>
          <a:prstGeom prst="rect">
            <a:avLst/>
          </a:prstGeom>
          <a:solidFill>
            <a:srgbClr val="F1F1F1"/>
          </a:solidFill>
          <a:ln w="9525">
            <a:solidFill>
              <a:srgbClr val="1F487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800" spc="-10" b="1">
                <a:latin typeface="Arial"/>
                <a:cs typeface="Arial"/>
              </a:rPr>
              <a:t>Региональный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наставнический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центр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579877"/>
            <a:ext cx="757745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52425">
              <a:lnSpc>
                <a:spcPct val="100000"/>
              </a:lnSpc>
              <a:spcBef>
                <a:spcPts val="105"/>
              </a:spcBef>
              <a:buChar char="-"/>
              <a:tabLst>
                <a:tab pos="121285" algn="l"/>
              </a:tabLst>
            </a:pPr>
            <a:r>
              <a:rPr dirty="0" sz="1400" spc="-5" i="1">
                <a:latin typeface="Arial"/>
                <a:cs typeface="Arial"/>
              </a:rPr>
              <a:t>организационная, </a:t>
            </a:r>
            <a:r>
              <a:rPr dirty="0" sz="1400" spc="-10" i="1">
                <a:latin typeface="Arial"/>
                <a:cs typeface="Arial"/>
              </a:rPr>
              <a:t>методическая, </a:t>
            </a:r>
            <a:r>
              <a:rPr dirty="0" sz="1400" spc="-5" i="1">
                <a:latin typeface="Arial"/>
                <a:cs typeface="Arial"/>
              </a:rPr>
              <a:t>экспертно-консультационная, информационная </a:t>
            </a:r>
            <a:r>
              <a:rPr dirty="0" sz="1400" i="1">
                <a:latin typeface="Arial"/>
                <a:cs typeface="Arial"/>
              </a:rPr>
              <a:t>и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просветительская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поддержка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участников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внедрения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ЦМН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5" i="1">
                <a:latin typeface="Arial"/>
                <a:cs typeface="Arial"/>
              </a:rPr>
              <a:t>содействие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распространению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-5" i="1">
                <a:latin typeface="Arial"/>
                <a:cs typeface="Arial"/>
              </a:rPr>
              <a:t> внедрению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лучших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наставнических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практик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10" i="1">
                <a:latin typeface="Arial"/>
                <a:cs typeface="Arial"/>
              </a:rPr>
              <a:t>обеспечение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реализации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мер</a:t>
            </a:r>
            <a:r>
              <a:rPr dirty="0" sz="1400" spc="-5" i="1">
                <a:latin typeface="Arial"/>
                <a:cs typeface="Arial"/>
              </a:rPr>
              <a:t> по</a:t>
            </a:r>
            <a:r>
              <a:rPr dirty="0" sz="1400" i="1">
                <a:latin typeface="Arial"/>
                <a:cs typeface="Arial"/>
              </a:rPr>
              <a:t> ДПО</a:t>
            </a:r>
            <a:r>
              <a:rPr dirty="0" sz="1400" spc="38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наставников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кураторов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в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различных </a:t>
            </a:r>
            <a:r>
              <a:rPr dirty="0" sz="1400" spc="-5" i="1">
                <a:latin typeface="Arial"/>
                <a:cs typeface="Arial"/>
              </a:rPr>
              <a:t>форматах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704" y="3506457"/>
            <a:ext cx="8399780" cy="369570"/>
          </a:xfrm>
          <a:prstGeom prst="rect">
            <a:avLst/>
          </a:prstGeom>
          <a:solidFill>
            <a:srgbClr val="F1F1F1"/>
          </a:solidFill>
          <a:ln w="9525">
            <a:solidFill>
              <a:srgbClr val="1F487C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800" spc="-10" b="1">
                <a:latin typeface="Arial"/>
                <a:cs typeface="Arial"/>
              </a:rPr>
              <a:t>Образовательная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организация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904869"/>
            <a:ext cx="844677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Microsoft Sans Serif"/>
                <a:cs typeface="Microsoft Sans Serif"/>
              </a:rPr>
              <a:t>-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 i="1">
                <a:latin typeface="Arial"/>
                <a:cs typeface="Arial"/>
              </a:rPr>
              <a:t>разработка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реализация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мероприятий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дорожной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карты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5"/>
              </a:spcBef>
              <a:buChar char="-"/>
              <a:tabLst>
                <a:tab pos="121285" algn="l"/>
              </a:tabLst>
            </a:pPr>
            <a:r>
              <a:rPr dirty="0" sz="1400" spc="-10" i="1">
                <a:latin typeface="Arial"/>
                <a:cs typeface="Arial"/>
              </a:rPr>
              <a:t>реализация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программ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наставничества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20" i="1">
                <a:latin typeface="Arial"/>
                <a:cs typeface="Arial"/>
              </a:rPr>
              <a:t>назначение </a:t>
            </a:r>
            <a:r>
              <a:rPr dirty="0" sz="1400" spc="-10" b="1" i="1">
                <a:latin typeface="Arial"/>
                <a:cs typeface="Arial"/>
              </a:rPr>
              <a:t>куратора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10" i="1">
                <a:latin typeface="Arial"/>
                <a:cs typeface="Arial"/>
              </a:rPr>
              <a:t>осуществление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персонифицированного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учета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обучающихся,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молодых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специалистов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и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педагогов,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i="1">
                <a:latin typeface="Arial"/>
                <a:cs typeface="Arial"/>
              </a:rPr>
              <a:t>участвующих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в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программах</a:t>
            </a:r>
            <a:r>
              <a:rPr dirty="0" sz="1400" spc="-10" i="1">
                <a:latin typeface="Arial"/>
                <a:cs typeface="Arial"/>
              </a:rPr>
              <a:t> наставничества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5" i="1">
                <a:latin typeface="Arial"/>
                <a:cs typeface="Arial"/>
              </a:rPr>
              <a:t>проведение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внутреннего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мониторинга</a:t>
            </a:r>
            <a:endParaRPr sz="1400">
              <a:latin typeface="Arial"/>
              <a:cs typeface="Arial"/>
            </a:endParaRPr>
          </a:p>
          <a:p>
            <a:pPr marL="12700" marR="35115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 spc="-15" i="1">
                <a:latin typeface="Arial"/>
                <a:cs typeface="Arial"/>
              </a:rPr>
              <a:t>обеспечение </a:t>
            </a:r>
            <a:r>
              <a:rPr dirty="0" sz="1400" i="1">
                <a:latin typeface="Arial"/>
                <a:cs typeface="Arial"/>
              </a:rPr>
              <a:t>условий для </a:t>
            </a:r>
            <a:r>
              <a:rPr dirty="0" sz="1400" spc="-5" i="1">
                <a:latin typeface="Arial"/>
                <a:cs typeface="Arial"/>
              </a:rPr>
              <a:t>повышения уровня профессионального мастерства </a:t>
            </a:r>
            <a:r>
              <a:rPr dirty="0" sz="1400" spc="-10" i="1">
                <a:latin typeface="Arial"/>
                <a:cs typeface="Arial"/>
              </a:rPr>
              <a:t>педагогических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работников, </a:t>
            </a:r>
            <a:r>
              <a:rPr dirty="0" sz="1400" spc="-10" i="1">
                <a:latin typeface="Arial"/>
                <a:cs typeface="Arial"/>
              </a:rPr>
              <a:t>задействованных </a:t>
            </a:r>
            <a:r>
              <a:rPr dirty="0" sz="1400" i="1">
                <a:latin typeface="Arial"/>
                <a:cs typeface="Arial"/>
              </a:rPr>
              <a:t>в </a:t>
            </a:r>
            <a:r>
              <a:rPr dirty="0" sz="1400" spc="-10" i="1">
                <a:latin typeface="Arial"/>
                <a:cs typeface="Arial"/>
              </a:rPr>
              <a:t>реализации </a:t>
            </a:r>
            <a:r>
              <a:rPr dirty="0" sz="1400" spc="-15" i="1">
                <a:latin typeface="Arial"/>
                <a:cs typeface="Arial"/>
              </a:rPr>
              <a:t>целевой </a:t>
            </a:r>
            <a:r>
              <a:rPr dirty="0" sz="1400" spc="-10" i="1">
                <a:latin typeface="Arial"/>
                <a:cs typeface="Arial"/>
              </a:rPr>
              <a:t>модели наставничества, </a:t>
            </a:r>
            <a:r>
              <a:rPr dirty="0" sz="1400" i="1">
                <a:latin typeface="Arial"/>
                <a:cs typeface="Arial"/>
              </a:rPr>
              <a:t>в </a:t>
            </a:r>
            <a:r>
              <a:rPr dirty="0" sz="1400" spc="-5" i="1">
                <a:latin typeface="Arial"/>
                <a:cs typeface="Arial"/>
              </a:rPr>
              <a:t>формате 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непрерывного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15" i="1">
                <a:latin typeface="Arial"/>
                <a:cs typeface="Arial"/>
              </a:rPr>
              <a:t>образования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704" y="5893206"/>
            <a:ext cx="8399780" cy="784860"/>
          </a:xfrm>
          <a:prstGeom prst="rect">
            <a:avLst/>
          </a:prstGeom>
          <a:solidFill>
            <a:srgbClr val="F1F1F1"/>
          </a:solidFill>
          <a:ln w="9525">
            <a:solidFill>
              <a:srgbClr val="4F81BC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algn="ctr" marL="289560" marR="285750">
              <a:lnSpc>
                <a:spcPct val="100000"/>
              </a:lnSpc>
              <a:spcBef>
                <a:spcPts val="334"/>
              </a:spcBef>
            </a:pPr>
            <a:r>
              <a:rPr dirty="0" sz="1500" spc="-10" b="1">
                <a:latin typeface="Arial"/>
                <a:cs typeface="Arial"/>
              </a:rPr>
              <a:t>Промышленные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и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иные</a:t>
            </a:r>
            <a:r>
              <a:rPr dirty="0" sz="1500" spc="-5" b="1">
                <a:latin typeface="Arial"/>
                <a:cs typeface="Arial"/>
              </a:rPr>
              <a:t> предприятия,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организации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любой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формы</a:t>
            </a:r>
            <a:r>
              <a:rPr dirty="0" sz="1500" spc="10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собственности, </a:t>
            </a:r>
            <a:r>
              <a:rPr dirty="0" sz="1500" spc="-40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индивидуальные</a:t>
            </a:r>
            <a:r>
              <a:rPr dirty="0" sz="1500" spc="2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предприниматели,</a:t>
            </a:r>
            <a:r>
              <a:rPr dirty="0" sz="1500" spc="-10" b="1">
                <a:latin typeface="Arial"/>
                <a:cs typeface="Arial"/>
              </a:rPr>
              <a:t> функционирующие</a:t>
            </a:r>
            <a:r>
              <a:rPr dirty="0" sz="1500" spc="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на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территории</a:t>
            </a:r>
            <a:r>
              <a:rPr dirty="0" sz="1500" spc="45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региона, 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имеющие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или </a:t>
            </a:r>
            <a:r>
              <a:rPr dirty="0" sz="1500" spc="-10" b="1">
                <a:latin typeface="Arial"/>
                <a:cs typeface="Arial"/>
              </a:rPr>
              <a:t>планирующие</a:t>
            </a:r>
            <a:r>
              <a:rPr dirty="0" sz="1500" spc="4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реализовать</a:t>
            </a:r>
            <a:r>
              <a:rPr dirty="0" sz="1500" spc="2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партнерские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соглашения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с</a:t>
            </a:r>
            <a:r>
              <a:rPr dirty="0" sz="1500" spc="4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ОО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6547"/>
            <a:ext cx="8063230" cy="331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035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Комплект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примерных</a:t>
            </a:r>
            <a:r>
              <a:rPr dirty="0" sz="18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нормативных</a:t>
            </a:r>
            <a:r>
              <a:rPr dirty="0" sz="1800" spc="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документов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algn="ctr" marL="254635">
              <a:lnSpc>
                <a:spcPct val="100000"/>
              </a:lnSpc>
              <a:spcBef>
                <a:spcPts val="20"/>
              </a:spcBef>
            </a:pP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внедрения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модели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субъектах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885"/>
              </a:spcBef>
            </a:pPr>
            <a:r>
              <a:rPr dirty="0" sz="2000" spc="-20">
                <a:solidFill>
                  <a:srgbClr val="C00000"/>
                </a:solidFill>
                <a:latin typeface="Microsoft Sans Serif"/>
                <a:cs typeface="Microsoft Sans Serif"/>
              </a:rPr>
              <a:t>Распорядительный</a:t>
            </a:r>
            <a:r>
              <a:rPr dirty="0" sz="2000" spc="1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35">
                <a:solidFill>
                  <a:srgbClr val="C00000"/>
                </a:solidFill>
                <a:latin typeface="Microsoft Sans Serif"/>
                <a:cs typeface="Microsoft Sans Serif"/>
              </a:rPr>
              <a:t>акт</a:t>
            </a:r>
            <a:r>
              <a:rPr dirty="0" sz="2000" spc="2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регионального</a:t>
            </a:r>
            <a:r>
              <a:rPr dirty="0" sz="2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Microsoft Sans Serif"/>
                <a:cs typeface="Microsoft Sans Serif"/>
              </a:rPr>
              <a:t>органа</a:t>
            </a:r>
            <a:r>
              <a:rPr dirty="0" sz="2000" spc="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Microsoft Sans Serif"/>
                <a:cs typeface="Microsoft Sans Serif"/>
              </a:rPr>
              <a:t>власти,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150"/>
              </a:lnSpc>
            </a:pP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осуществляющего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государственное 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управление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 в сфере</a:t>
            </a:r>
            <a:r>
              <a:rPr dirty="0" sz="20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000" spc="-10">
                <a:latin typeface="Microsoft Sans Serif"/>
                <a:cs typeface="Microsoft Sans Serif"/>
              </a:rPr>
              <a:t>основания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5">
                <a:latin typeface="Microsoft Sans Serif"/>
                <a:cs typeface="Microsoft Sans Serif"/>
              </a:rPr>
              <a:t>для</a:t>
            </a:r>
            <a:r>
              <a:rPr dirty="0" sz="2000" spc="2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внедрения</a:t>
            </a:r>
            <a:r>
              <a:rPr dirty="0" sz="2000" spc="-15">
                <a:latin typeface="Microsoft Sans Serif"/>
                <a:cs typeface="Microsoft Sans Serif"/>
              </a:rPr>
              <a:t> целевой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модели</a:t>
            </a:r>
            <a:r>
              <a:rPr dirty="0" sz="2000" spc="-10">
                <a:latin typeface="Microsoft Sans Serif"/>
                <a:cs typeface="Microsoft Sans Serif"/>
              </a:rPr>
              <a:t> наставничества;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000" spc="-25">
                <a:latin typeface="Microsoft Sans Serif"/>
                <a:cs typeface="Microsoft Sans Serif"/>
              </a:rPr>
              <a:t>сроки</a:t>
            </a:r>
            <a:r>
              <a:rPr dirty="0" sz="2000" spc="-4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внедрения;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000" spc="-25">
                <a:latin typeface="Microsoft Sans Serif"/>
                <a:cs typeface="Microsoft Sans Serif"/>
              </a:rPr>
              <a:t>сроки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проведения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мониторинга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эффективности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программ;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000" spc="-20">
                <a:latin typeface="Microsoft Sans Serif"/>
                <a:cs typeface="Microsoft Sans Serif"/>
              </a:rPr>
              <a:t>назначение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ответственного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должностного</a:t>
            </a:r>
            <a:r>
              <a:rPr dirty="0" sz="2000" spc="-35">
                <a:latin typeface="Microsoft Sans Serif"/>
                <a:cs typeface="Microsoft Sans Serif"/>
              </a:rPr>
              <a:t> </a:t>
            </a:r>
            <a:r>
              <a:rPr dirty="0" sz="2000">
                <a:latin typeface="Microsoft Sans Serif"/>
                <a:cs typeface="Microsoft Sans Serif"/>
              </a:rPr>
              <a:t>лица;</a:t>
            </a:r>
            <a:endParaRPr sz="2000">
              <a:latin typeface="Microsoft Sans Serif"/>
              <a:cs typeface="Microsoft Sans Serif"/>
            </a:endParaRPr>
          </a:p>
          <a:p>
            <a:pPr marL="355600" marR="196215" indent="-342900">
              <a:lnSpc>
                <a:spcPct val="80000"/>
              </a:lnSpc>
              <a:spcBef>
                <a:spcPts val="48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2000" spc="-20">
                <a:latin typeface="Microsoft Sans Serif"/>
                <a:cs typeface="Microsoft Sans Serif"/>
              </a:rPr>
              <a:t>перечень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образовательных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организаций,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внедряющих</a:t>
            </a:r>
            <a:r>
              <a:rPr dirty="0" sz="2000" spc="2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целевую </a:t>
            </a:r>
            <a:r>
              <a:rPr dirty="0" sz="2000" spc="-515">
                <a:latin typeface="Microsoft Sans Serif"/>
                <a:cs typeface="Microsoft Sans Serif"/>
              </a:rPr>
              <a:t> </a:t>
            </a:r>
            <a:r>
              <a:rPr dirty="0" sz="2000" spc="-30">
                <a:latin typeface="Microsoft Sans Serif"/>
                <a:cs typeface="Microsoft Sans Serif"/>
              </a:rPr>
              <a:t>модель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наставничества;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2000" spc="-15">
                <a:latin typeface="Microsoft Sans Serif"/>
                <a:cs typeface="Microsoft Sans Serif"/>
              </a:rPr>
              <a:t>планируемые</a:t>
            </a:r>
            <a:r>
              <a:rPr dirty="0" sz="2000">
                <a:latin typeface="Microsoft Sans Serif"/>
                <a:cs typeface="Microsoft Sans Serif"/>
              </a:rPr>
              <a:t> </a:t>
            </a:r>
            <a:r>
              <a:rPr dirty="0" sz="2000" spc="-45">
                <a:latin typeface="Microsoft Sans Serif"/>
                <a:cs typeface="Microsoft Sans Serif"/>
              </a:rPr>
              <a:t>результаты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внедрения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0" y="3684973"/>
            <a:ext cx="4418949" cy="2996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2004" y="4102802"/>
            <a:ext cx="4608271" cy="255635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057" y="66547"/>
            <a:ext cx="7807959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Комплект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примерных</a:t>
            </a:r>
            <a:r>
              <a:rPr dirty="0" spc="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нормативных</a:t>
            </a:r>
            <a:r>
              <a:rPr dirty="0" spc="2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документов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pc="-15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r>
              <a:rPr dirty="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dirty="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внедрения</a:t>
            </a:r>
            <a:r>
              <a:rPr dirty="0" spc="-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dirty="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15">
                <a:solidFill>
                  <a:srgbClr val="001F5F"/>
                </a:solidFill>
                <a:latin typeface="Calibri"/>
                <a:cs typeface="Calibri"/>
              </a:rPr>
              <a:t>модели</a:t>
            </a:r>
            <a:r>
              <a:rPr dirty="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dirty="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субъектах</a:t>
            </a:r>
            <a:r>
              <a:rPr dirty="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РФ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867536"/>
            <a:ext cx="8341995" cy="474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4991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Распорядительный</a:t>
            </a:r>
            <a:r>
              <a:rPr dirty="0" sz="16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акт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образовательной</a:t>
            </a:r>
            <a:r>
              <a:rPr dirty="0" sz="1600" spc="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организации</a:t>
            </a:r>
            <a:r>
              <a:rPr dirty="0" sz="16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внедрении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целевой </a:t>
            </a:r>
            <a:r>
              <a:rPr dirty="0" sz="1600" spc="-4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модели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наставничества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10">
                <a:latin typeface="Microsoft Sans Serif"/>
                <a:cs typeface="Microsoft Sans Serif"/>
              </a:rPr>
              <a:t>основания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 </a:t>
            </a:r>
            <a:r>
              <a:rPr dirty="0" sz="1800" spc="-10">
                <a:latin typeface="Microsoft Sans Serif"/>
                <a:cs typeface="Microsoft Sans Serif"/>
              </a:rPr>
              <a:t>внедрения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сроки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внедрения;</a:t>
            </a:r>
            <a:endParaRPr sz="1800">
              <a:latin typeface="Microsoft Sans Serif"/>
              <a:cs typeface="Microsoft Sans Serif"/>
            </a:endParaRPr>
          </a:p>
          <a:p>
            <a:pPr marL="355600" marR="260985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назначение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ответственных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за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внедрение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реализацию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образовательной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организации</a:t>
            </a:r>
            <a:r>
              <a:rPr dirty="0" sz="1800">
                <a:latin typeface="Microsoft Sans Serif"/>
                <a:cs typeface="Microsoft Sans Serif"/>
              </a:rPr>
              <a:t> с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описанием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обязанностей;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назначение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ответственных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за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материально-техническое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обеспечение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 spc="-25">
                <a:latin typeface="Microsoft Sans Serif"/>
                <a:cs typeface="Microsoft Sans Serif"/>
              </a:rPr>
              <a:t>программы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организации;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сроки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проведения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мониторинга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эффективности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планируемые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45">
                <a:latin typeface="Microsoft Sans Serif"/>
                <a:cs typeface="Microsoft Sans Serif"/>
              </a:rPr>
              <a:t>результаты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внедрения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утверждение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положения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программе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dirty="0" sz="1800" spc="-10"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15">
                <a:latin typeface="Microsoft Sans Serif"/>
                <a:cs typeface="Microsoft Sans Serif"/>
              </a:rPr>
              <a:t>утверждение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дорожной</a:t>
            </a:r>
            <a:r>
              <a:rPr dirty="0" sz="1800" spc="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карты</a:t>
            </a:r>
            <a:r>
              <a:rPr dirty="0" sz="1800" spc="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внедрения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775" y="0"/>
            <a:ext cx="63112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Комплект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примерных</a:t>
            </a:r>
            <a:r>
              <a:rPr dirty="0" spc="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нормативных</a:t>
            </a:r>
            <a:r>
              <a:rPr dirty="0" spc="2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документов</a:t>
            </a:r>
            <a:r>
              <a:rPr dirty="0" spc="-5">
                <a:solidFill>
                  <a:srgbClr val="001F5F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51915"/>
            <a:ext cx="8535035" cy="133032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440055">
              <a:lnSpc>
                <a:spcPct val="100000"/>
              </a:lnSpc>
              <a:spcBef>
                <a:spcPts val="690"/>
              </a:spcBef>
            </a:pP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внедрения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модели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субъектах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665"/>
              </a:spcBef>
            </a:pPr>
            <a:r>
              <a:rPr dirty="0" sz="2000" spc="-15" b="1">
                <a:solidFill>
                  <a:srgbClr val="006FC0"/>
                </a:solidFill>
                <a:latin typeface="Arial"/>
                <a:cs typeface="Arial"/>
              </a:rPr>
              <a:t>Положение</a:t>
            </a:r>
            <a:r>
              <a:rPr dirty="0" sz="2000" spc="-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о программе</a:t>
            </a:r>
            <a:r>
              <a:rPr dirty="0" sz="20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Arial"/>
                <a:cs typeface="Arial"/>
              </a:rPr>
              <a:t>наставничества</a:t>
            </a:r>
            <a:r>
              <a:rPr dirty="0" sz="20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20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ОО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5">
                <a:latin typeface="Microsoft Sans Serif"/>
                <a:cs typeface="Microsoft Sans Serif"/>
              </a:rPr>
              <a:t>описание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форм</a:t>
            </a:r>
            <a:r>
              <a:rPr dirty="0" sz="1600" spc="1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программ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права,</a:t>
            </a:r>
            <a:r>
              <a:rPr dirty="0" sz="1600" spc="49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обязанности</a:t>
            </a:r>
            <a:r>
              <a:rPr dirty="0" sz="1600" spc="495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spc="49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25" i="1">
                <a:solidFill>
                  <a:srgbClr val="6F2F9F"/>
                </a:solidFill>
                <a:latin typeface="Arial"/>
                <a:cs typeface="Arial"/>
              </a:rPr>
              <a:t>задачи</a:t>
            </a:r>
            <a:r>
              <a:rPr dirty="0" sz="1600" spc="505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наставников,</a:t>
            </a:r>
            <a:r>
              <a:rPr dirty="0" sz="1600" spc="5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наставляемых,</a:t>
            </a:r>
            <a:r>
              <a:rPr dirty="0" sz="1600" spc="53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кураторов</a:t>
            </a:r>
            <a:r>
              <a:rPr dirty="0" sz="1600" spc="5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51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законных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5153" y="3355086"/>
            <a:ext cx="34524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0919" algn="l"/>
                <a:tab pos="1282065" algn="l"/>
                <a:tab pos="2320290" algn="l"/>
              </a:tabLst>
            </a:pPr>
            <a:r>
              <a:rPr dirty="0" sz="1600" spc="-85">
                <a:latin typeface="Microsoft Sans Serif"/>
                <a:cs typeface="Microsoft Sans Serif"/>
              </a:rPr>
              <a:t>к</a:t>
            </a:r>
            <a:r>
              <a:rPr dirty="0" sz="1600" spc="-25">
                <a:latin typeface="Microsoft Sans Serif"/>
                <a:cs typeface="Microsoft Sans Serif"/>
              </a:rPr>
              <a:t>у</a:t>
            </a:r>
            <a:r>
              <a:rPr dirty="0" sz="1600" spc="-10">
                <a:latin typeface="Microsoft Sans Serif"/>
                <a:cs typeface="Microsoft Sans Serif"/>
              </a:rPr>
              <a:t>р</a:t>
            </a:r>
            <a:r>
              <a:rPr dirty="0" sz="1600" spc="-45">
                <a:latin typeface="Microsoft Sans Serif"/>
                <a:cs typeface="Microsoft Sans Serif"/>
              </a:rPr>
              <a:t>а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ор</a:t>
            </a:r>
            <a:r>
              <a:rPr dirty="0" sz="1600" spc="-5">
                <a:latin typeface="Microsoft Sans Serif"/>
                <a:cs typeface="Microsoft Sans Serif"/>
              </a:rPr>
              <a:t>а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о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п</a:t>
            </a:r>
            <a:r>
              <a:rPr dirty="0" sz="1600" spc="-10">
                <a:latin typeface="Microsoft Sans Serif"/>
                <a:cs typeface="Microsoft Sans Serif"/>
              </a:rPr>
              <a:t>ро</a:t>
            </a:r>
            <a:r>
              <a:rPr dirty="0" sz="1600" spc="-20">
                <a:latin typeface="Microsoft Sans Serif"/>
                <a:cs typeface="Microsoft Sans Serif"/>
              </a:rPr>
              <a:t>ц</a:t>
            </a:r>
            <a:r>
              <a:rPr dirty="0" sz="1600" spc="-10">
                <a:latin typeface="Microsoft Sans Serif"/>
                <a:cs typeface="Microsoft Sans Serif"/>
              </a:rPr>
              <a:t>е</a:t>
            </a:r>
            <a:r>
              <a:rPr dirty="0" sz="1600" spc="-5">
                <a:latin typeface="Microsoft Sans Serif"/>
                <a:cs typeface="Microsoft Sans Serif"/>
              </a:rPr>
              <a:t>ссе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реа</a:t>
            </a:r>
            <a:r>
              <a:rPr dirty="0" sz="1600" spc="5">
                <a:latin typeface="Microsoft Sans Serif"/>
                <a:cs typeface="Microsoft Sans Serif"/>
              </a:rPr>
              <a:t>л</a:t>
            </a:r>
            <a:r>
              <a:rPr dirty="0" sz="1600" spc="-20">
                <a:latin typeface="Microsoft Sans Serif"/>
                <a:cs typeface="Microsoft Sans Serif"/>
              </a:rPr>
              <a:t>иза</a:t>
            </a:r>
            <a:r>
              <a:rPr dirty="0" sz="1600" spc="-30">
                <a:latin typeface="Microsoft Sans Serif"/>
                <a:cs typeface="Microsoft Sans Serif"/>
              </a:rPr>
              <a:t>ц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457324"/>
            <a:ext cx="8537575" cy="402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715">
              <a:lnSpc>
                <a:spcPct val="100000"/>
              </a:lnSpc>
              <a:spcBef>
                <a:spcPts val="95"/>
              </a:spcBef>
              <a:tabLst>
                <a:tab pos="2230120" algn="l"/>
                <a:tab pos="3946525" algn="l"/>
                <a:tab pos="4408170" algn="l"/>
                <a:tab pos="5474970" algn="l"/>
                <a:tab pos="6278880" algn="l"/>
                <a:tab pos="746442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пр</a:t>
            </a:r>
            <a:r>
              <a:rPr dirty="0" sz="1600" spc="-45">
                <a:latin typeface="Microsoft Sans Serif"/>
                <a:cs typeface="Microsoft Sans Serif"/>
              </a:rPr>
              <a:t>е</a:t>
            </a:r>
            <a:r>
              <a:rPr dirty="0" sz="1600" spc="-5">
                <a:latin typeface="Microsoft Sans Serif"/>
                <a:cs typeface="Microsoft Sans Serif"/>
              </a:rPr>
              <a:t>д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55">
                <a:latin typeface="Microsoft Sans Serif"/>
                <a:cs typeface="Microsoft Sans Serif"/>
              </a:rPr>
              <a:t>е</a:t>
            </a:r>
            <a:r>
              <a:rPr dirty="0" sz="1600" spc="15">
                <a:latin typeface="Microsoft Sans Serif"/>
                <a:cs typeface="Microsoft Sans Serif"/>
              </a:rPr>
              <a:t>л</a:t>
            </a:r>
            <a:r>
              <a:rPr dirty="0" sz="1600" spc="-10">
                <a:latin typeface="Microsoft Sans Serif"/>
                <a:cs typeface="Microsoft Sans Serif"/>
              </a:rPr>
              <a:t>е</a:t>
            </a:r>
            <a:r>
              <a:rPr dirty="0" sz="1600" spc="-5">
                <a:latin typeface="Microsoft Sans Serif"/>
                <a:cs typeface="Microsoft Sans Serif"/>
              </a:rPr>
              <a:t>й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40">
                <a:latin typeface="Microsoft Sans Serif"/>
                <a:cs typeface="Microsoft Sans Serif"/>
              </a:rPr>
              <a:t>в</a:t>
            </a:r>
            <a:r>
              <a:rPr dirty="0" sz="1600" spc="15">
                <a:latin typeface="Microsoft Sans Serif"/>
                <a:cs typeface="Microsoft Sans Serif"/>
              </a:rPr>
              <a:t>л</a:t>
            </a:r>
            <a:r>
              <a:rPr dirty="0" sz="1600" spc="-20">
                <a:latin typeface="Microsoft Sans Serif"/>
                <a:cs typeface="Microsoft Sans Serif"/>
              </a:rPr>
              <a:t>яем</a:t>
            </a:r>
            <a:r>
              <a:rPr dirty="0" sz="1600" spc="-5">
                <a:latin typeface="Microsoft Sans Serif"/>
                <a:cs typeface="Microsoft Sans Serif"/>
              </a:rPr>
              <a:t>ых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30">
                <a:latin typeface="Microsoft Sans Serif"/>
                <a:cs typeface="Microsoft Sans Serif"/>
              </a:rPr>
              <a:t>л</a:t>
            </a:r>
            <a:r>
              <a:rPr dirty="0" sz="1600" spc="-15">
                <a:latin typeface="Microsoft Sans Serif"/>
                <a:cs typeface="Microsoft Sans Serif"/>
              </a:rPr>
              <a:t>у</a:t>
            </a:r>
            <a:r>
              <a:rPr dirty="0" sz="1600" spc="-10">
                <a:latin typeface="Microsoft Sans Serif"/>
                <a:cs typeface="Microsoft Sans Serif"/>
              </a:rPr>
              <a:t>ч</a:t>
            </a:r>
            <a:r>
              <a:rPr dirty="0" sz="1600" spc="-10">
                <a:latin typeface="Microsoft Sans Serif"/>
                <a:cs typeface="Microsoft Sans Serif"/>
              </a:rPr>
              <a:t>ае</a:t>
            </a:r>
            <a:r>
              <a:rPr dirty="0" sz="1600" spc="-5">
                <a:latin typeface="Microsoft Sans Serif"/>
                <a:cs typeface="Microsoft Sans Serif"/>
              </a:rPr>
              <a:t>,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10">
                <a:latin typeface="Microsoft Sans Serif"/>
                <a:cs typeface="Microsoft Sans Serif"/>
              </a:rPr>
              <a:t>е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30">
                <a:latin typeface="Microsoft Sans Serif"/>
                <a:cs typeface="Microsoft Sans Serif"/>
              </a:rPr>
              <a:t>л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у</a:t>
            </a:r>
            <a:r>
              <a:rPr dirty="0" sz="1600" spc="-10">
                <a:latin typeface="Microsoft Sans Serif"/>
                <a:cs typeface="Microsoft Sans Serif"/>
              </a:rPr>
              <a:t>час</a:t>
            </a:r>
            <a:r>
              <a:rPr dirty="0" sz="160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н</a:t>
            </a:r>
            <a:r>
              <a:rPr dirty="0" sz="1600" spc="-55">
                <a:latin typeface="Microsoft Sans Serif"/>
                <a:cs typeface="Microsoft Sans Serif"/>
              </a:rPr>
              <a:t>ик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про</a:t>
            </a:r>
            <a:r>
              <a:rPr dirty="0" sz="1600" spc="-10">
                <a:latin typeface="Microsoft Sans Serif"/>
                <a:cs typeface="Microsoft Sans Serif"/>
              </a:rPr>
              <a:t>г</a:t>
            </a:r>
            <a:r>
              <a:rPr dirty="0" sz="1600" spc="-25">
                <a:latin typeface="Microsoft Sans Serif"/>
                <a:cs typeface="Microsoft Sans Serif"/>
              </a:rPr>
              <a:t>рам</a:t>
            </a:r>
            <a:r>
              <a:rPr dirty="0" sz="1600" spc="-55">
                <a:latin typeface="Microsoft Sans Serif"/>
                <a:cs typeface="Microsoft Sans Serif"/>
              </a:rPr>
              <a:t>м</a:t>
            </a:r>
            <a:r>
              <a:rPr dirty="0" sz="1600">
                <a:latin typeface="Microsoft Sans Serif"/>
                <a:cs typeface="Microsoft Sans Serif"/>
              </a:rPr>
              <a:t>ы  </a:t>
            </a:r>
            <a:r>
              <a:rPr dirty="0" sz="1600" spc="-10">
                <a:latin typeface="Microsoft Sans Serif"/>
                <a:cs typeface="Microsoft Sans Serif"/>
              </a:rPr>
              <a:t>несовершеннолетний;</a:t>
            </a:r>
            <a:endParaRPr sz="16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требования</a:t>
            </a:r>
            <a:r>
              <a:rPr dirty="0" sz="1600" spc="-15">
                <a:latin typeface="Microsoft Sans Serif"/>
                <a:cs typeface="Microsoft Sans Serif"/>
              </a:rPr>
              <a:t>,</a:t>
            </a:r>
            <a:r>
              <a:rPr dirty="0" sz="1600" spc="20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выдвигаемые</a:t>
            </a:r>
            <a:r>
              <a:rPr dirty="0" sz="1600" spc="225">
                <a:latin typeface="Microsoft Sans Serif"/>
                <a:cs typeface="Microsoft Sans Serif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к</a:t>
            </a:r>
            <a:r>
              <a:rPr dirty="0" sz="1600" spc="19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наставникам</a:t>
            </a:r>
            <a:r>
              <a:rPr dirty="0" sz="1600" spc="-10">
                <a:latin typeface="Microsoft Sans Serif"/>
                <a:cs typeface="Microsoft Sans Serif"/>
              </a:rPr>
              <a:t>,</a:t>
            </a:r>
            <a:r>
              <a:rPr dirty="0" sz="1600" spc="21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изъявляющим</a:t>
            </a:r>
            <a:r>
              <a:rPr dirty="0" sz="1600" spc="22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желание</a:t>
            </a:r>
            <a:r>
              <a:rPr dirty="0" sz="1600" spc="204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принять</a:t>
            </a:r>
            <a:r>
              <a:rPr dirty="0" sz="1600" spc="229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участие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программе;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процедуры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отбора</a:t>
            </a:r>
            <a:r>
              <a:rPr dirty="0" sz="1600" spc="2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 обучения наставников</a:t>
            </a:r>
            <a:r>
              <a:rPr dirty="0" sz="1600" spc="-10">
                <a:latin typeface="Microsoft Sans Serif"/>
                <a:cs typeface="Microsoft Sans Serif"/>
              </a:rPr>
              <a:t>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процесс формирования</a:t>
            </a:r>
            <a:r>
              <a:rPr dirty="0" sz="1600" spc="2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пар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групп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из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наставника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наставляемого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(наставляемых);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процесс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закрепления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наставнических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 пар</a:t>
            </a:r>
            <a:r>
              <a:rPr dirty="0" sz="1600" spc="-5">
                <a:latin typeface="Microsoft Sans Serif"/>
                <a:cs typeface="Microsoft Sans Serif"/>
              </a:rPr>
              <a:t>;</a:t>
            </a:r>
            <a:endParaRPr sz="1600">
              <a:latin typeface="Microsoft Sans Serif"/>
              <a:cs typeface="Microsoft Sans Serif"/>
            </a:endParaRPr>
          </a:p>
          <a:p>
            <a:pPr marL="355600" marR="3589654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  <a:tab pos="1196975" algn="l"/>
                <a:tab pos="1466215" algn="l"/>
                <a:tab pos="2159635" algn="l"/>
                <a:tab pos="3596004" algn="l"/>
                <a:tab pos="4826000" algn="l"/>
              </a:tabLst>
            </a:pP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ф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р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мы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рок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че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но</a:t>
            </a:r>
            <a:r>
              <a:rPr dirty="0" sz="1600" spc="10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-10">
                <a:latin typeface="Microsoft Sans Serif"/>
                <a:cs typeface="Microsoft Sans Serif"/>
              </a:rPr>
              <a:t>н</a:t>
            </a:r>
            <a:r>
              <a:rPr dirty="0" sz="1600" spc="-60">
                <a:latin typeface="Microsoft Sans Serif"/>
                <a:cs typeface="Microsoft Sans Serif"/>
              </a:rPr>
              <a:t>и</a:t>
            </a:r>
            <a:r>
              <a:rPr dirty="0" sz="1600" spc="-25">
                <a:latin typeface="Microsoft Sans Serif"/>
                <a:cs typeface="Microsoft Sans Serif"/>
              </a:rPr>
              <a:t>к</a:t>
            </a:r>
            <a:r>
              <a:rPr dirty="0" sz="1600" spc="-5">
                <a:latin typeface="Microsoft Sans Serif"/>
                <a:cs typeface="Microsoft Sans Serif"/>
              </a:rPr>
              <a:t>а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и  </a:t>
            </a:r>
            <a:r>
              <a:rPr dirty="0" sz="1600" spc="-20">
                <a:latin typeface="Microsoft Sans Serif"/>
                <a:cs typeface="Microsoft Sans Serif"/>
              </a:rPr>
              <a:t>программы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формы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spc="1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условия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 поощрения</a:t>
            </a:r>
            <a:r>
              <a:rPr dirty="0" sz="1600" spc="1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наставника;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критерии</a:t>
            </a:r>
            <a:r>
              <a:rPr dirty="0" sz="1600" spc="1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эффективности</a:t>
            </a:r>
            <a:r>
              <a:rPr dirty="0" sz="1600" spc="8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работы</a:t>
            </a:r>
            <a:r>
              <a:rPr dirty="0" sz="1600" spc="30" i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наставника</a:t>
            </a:r>
            <a:r>
              <a:rPr dirty="0" sz="1600" spc="-10">
                <a:latin typeface="Microsoft Sans Serif"/>
                <a:cs typeface="Microsoft Sans Serif"/>
              </a:rPr>
              <a:t>;</a:t>
            </a:r>
            <a:endParaRPr sz="1600">
              <a:latin typeface="Microsoft Sans Serif"/>
              <a:cs typeface="Microsoft Sans Serif"/>
            </a:endParaRPr>
          </a:p>
          <a:p>
            <a:pPr marL="355600" marR="1316355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  <a:tab pos="1388745" algn="l"/>
                <a:tab pos="2769870" algn="l"/>
                <a:tab pos="4344670" algn="l"/>
                <a:tab pos="5714365" algn="l"/>
              </a:tabLst>
            </a:pP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условия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</a:t>
            </a:r>
            <a:r>
              <a:rPr dirty="0" sz="1600" spc="30" i="1">
                <a:solidFill>
                  <a:srgbClr val="6F2F9F"/>
                </a:solidFill>
                <a:latin typeface="Arial"/>
                <a:cs typeface="Arial"/>
              </a:rPr>
              <a:t>у</a:t>
            </a:r>
            <a:r>
              <a:rPr dirty="0" sz="1600" spc="-40" i="1">
                <a:solidFill>
                  <a:srgbClr val="6F2F9F"/>
                </a:solidFill>
                <a:latin typeface="Arial"/>
                <a:cs typeface="Arial"/>
              </a:rPr>
              <a:t>б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ликации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р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dirty="0" sz="1600" spc="-55" i="1">
                <a:solidFill>
                  <a:srgbClr val="6F2F9F"/>
                </a:solidFill>
                <a:latin typeface="Arial"/>
                <a:cs typeface="Arial"/>
              </a:rPr>
              <a:t>з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у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л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ь</a:t>
            </a:r>
            <a:r>
              <a:rPr dirty="0" sz="1600" spc="-30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а</a:t>
            </a:r>
            <a:r>
              <a:rPr dirty="0" sz="1600" spc="-30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про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г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рамм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ы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-10">
                <a:latin typeface="Microsoft Sans Serif"/>
                <a:cs typeface="Microsoft Sans Serif"/>
              </a:rPr>
              <a:t>н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5">
                <a:latin typeface="Microsoft Sans Serif"/>
                <a:cs typeface="Microsoft Sans Serif"/>
              </a:rPr>
              <a:t>чества 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образовательной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организаций-партнеров;</a:t>
            </a:r>
            <a:endParaRPr sz="1600">
              <a:latin typeface="Microsoft Sans Serif"/>
              <a:cs typeface="Microsoft Sans Serif"/>
            </a:endParaRPr>
          </a:p>
          <a:p>
            <a:pPr marL="355600" marR="1184910" indent="-34353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355600" algn="l"/>
                <a:tab pos="356235" algn="l"/>
                <a:tab pos="1146175" algn="l"/>
                <a:tab pos="2336800" algn="l"/>
                <a:tab pos="2443480" algn="l"/>
                <a:tab pos="3190240" algn="l"/>
                <a:tab pos="4071620" algn="l"/>
                <a:tab pos="4502785" algn="l"/>
                <a:tab pos="4617085" algn="l"/>
                <a:tab pos="4876165" algn="l"/>
                <a:tab pos="5537835" algn="l"/>
                <a:tab pos="6310630" algn="l"/>
                <a:tab pos="6543675" algn="l"/>
                <a:tab pos="6801484" algn="l"/>
              </a:tabLst>
            </a:pP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ф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р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ма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г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лаше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ни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я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ж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д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у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на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30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ав</a:t>
            </a:r>
            <a:r>
              <a:rPr dirty="0" sz="1600" spc="-15" i="1">
                <a:solidFill>
                  <a:srgbClr val="6F2F9F"/>
                </a:solidFill>
                <a:latin typeface="Arial"/>
                <a:cs typeface="Arial"/>
              </a:rPr>
              <a:t>н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ико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и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на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30" i="1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а</a:t>
            </a:r>
            <a:r>
              <a:rPr dirty="0" sz="1600" spc="-60" i="1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ля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мы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dirty="0" sz="1600" spc="-5">
                <a:latin typeface="Microsoft Sans Serif"/>
                <a:cs typeface="Microsoft Sans Serif"/>
              </a:rPr>
              <a:t>,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а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60">
                <a:latin typeface="Microsoft Sans Serif"/>
                <a:cs typeface="Microsoft Sans Serif"/>
              </a:rPr>
              <a:t>а</a:t>
            </a:r>
            <a:r>
              <a:rPr dirty="0" sz="1600" spc="-45">
                <a:latin typeface="Microsoft Sans Serif"/>
                <a:cs typeface="Microsoft Sans Serif"/>
              </a:rPr>
              <a:t>к</a:t>
            </a:r>
            <a:r>
              <a:rPr dirty="0" sz="1600" spc="-25">
                <a:latin typeface="Microsoft Sans Serif"/>
                <a:cs typeface="Microsoft Sans Serif"/>
              </a:rPr>
              <a:t>же  </a:t>
            </a:r>
            <a:r>
              <a:rPr dirty="0" sz="1600" spc="-15">
                <a:latin typeface="Microsoft Sans Serif"/>
                <a:cs typeface="Microsoft Sans Serif"/>
              </a:rPr>
              <a:t>представителями	наставляемого	</a:t>
            </a:r>
            <a:r>
              <a:rPr dirty="0" sz="1600" spc="-5">
                <a:latin typeface="Microsoft Sans Serif"/>
                <a:cs typeface="Microsoft Sans Serif"/>
              </a:rPr>
              <a:t>в	случае,	</a:t>
            </a:r>
            <a:r>
              <a:rPr dirty="0" sz="1600">
                <a:latin typeface="Microsoft Sans Serif"/>
                <a:cs typeface="Microsoft Sans Serif"/>
              </a:rPr>
              <a:t>если	</a:t>
            </a:r>
            <a:r>
              <a:rPr dirty="0" sz="1600" spc="-20">
                <a:latin typeface="Microsoft Sans Serif"/>
                <a:cs typeface="Microsoft Sans Serif"/>
              </a:rPr>
              <a:t>участник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0781" y="4445000"/>
            <a:ext cx="1086485" cy="1038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  <a:tabLst>
                <a:tab pos="54165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10">
                <a:latin typeface="Microsoft Sans Serif"/>
                <a:cs typeface="Microsoft Sans Serif"/>
              </a:rPr>
              <a:t>ай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5"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Microsoft Sans Serif"/>
              <a:cs typeface="Microsoft Sans Serif"/>
            </a:endParaRPr>
          </a:p>
          <a:p>
            <a:pPr marL="12700" marR="5080" indent="25400">
              <a:lnSpc>
                <a:spcPct val="100000"/>
              </a:lnSpc>
            </a:pPr>
            <a:r>
              <a:rPr dirty="0" sz="1600" spc="-40">
                <a:latin typeface="Microsoft Sans Serif"/>
                <a:cs typeface="Microsoft Sans Serif"/>
              </a:rPr>
              <a:t>з</a:t>
            </a:r>
            <a:r>
              <a:rPr dirty="0" sz="1600" spc="-30">
                <a:latin typeface="Microsoft Sans Serif"/>
                <a:cs typeface="Microsoft Sans Serif"/>
              </a:rPr>
              <a:t>а</a:t>
            </a:r>
            <a:r>
              <a:rPr dirty="0" sz="1600" spc="-100">
                <a:latin typeface="Microsoft Sans Serif"/>
                <a:cs typeface="Microsoft Sans Serif"/>
              </a:rPr>
              <a:t>к</a:t>
            </a:r>
            <a:r>
              <a:rPr dirty="0" sz="1600" spc="5">
                <a:latin typeface="Microsoft Sans Serif"/>
                <a:cs typeface="Microsoft Sans Serif"/>
              </a:rPr>
              <a:t>о</a:t>
            </a:r>
            <a:r>
              <a:rPr dirty="0" sz="1600" spc="-10">
                <a:latin typeface="Microsoft Sans Serif"/>
                <a:cs typeface="Microsoft Sans Serif"/>
              </a:rPr>
              <a:t>н</a:t>
            </a: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25">
                <a:latin typeface="Microsoft Sans Serif"/>
                <a:cs typeface="Microsoft Sans Serif"/>
              </a:rPr>
              <a:t>ы</a:t>
            </a:r>
            <a:r>
              <a:rPr dirty="0" sz="1600" spc="-15">
                <a:latin typeface="Microsoft Sans Serif"/>
                <a:cs typeface="Microsoft Sans Serif"/>
              </a:rPr>
              <a:t>м</a:t>
            </a:r>
            <a:r>
              <a:rPr dirty="0" sz="1600" spc="-5">
                <a:latin typeface="Microsoft Sans Serif"/>
                <a:cs typeface="Microsoft Sans Serif"/>
              </a:rPr>
              <a:t>и  </a:t>
            </a:r>
            <a:r>
              <a:rPr dirty="0" sz="1600" spc="-20">
                <a:latin typeface="Microsoft Sans Serif"/>
                <a:cs typeface="Microsoft Sans Serif"/>
              </a:rPr>
              <a:t>про</a:t>
            </a:r>
            <a:r>
              <a:rPr dirty="0" sz="1600">
                <a:latin typeface="Microsoft Sans Serif"/>
                <a:cs typeface="Microsoft Sans Serif"/>
              </a:rPr>
              <a:t>г</a:t>
            </a:r>
            <a:r>
              <a:rPr dirty="0" sz="1600" spc="-25">
                <a:latin typeface="Microsoft Sans Serif"/>
                <a:cs typeface="Microsoft Sans Serif"/>
              </a:rPr>
              <a:t>рам</a:t>
            </a:r>
            <a:r>
              <a:rPr dirty="0" sz="1600" spc="-55">
                <a:latin typeface="Microsoft Sans Serif"/>
                <a:cs typeface="Microsoft Sans Serif"/>
              </a:rPr>
              <a:t>м</a:t>
            </a:r>
            <a:r>
              <a:rPr dirty="0" sz="1600">
                <a:latin typeface="Microsoft Sans Serif"/>
                <a:cs typeface="Microsoft Sans Serif"/>
              </a:rPr>
              <a:t>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404" y="5458764"/>
            <a:ext cx="21183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несовершеннолетний;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5740704"/>
            <a:ext cx="2188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  <a:tab pos="356235" algn="l"/>
                <a:tab pos="1308100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формы	согласий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1614" y="5740704"/>
            <a:ext cx="1564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4825" algn="l"/>
              </a:tabLst>
            </a:pP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на	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обработку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9333" y="5740704"/>
            <a:ext cx="2904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0205" algn="l"/>
                <a:tab pos="2606675" algn="l"/>
              </a:tabLst>
            </a:pP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пер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с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н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а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льных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д</a:t>
            </a:r>
            <a:r>
              <a:rPr dirty="0" sz="1600" spc="-10" i="1">
                <a:solidFill>
                  <a:srgbClr val="6F2F9F"/>
                </a:solidFill>
                <a:latin typeface="Arial"/>
                <a:cs typeface="Arial"/>
              </a:rPr>
              <a:t>анн</a:t>
            </a:r>
            <a:r>
              <a:rPr dirty="0" sz="1600" spc="-20" i="1">
                <a:solidFill>
                  <a:srgbClr val="6F2F9F"/>
                </a:solidFill>
                <a:latin typeface="Arial"/>
                <a:cs typeface="Arial"/>
              </a:rPr>
              <a:t>ы</a:t>
            </a: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х</a:t>
            </a:r>
            <a:r>
              <a:rPr dirty="0" sz="1600" i="1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dirty="0" sz="1600" spc="5" i="1">
                <a:solidFill>
                  <a:srgbClr val="6F2F9F"/>
                </a:solidFill>
                <a:latin typeface="Arial"/>
                <a:cs typeface="Arial"/>
              </a:rPr>
              <a:t>от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5513" y="5740704"/>
            <a:ext cx="43846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6F2F9F"/>
                </a:solidFill>
                <a:latin typeface="Arial"/>
                <a:cs typeface="Arial"/>
              </a:rPr>
              <a:t>участников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65530" algn="l"/>
                <a:tab pos="2757170" algn="l"/>
                <a:tab pos="3036570" algn="l"/>
                <a:tab pos="391922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законных	</a:t>
            </a:r>
            <a:r>
              <a:rPr dirty="0" sz="1600" spc="-15">
                <a:latin typeface="Microsoft Sans Serif"/>
                <a:cs typeface="Microsoft Sans Serif"/>
              </a:rPr>
              <a:t>представителей	</a:t>
            </a:r>
            <a:r>
              <a:rPr dirty="0" sz="1600" spc="-5">
                <a:latin typeface="Microsoft Sans Serif"/>
                <a:cs typeface="Microsoft Sans Serif"/>
              </a:rPr>
              <a:t>в	случае,	</a:t>
            </a:r>
            <a:r>
              <a:rPr dirty="0" sz="1600" spc="5">
                <a:latin typeface="Microsoft Sans Serif"/>
                <a:cs typeface="Microsoft Sans Serif"/>
              </a:rPr>
              <a:t>если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404" y="5984544"/>
            <a:ext cx="36671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87195" algn="l"/>
                <a:tab pos="2919095" algn="l"/>
                <a:tab pos="3437254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н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-20">
                <a:latin typeface="Microsoft Sans Serif"/>
                <a:cs typeface="Microsoft Sans Serif"/>
              </a:rPr>
              <a:t>т</a:t>
            </a:r>
            <a:r>
              <a:rPr dirty="0" sz="1600" spc="-10">
                <a:latin typeface="Microsoft Sans Serif"/>
                <a:cs typeface="Microsoft Sans Serif"/>
              </a:rPr>
              <a:t>а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-10">
                <a:latin typeface="Microsoft Sans Serif"/>
                <a:cs typeface="Microsoft Sans Serif"/>
              </a:rPr>
              <a:t>н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10">
                <a:latin typeface="Microsoft Sans Serif"/>
                <a:cs typeface="Microsoft Sans Serif"/>
              </a:rPr>
              <a:t>че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100">
                <a:latin typeface="Microsoft Sans Serif"/>
                <a:cs typeface="Microsoft Sans Serif"/>
              </a:rPr>
              <a:t>к</a:t>
            </a:r>
            <a:r>
              <a:rPr dirty="0" sz="1600" spc="-10">
                <a:latin typeface="Microsoft Sans Serif"/>
                <a:cs typeface="Microsoft Sans Serif"/>
              </a:rPr>
              <a:t>о</a:t>
            </a:r>
            <a:r>
              <a:rPr dirty="0" sz="1600" spc="-5">
                <a:latin typeface="Microsoft Sans Serif"/>
                <a:cs typeface="Microsoft Sans Serif"/>
              </a:rPr>
              <a:t>й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про</a:t>
            </a:r>
            <a:r>
              <a:rPr dirty="0" sz="1600" spc="-10">
                <a:latin typeface="Microsoft Sans Serif"/>
                <a:cs typeface="Microsoft Sans Serif"/>
              </a:rPr>
              <a:t>г</a:t>
            </a:r>
            <a:r>
              <a:rPr dirty="0" sz="1600" spc="-25">
                <a:latin typeface="Microsoft Sans Serif"/>
                <a:cs typeface="Microsoft Sans Serif"/>
              </a:rPr>
              <a:t>рам</a:t>
            </a:r>
            <a:r>
              <a:rPr dirty="0" sz="1600" spc="-55">
                <a:latin typeface="Microsoft Sans Serif"/>
                <a:cs typeface="Microsoft Sans Serif"/>
              </a:rPr>
              <a:t>м</a:t>
            </a:r>
            <a:r>
              <a:rPr dirty="0" sz="1600">
                <a:latin typeface="Microsoft Sans Serif"/>
                <a:cs typeface="Microsoft Sans Serif"/>
              </a:rPr>
              <a:t>ы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15">
                <a:latin typeface="Microsoft Sans Serif"/>
                <a:cs typeface="Microsoft Sans Serif"/>
              </a:rPr>
              <a:t>л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>
                <a:latin typeface="Microsoft Sans Serif"/>
                <a:cs typeface="Microsoft Sans Serif"/>
              </a:rPr>
              <a:t>их  </a:t>
            </a:r>
            <a:r>
              <a:rPr dirty="0" sz="1600" spc="-20">
                <a:latin typeface="Microsoft Sans Serif"/>
                <a:cs typeface="Microsoft Sans Serif"/>
              </a:rPr>
              <a:t>участники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несовершеннолетние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0"/>
            <a:ext cx="8484870" cy="370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60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Комплект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примерных</a:t>
            </a:r>
            <a:r>
              <a:rPr dirty="0" sz="1800" spc="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нормативных</a:t>
            </a:r>
            <a:r>
              <a:rPr dirty="0" sz="1800" spc="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документов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algn="ctr" marL="100330">
              <a:lnSpc>
                <a:spcPct val="100000"/>
              </a:lnSpc>
              <a:spcBef>
                <a:spcPts val="25"/>
              </a:spcBef>
            </a:pP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dirty="0" sz="18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внедрения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модели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субъектах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Дорожная</a:t>
            </a:r>
            <a:r>
              <a:rPr dirty="0" sz="20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Arial"/>
                <a:cs typeface="Arial"/>
              </a:rPr>
              <a:t>карта</a:t>
            </a:r>
            <a:r>
              <a:rPr dirty="0" sz="20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6FC0"/>
                </a:solidFill>
                <a:latin typeface="Arial"/>
                <a:cs typeface="Arial"/>
              </a:rPr>
              <a:t>внедрения</a:t>
            </a:r>
            <a:r>
              <a:rPr dirty="0" sz="20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FC0"/>
                </a:solidFill>
                <a:latin typeface="Arial"/>
                <a:cs typeface="Arial"/>
              </a:rPr>
              <a:t>целевой</a:t>
            </a:r>
            <a:r>
              <a:rPr dirty="0" sz="2000" spc="-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6FC0"/>
                </a:solidFill>
                <a:latin typeface="Arial"/>
                <a:cs typeface="Arial"/>
              </a:rPr>
              <a:t>модели</a:t>
            </a:r>
            <a:r>
              <a:rPr dirty="0" sz="20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6FC0"/>
                </a:solidFill>
                <a:latin typeface="Arial"/>
                <a:cs typeface="Arial"/>
              </a:rPr>
              <a:t>наставничества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сроки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реализации</a:t>
            </a:r>
            <a:r>
              <a:rPr dirty="0" sz="2000" spc="-20">
                <a:latin typeface="Microsoft Sans Serif"/>
                <a:cs typeface="Microsoft Sans Serif"/>
              </a:rPr>
              <a:t> этапов</a:t>
            </a:r>
            <a:r>
              <a:rPr dirty="0" sz="2000" spc="2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программ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наставничества;</a:t>
            </a:r>
            <a:endParaRPr sz="2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80100"/>
              </a:lnSpc>
              <a:spcBef>
                <a:spcPts val="480"/>
              </a:spcBef>
              <a:buChar char="-"/>
              <a:tabLst>
                <a:tab pos="210820" algn="l"/>
              </a:tabLst>
            </a:pPr>
            <a:r>
              <a:rPr dirty="0" sz="2000" spc="-15">
                <a:latin typeface="Microsoft Sans Serif"/>
                <a:cs typeface="Microsoft Sans Serif"/>
              </a:rPr>
              <a:t>мероприятия </a:t>
            </a:r>
            <a:r>
              <a:rPr dirty="0" sz="2000" spc="-20">
                <a:latin typeface="Microsoft Sans Serif"/>
                <a:cs typeface="Microsoft Sans Serif"/>
              </a:rPr>
              <a:t>по </a:t>
            </a:r>
            <a:r>
              <a:rPr dirty="0" sz="2000" spc="-10">
                <a:latin typeface="Microsoft Sans Serif"/>
                <a:cs typeface="Microsoft Sans Serif"/>
              </a:rPr>
              <a:t>информированию </a:t>
            </a:r>
            <a:r>
              <a:rPr dirty="0" sz="2000" spc="-35">
                <a:latin typeface="Microsoft Sans Serif"/>
                <a:cs typeface="Microsoft Sans Serif"/>
              </a:rPr>
              <a:t>педагогического </a:t>
            </a:r>
            <a:r>
              <a:rPr dirty="0" sz="2000">
                <a:latin typeface="Microsoft Sans Serif"/>
                <a:cs typeface="Microsoft Sans Serif"/>
              </a:rPr>
              <a:t>и </a:t>
            </a:r>
            <a:r>
              <a:rPr dirty="0" sz="2000" spc="-30">
                <a:latin typeface="Microsoft Sans Serif"/>
                <a:cs typeface="Microsoft Sans Serif"/>
              </a:rPr>
              <a:t>родительского </a:t>
            </a:r>
            <a:r>
              <a:rPr dirty="0" sz="2000" spc="-25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сообществ</a:t>
            </a:r>
            <a:r>
              <a:rPr dirty="0" sz="2000">
                <a:latin typeface="Microsoft Sans Serif"/>
                <a:cs typeface="Microsoft Sans Serif"/>
              </a:rPr>
              <a:t> о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проводимых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мероприятиях</a:t>
            </a:r>
            <a:r>
              <a:rPr dirty="0" sz="2000" spc="-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по</a:t>
            </a:r>
            <a:r>
              <a:rPr dirty="0" sz="2000" spc="-15">
                <a:latin typeface="Microsoft Sans Serif"/>
                <a:cs typeface="Microsoft Sans Serif"/>
              </a:rPr>
              <a:t> реализации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25">
                <a:latin typeface="Microsoft Sans Serif"/>
                <a:cs typeface="Microsoft Sans Serif"/>
              </a:rPr>
              <a:t>программ 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наставничества;</a:t>
            </a:r>
            <a:endParaRPr sz="2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80000"/>
              </a:lnSpc>
              <a:spcBef>
                <a:spcPts val="480"/>
              </a:spcBef>
              <a:buChar char="-"/>
              <a:tabLst>
                <a:tab pos="218440" algn="l"/>
              </a:tabLst>
            </a:pPr>
            <a:r>
              <a:rPr dirty="0" sz="2000" spc="-15">
                <a:latin typeface="Microsoft Sans Serif"/>
                <a:cs typeface="Microsoft Sans Serif"/>
              </a:rPr>
              <a:t>мероприятия </a:t>
            </a:r>
            <a:r>
              <a:rPr dirty="0" sz="2000" spc="-20">
                <a:latin typeface="Microsoft Sans Serif"/>
                <a:cs typeface="Microsoft Sans Serif"/>
              </a:rPr>
              <a:t>по </a:t>
            </a:r>
            <a:r>
              <a:rPr dirty="0" sz="2000" spc="-15">
                <a:latin typeface="Microsoft Sans Serif"/>
                <a:cs typeface="Microsoft Sans Serif"/>
              </a:rPr>
              <a:t>привлечению </a:t>
            </a:r>
            <a:r>
              <a:rPr dirty="0" sz="2000" spc="-20">
                <a:latin typeface="Microsoft Sans Serif"/>
                <a:cs typeface="Microsoft Sans Serif"/>
              </a:rPr>
              <a:t>наставников </a:t>
            </a:r>
            <a:r>
              <a:rPr dirty="0" sz="2000" spc="-125">
                <a:latin typeface="Microsoft Sans Serif"/>
                <a:cs typeface="Microsoft Sans Serif"/>
              </a:rPr>
              <a:t>к</a:t>
            </a:r>
            <a:r>
              <a:rPr dirty="0" sz="2000" spc="-12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реализации </a:t>
            </a:r>
            <a:r>
              <a:rPr dirty="0" sz="2000" spc="-25">
                <a:latin typeface="Microsoft Sans Serif"/>
                <a:cs typeface="Microsoft Sans Serif"/>
              </a:rPr>
              <a:t>программ </a:t>
            </a:r>
            <a:r>
              <a:rPr dirty="0" sz="2000" spc="-20">
                <a:latin typeface="Microsoft Sans Serif"/>
                <a:cs typeface="Microsoft Sans Serif"/>
              </a:rPr>
              <a:t> </a:t>
            </a:r>
            <a:r>
              <a:rPr dirty="0" sz="2000" spc="-10">
                <a:latin typeface="Microsoft Sans Serif"/>
                <a:cs typeface="Microsoft Sans Serif"/>
              </a:rPr>
              <a:t>наставничества.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Microsoft Sans Serif"/>
              <a:cs typeface="Microsoft Sans Serif"/>
            </a:endParaRPr>
          </a:p>
          <a:p>
            <a:pPr algn="r" marR="7874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Примерная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форма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дорожной</a:t>
            </a:r>
            <a:r>
              <a:rPr dirty="0" sz="1400" spc="-20">
                <a:latin typeface="Microsoft Sans Serif"/>
                <a:cs typeface="Microsoft Sans Serif"/>
              </a:rPr>
              <a:t> карты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внедрения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целевой </a:t>
            </a:r>
            <a:r>
              <a:rPr dirty="0" sz="1400" spc="-20">
                <a:latin typeface="Microsoft Sans Serif"/>
                <a:cs typeface="Microsoft Sans Serif"/>
              </a:rPr>
              <a:t>модели</a:t>
            </a:r>
            <a:endParaRPr sz="1400">
              <a:latin typeface="Microsoft Sans Serif"/>
              <a:cs typeface="Microsoft Sans Serif"/>
            </a:endParaRPr>
          </a:p>
          <a:p>
            <a:pPr algn="r" marR="78740">
              <a:lnSpc>
                <a:spcPct val="100000"/>
              </a:lnSpc>
            </a:pPr>
            <a:r>
              <a:rPr dirty="0" sz="1400" spc="-5">
                <a:latin typeface="Microsoft Sans Serif"/>
                <a:cs typeface="Microsoft Sans Serif"/>
              </a:rPr>
              <a:t>наставничества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образовательной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организации</a:t>
            </a:r>
            <a:endParaRPr sz="1400">
              <a:latin typeface="Microsoft Sans Serif"/>
              <a:cs typeface="Microsoft Sans Serif"/>
            </a:endParaRPr>
          </a:p>
          <a:p>
            <a:pPr algn="r" marR="78740">
              <a:lnSpc>
                <a:spcPct val="100000"/>
              </a:lnSpc>
            </a:pPr>
            <a:r>
              <a:rPr dirty="0" sz="1400" spc="-5">
                <a:latin typeface="Microsoft Sans Serif"/>
                <a:cs typeface="Microsoft Sans Serif"/>
              </a:rPr>
              <a:t>Приложение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90">
                <a:latin typeface="Microsoft Sans Serif"/>
                <a:cs typeface="Microsoft Sans Serif"/>
              </a:rPr>
              <a:t>к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Распоряжению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Минпросвещения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70">
                <a:latin typeface="Microsoft Sans Serif"/>
                <a:cs typeface="Microsoft Sans Serif"/>
              </a:rPr>
              <a:t>РФ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15">
                <a:latin typeface="Microsoft Sans Serif"/>
                <a:cs typeface="Microsoft Sans Serif"/>
              </a:rPr>
              <a:t>№Р-145</a:t>
            </a:r>
            <a:r>
              <a:rPr dirty="0" sz="1400" spc="-20">
                <a:latin typeface="Microsoft Sans Serif"/>
                <a:cs typeface="Microsoft Sans Serif"/>
              </a:rPr>
              <a:t> от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25.12.2020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3782695"/>
          <a:ext cx="8732520" cy="283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0"/>
                <a:gridCol w="792479"/>
                <a:gridCol w="1152525"/>
              </a:tblGrid>
              <a:tr h="279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Мероприятие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Сроки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Ответственные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26618">
                <a:tc>
                  <a:txBody>
                    <a:bodyPr/>
                    <a:lstStyle/>
                    <a:p>
                      <a:pPr marL="19685" marR="587375">
                        <a:lnSpc>
                          <a:spcPct val="114999"/>
                        </a:lnSpc>
                        <a:spcBef>
                          <a:spcPts val="35"/>
                        </a:spcBef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Информирование</a:t>
                      </a:r>
                      <a:r>
                        <a:rPr dirty="0" sz="1600" spc="9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педагогического</a:t>
                      </a:r>
                      <a:r>
                        <a:rPr dirty="0" sz="16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сообщества</a:t>
                      </a:r>
                      <a:r>
                        <a:rPr dirty="0" sz="16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образовательной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dirty="0" sz="1600" spc="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1600" spc="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6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наставничества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26617">
                <a:tc>
                  <a:txBody>
                    <a:bodyPr/>
                    <a:lstStyle/>
                    <a:p>
                      <a:pPr marL="19685" marR="960755">
                        <a:lnSpc>
                          <a:spcPct val="114999"/>
                        </a:lnSpc>
                        <a:spcBef>
                          <a:spcPts val="35"/>
                        </a:spcBef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Информирование</a:t>
                      </a:r>
                      <a:r>
                        <a:rPr dirty="0" sz="1600" spc="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родительского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сообщества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планируемой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16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наставничества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06983">
                <a:tc>
                  <a:txBody>
                    <a:bodyPr/>
                    <a:lstStyle/>
                    <a:p>
                      <a:pPr marL="19685" marR="19685">
                        <a:lnSpc>
                          <a:spcPct val="115100"/>
                        </a:lnSpc>
                        <a:spcBef>
                          <a:spcPts val="35"/>
                        </a:spcBef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Встреча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сообществом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выпускников</a:t>
                      </a:r>
                      <a:r>
                        <a:rPr dirty="0" sz="1600" spc="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и/или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представителями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 региональных</a:t>
                      </a:r>
                      <a:r>
                        <a:rPr dirty="0" sz="1600" spc="8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организаций</a:t>
                      </a:r>
                      <a:r>
                        <a:rPr dirty="0" sz="16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предприятий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целью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информирования</a:t>
                      </a:r>
                      <a:r>
                        <a:rPr dirty="0" sz="1600" spc="1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о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1600" spc="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наставничества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605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600" spc="690">
                          <a:latin typeface="Microsoft Sans Serif"/>
                          <a:cs typeface="Microsoft Sans Serif"/>
                        </a:rPr>
                        <a:t>……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3550" y="272034"/>
            <a:ext cx="3232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z="1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z="18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596379"/>
            <a:ext cx="8065134" cy="5632450"/>
          </a:xfrm>
          <a:custGeom>
            <a:avLst/>
            <a:gdLst/>
            <a:ahLst/>
            <a:cxnLst/>
            <a:rect l="l" t="t" r="r" b="b"/>
            <a:pathLst>
              <a:path w="8065134" h="5632450">
                <a:moveTo>
                  <a:pt x="8064881" y="0"/>
                </a:moveTo>
                <a:lnTo>
                  <a:pt x="0" y="0"/>
                </a:lnTo>
                <a:lnTo>
                  <a:pt x="0" y="5632323"/>
                </a:lnTo>
                <a:lnTo>
                  <a:pt x="8064881" y="5632323"/>
                </a:lnTo>
                <a:lnTo>
                  <a:pt x="806488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03" y="617346"/>
            <a:ext cx="6795770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0" b="0">
                <a:latin typeface="Microsoft Sans Serif"/>
                <a:cs typeface="Microsoft Sans Serif"/>
              </a:rPr>
              <a:t>Куратор</a:t>
            </a:r>
            <a:r>
              <a:rPr dirty="0" sz="3600" spc="-5" b="0">
                <a:latin typeface="Microsoft Sans Serif"/>
                <a:cs typeface="Microsoft Sans Serif"/>
              </a:rPr>
              <a:t> </a:t>
            </a:r>
            <a:r>
              <a:rPr dirty="0" sz="3600" spc="944" b="0">
                <a:latin typeface="Microsoft Sans Serif"/>
                <a:cs typeface="Microsoft Sans Serif"/>
              </a:rPr>
              <a:t>–</a:t>
            </a:r>
            <a:endParaRPr sz="3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-55" b="0">
                <a:solidFill>
                  <a:srgbClr val="006FC0"/>
                </a:solidFill>
                <a:latin typeface="Microsoft Sans Serif"/>
                <a:cs typeface="Microsoft Sans Serif"/>
              </a:rPr>
              <a:t>сотрудник</a:t>
            </a:r>
            <a:r>
              <a:rPr dirty="0" sz="3600" spc="50" b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30" b="0">
                <a:latin typeface="Microsoft Sans Serif"/>
                <a:cs typeface="Microsoft Sans Serif"/>
              </a:rPr>
              <a:t>организации, </a:t>
            </a:r>
            <a:r>
              <a:rPr dirty="0" sz="3600" spc="-25" b="0">
                <a:latin typeface="Microsoft Sans Serif"/>
                <a:cs typeface="Microsoft Sans Serif"/>
              </a:rPr>
              <a:t> </a:t>
            </a:r>
            <a:r>
              <a:rPr dirty="0" sz="3600" spc="-10" b="0">
                <a:latin typeface="Microsoft Sans Serif"/>
                <a:cs typeface="Microsoft Sans Serif"/>
              </a:rPr>
              <a:t>осуществляющей</a:t>
            </a:r>
            <a:r>
              <a:rPr dirty="0" sz="3600" spc="5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деятельность </a:t>
            </a:r>
            <a:r>
              <a:rPr dirty="0" sz="3600" spc="-940" b="0"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latin typeface="Microsoft Sans Serif"/>
                <a:cs typeface="Microsoft Sans Serif"/>
              </a:rPr>
              <a:t>по</a:t>
            </a:r>
            <a:r>
              <a:rPr dirty="0" sz="3600" spc="25" b="0">
                <a:latin typeface="Microsoft Sans Serif"/>
                <a:cs typeface="Microsoft Sans Serif"/>
              </a:rPr>
              <a:t> </a:t>
            </a:r>
            <a:r>
              <a:rPr dirty="0" sz="3600" spc="-45" b="0">
                <a:latin typeface="Microsoft Sans Serif"/>
                <a:cs typeface="Microsoft Sans Serif"/>
              </a:rPr>
              <a:t>программам</a:t>
            </a:r>
            <a:r>
              <a:rPr dirty="0" sz="3600" spc="25" b="0"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latin typeface="Microsoft Sans Serif"/>
                <a:cs typeface="Microsoft Sans Serif"/>
              </a:rPr>
              <a:t>СПО,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812541"/>
            <a:ext cx="590677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7155">
              <a:lnSpc>
                <a:spcPct val="100000"/>
              </a:lnSpc>
              <a:spcBef>
                <a:spcPts val="100"/>
              </a:spcBef>
            </a:pPr>
            <a:r>
              <a:rPr dirty="0" sz="3600" spc="5">
                <a:latin typeface="Microsoft Sans Serif"/>
                <a:cs typeface="Microsoft Sans Serif"/>
              </a:rPr>
              <a:t>либо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организации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80">
                <a:latin typeface="Microsoft Sans Serif"/>
                <a:cs typeface="Microsoft Sans Serif"/>
              </a:rPr>
              <a:t>из</a:t>
            </a:r>
            <a:r>
              <a:rPr dirty="0" sz="3600" spc="1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числа </a:t>
            </a:r>
            <a:r>
              <a:rPr dirty="0" sz="3600" spc="-94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ее</a:t>
            </a:r>
            <a:r>
              <a:rPr dirty="0" sz="3600" spc="3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партнеров,</a:t>
            </a:r>
            <a:endParaRPr sz="3600">
              <a:latin typeface="Microsoft Sans Serif"/>
              <a:cs typeface="Microsoft Sans Serif"/>
            </a:endParaRPr>
          </a:p>
          <a:p>
            <a:pPr marL="12700" marR="2141855">
              <a:lnSpc>
                <a:spcPct val="100000"/>
              </a:lnSpc>
            </a:pPr>
            <a:r>
              <a:rPr dirty="0" sz="3600" spc="-50">
                <a:latin typeface="Microsoft Sans Serif"/>
                <a:cs typeface="Microsoft Sans Serif"/>
              </a:rPr>
              <a:t>который</a:t>
            </a:r>
            <a:r>
              <a:rPr dirty="0" sz="3600" spc="5">
                <a:latin typeface="Microsoft Sans Serif"/>
                <a:cs typeface="Microsoft Sans Serif"/>
              </a:rPr>
              <a:t> </a:t>
            </a:r>
            <a:r>
              <a:rPr dirty="0" sz="3600" spc="-55">
                <a:solidFill>
                  <a:srgbClr val="006FC0"/>
                </a:solidFill>
                <a:latin typeface="Microsoft Sans Serif"/>
                <a:cs typeface="Microsoft Sans Serif"/>
              </a:rPr>
              <a:t>отвечает </a:t>
            </a:r>
            <a:r>
              <a:rPr dirty="0" sz="3600" spc="-944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80">
                <a:solidFill>
                  <a:srgbClr val="006FC0"/>
                </a:solidFill>
                <a:latin typeface="Microsoft Sans Serif"/>
                <a:cs typeface="Microsoft Sans Serif"/>
              </a:rPr>
              <a:t>за</a:t>
            </a:r>
            <a:r>
              <a:rPr dirty="0" sz="3600" spc="2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35">
                <a:solidFill>
                  <a:srgbClr val="006FC0"/>
                </a:solidFill>
                <a:latin typeface="Microsoft Sans Serif"/>
                <a:cs typeface="Microsoft Sans Serif"/>
              </a:rPr>
              <a:t>организацию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600" spc="-40">
                <a:solidFill>
                  <a:srgbClr val="006FC0"/>
                </a:solidFill>
                <a:latin typeface="Microsoft Sans Serif"/>
                <a:cs typeface="Microsoft Sans Serif"/>
              </a:rPr>
              <a:t>программы</a:t>
            </a:r>
            <a:r>
              <a:rPr dirty="0" sz="3600" spc="-3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15">
                <a:solidFill>
                  <a:srgbClr val="006FC0"/>
                </a:solidFill>
                <a:latin typeface="Microsoft Sans Serif"/>
                <a:cs typeface="Microsoft Sans Serif"/>
              </a:rPr>
              <a:t>наставничества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47"/>
                </a:lnTo>
                <a:lnTo>
                  <a:pt x="9144000" y="6857947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5975" y="139700"/>
            <a:ext cx="2792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C00000"/>
                </a:solidFill>
              </a:rPr>
              <a:t>Функции</a:t>
            </a:r>
            <a:r>
              <a:rPr dirty="0" sz="2400" spc="-35">
                <a:solidFill>
                  <a:srgbClr val="C00000"/>
                </a:solidFill>
              </a:rPr>
              <a:t> </a:t>
            </a:r>
            <a:r>
              <a:rPr dirty="0" sz="2400" spc="-20">
                <a:solidFill>
                  <a:srgbClr val="C00000"/>
                </a:solidFill>
              </a:rPr>
              <a:t>куратора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8404" y="575513"/>
            <a:ext cx="8540115" cy="628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446530" algn="l"/>
              </a:tabLst>
            </a:pPr>
            <a:r>
              <a:rPr dirty="0" sz="1800" spc="-45">
                <a:latin typeface="Microsoft Sans Serif"/>
                <a:cs typeface="Microsoft Sans Serif"/>
              </a:rPr>
              <a:t>Куратор	</a:t>
            </a:r>
            <a:r>
              <a:rPr dirty="0" sz="1800" spc="-30">
                <a:solidFill>
                  <a:srgbClr val="006FC0"/>
                </a:solidFill>
                <a:latin typeface="Microsoft Sans Serif"/>
                <a:cs typeface="Microsoft Sans Serif"/>
              </a:rPr>
              <a:t>назначается</a:t>
            </a:r>
            <a:r>
              <a:rPr dirty="0" sz="1800" spc="4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решением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руководителя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ПОУ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из</a:t>
            </a:r>
            <a:r>
              <a:rPr dirty="0" sz="1800">
                <a:latin typeface="Microsoft Sans Serif"/>
                <a:cs typeface="Microsoft Sans Serif"/>
              </a:rPr>
              <a:t> числа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представителей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75">
                <a:latin typeface="Microsoft Sans Serif"/>
                <a:cs typeface="Microsoft Sans Serif"/>
              </a:rPr>
              <a:t>ПОУ,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представителей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партнера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программы, </a:t>
            </a:r>
            <a:r>
              <a:rPr dirty="0" sz="1800" spc="-15">
                <a:latin typeface="Microsoft Sans Serif"/>
                <a:cs typeface="Microsoft Sans Serif"/>
              </a:rPr>
              <a:t> представителей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региональной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НКО,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организации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любой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формы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собственности,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чья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деятельность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связана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реализацией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наставничества, 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волонтерской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деятельностью,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образованием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воспитанием</a:t>
            </a:r>
            <a:r>
              <a:rPr dirty="0" sz="1800" spc="7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обучающихся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ФУНКЦИИ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-сбор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работа</a:t>
            </a:r>
            <a:r>
              <a:rPr dirty="0" sz="18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 базой</a:t>
            </a:r>
            <a:r>
              <a:rPr dirty="0" sz="18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наставников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наставляемых;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-организация</a:t>
            </a:r>
            <a:r>
              <a:rPr dirty="0" sz="18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обучения</a:t>
            </a:r>
            <a:r>
              <a:rPr dirty="0" sz="18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наставников</a:t>
            </a:r>
            <a:r>
              <a:rPr dirty="0" sz="18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(в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т.ч.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привлечение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экспертов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для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latin typeface="Arial"/>
                <a:cs typeface="Arial"/>
              </a:rPr>
              <a:t>проведения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обучения);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-контроль</a:t>
            </a:r>
            <a:r>
              <a:rPr dirty="0" sz="18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процедуры</a:t>
            </a:r>
            <a:r>
              <a:rPr dirty="0" sz="18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внедрения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целевой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модели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-контроль</a:t>
            </a:r>
            <a:r>
              <a:rPr dirty="0" sz="18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проведения</a:t>
            </a:r>
            <a:r>
              <a:rPr dirty="0" sz="18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программ </a:t>
            </a:r>
            <a:r>
              <a:rPr dirty="0" sz="1800" spc="-10" b="1">
                <a:latin typeface="Arial"/>
                <a:cs typeface="Arial"/>
              </a:rPr>
              <a:t>наставничества;</a:t>
            </a:r>
            <a:endParaRPr sz="1800">
              <a:latin typeface="Arial"/>
              <a:cs typeface="Arial"/>
            </a:endParaRPr>
          </a:p>
          <a:p>
            <a:pPr marL="12700" marR="626745">
              <a:lnSpc>
                <a:spcPct val="15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-участие</a:t>
            </a:r>
            <a:r>
              <a:rPr dirty="0" sz="18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8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оценке</a:t>
            </a:r>
            <a:r>
              <a:rPr dirty="0" sz="18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вовлеченности</a:t>
            </a:r>
            <a:r>
              <a:rPr dirty="0" sz="18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обучающихся</a:t>
            </a:r>
            <a:r>
              <a:rPr dirty="0" sz="1800" spc="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различные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формы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наставничества;</a:t>
            </a:r>
            <a:endParaRPr sz="1800">
              <a:latin typeface="Arial"/>
              <a:cs typeface="Arial"/>
            </a:endParaRPr>
          </a:p>
          <a:p>
            <a:pPr marL="12700" marR="1158875">
              <a:lnSpc>
                <a:spcPct val="150000"/>
              </a:lnSpc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-решение</a:t>
            </a:r>
            <a:r>
              <a:rPr dirty="0" sz="18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организационных</a:t>
            </a:r>
            <a:r>
              <a:rPr dirty="0" sz="18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вопросов</a:t>
            </a:r>
            <a:r>
              <a:rPr dirty="0" sz="1800" spc="-5" b="1">
                <a:latin typeface="Arial"/>
                <a:cs typeface="Arial"/>
              </a:rPr>
              <a:t>, </a:t>
            </a:r>
            <a:r>
              <a:rPr dirty="0" sz="1800" spc="-10" b="1">
                <a:latin typeface="Arial"/>
                <a:cs typeface="Arial"/>
              </a:rPr>
              <a:t>возникающих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в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процессе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реализации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модели;</a:t>
            </a:r>
            <a:endParaRPr sz="1800">
              <a:latin typeface="Arial"/>
              <a:cs typeface="Arial"/>
            </a:endParaRPr>
          </a:p>
          <a:p>
            <a:pPr marL="12700" marR="689610">
              <a:lnSpc>
                <a:spcPct val="150000"/>
              </a:lnSpc>
            </a:pP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-мониторинг</a:t>
            </a:r>
            <a:r>
              <a:rPr dirty="0" sz="18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реализации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получение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обратной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связи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от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участников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программы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иных</a:t>
            </a:r>
            <a:r>
              <a:rPr dirty="0" sz="1800" spc="-5" b="1">
                <a:latin typeface="Arial"/>
                <a:cs typeface="Arial"/>
              </a:rPr>
              <a:t> причастных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к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программе</a:t>
            </a:r>
            <a:r>
              <a:rPr dirty="0" sz="1800" spc="-5" b="1">
                <a:latin typeface="Arial"/>
                <a:cs typeface="Arial"/>
              </a:rPr>
              <a:t> лиц.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86" y="5791"/>
            <a:ext cx="8658860" cy="6807200"/>
            <a:chOff x="82186" y="5791"/>
            <a:chExt cx="8658860" cy="680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1151" y="5791"/>
              <a:ext cx="7339367" cy="65915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181" y="3301567"/>
              <a:ext cx="4400550" cy="3511550"/>
            </a:xfrm>
            <a:custGeom>
              <a:avLst/>
              <a:gdLst/>
              <a:ahLst/>
              <a:cxnLst/>
              <a:rect l="l" t="t" r="r" b="b"/>
              <a:pathLst>
                <a:path w="4400550" h="3511550">
                  <a:moveTo>
                    <a:pt x="4400296" y="0"/>
                  </a:moveTo>
                  <a:lnTo>
                    <a:pt x="0" y="0"/>
                  </a:lnTo>
                  <a:lnTo>
                    <a:pt x="0" y="1018222"/>
                  </a:lnTo>
                  <a:lnTo>
                    <a:pt x="0" y="1107998"/>
                  </a:lnTo>
                  <a:lnTo>
                    <a:pt x="0" y="3511232"/>
                  </a:lnTo>
                  <a:lnTo>
                    <a:pt x="4248531" y="3511232"/>
                  </a:lnTo>
                  <a:lnTo>
                    <a:pt x="4248531" y="1107998"/>
                  </a:lnTo>
                  <a:lnTo>
                    <a:pt x="4400296" y="1107998"/>
                  </a:lnTo>
                  <a:lnTo>
                    <a:pt x="4400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1036" y="3330955"/>
            <a:ext cx="4170045" cy="2324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МЕТОДИЧЕСКИЕ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РЕКОМЕНДАЦИИ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ПО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ВНЕДРЕНИЮ 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ВЕДОМСТВЕННЫХ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(ОТРАСЛЕВЫХ)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ЗНАКОВ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ОТЛИЧИЯ</a:t>
            </a:r>
            <a:endParaRPr sz="120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«ПОЧЕТНЫЙ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НАСТАВНИК»</a:t>
            </a:r>
            <a:r>
              <a:rPr dirty="0" sz="1200" spc="5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(приказ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Минтруда</a:t>
            </a:r>
            <a:r>
              <a:rPr dirty="0" sz="1200" spc="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России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от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13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июня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2018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г.</a:t>
            </a:r>
            <a:r>
              <a:rPr dirty="0" sz="1200" b="1">
                <a:latin typeface="Arial"/>
                <a:cs typeface="Arial"/>
              </a:rPr>
              <a:t> N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382)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 marR="77470">
              <a:lnSpc>
                <a:spcPct val="100000"/>
              </a:lnSpc>
              <a:spcBef>
                <a:spcPts val="760"/>
              </a:spcBef>
              <a:tabLst>
                <a:tab pos="1440180" algn="l"/>
                <a:tab pos="1913255" algn="l"/>
                <a:tab pos="1978660" algn="l"/>
                <a:tab pos="3422015" algn="l"/>
                <a:tab pos="3860800" algn="l"/>
              </a:tabLst>
            </a:pPr>
            <a:r>
              <a:rPr dirty="0" sz="1200" b="1">
                <a:latin typeface="Arial"/>
                <a:cs typeface="Arial"/>
              </a:rPr>
              <a:t>П</a:t>
            </a:r>
            <a:r>
              <a:rPr dirty="0" sz="1200" spc="-25" b="1">
                <a:latin typeface="Arial"/>
                <a:cs typeface="Arial"/>
              </a:rPr>
              <a:t>О</a:t>
            </a:r>
            <a:r>
              <a:rPr dirty="0" sz="1200" b="1">
                <a:latin typeface="Arial"/>
                <a:cs typeface="Arial"/>
              </a:rPr>
              <a:t>ЛО</a:t>
            </a:r>
            <a:r>
              <a:rPr dirty="0" sz="1200" spc="-30" b="1">
                <a:latin typeface="Arial"/>
                <a:cs typeface="Arial"/>
              </a:rPr>
              <a:t>Ж</a:t>
            </a:r>
            <a:r>
              <a:rPr dirty="0" sz="1200" b="1">
                <a:latin typeface="Arial"/>
                <a:cs typeface="Arial"/>
              </a:rPr>
              <a:t>Е</a:t>
            </a:r>
            <a:r>
              <a:rPr dirty="0" sz="1200" spc="-5" b="1">
                <a:latin typeface="Arial"/>
                <a:cs typeface="Arial"/>
              </a:rPr>
              <a:t>НИ</a:t>
            </a:r>
            <a:r>
              <a:rPr dirty="0" sz="1200" b="1">
                <a:latin typeface="Arial"/>
                <a:cs typeface="Arial"/>
              </a:rPr>
              <a:t>Е	О		</a:t>
            </a:r>
            <a:r>
              <a:rPr dirty="0" sz="1200" spc="5" b="1">
                <a:latin typeface="Arial"/>
                <a:cs typeface="Arial"/>
              </a:rPr>
              <a:t>Н</a:t>
            </a:r>
            <a:r>
              <a:rPr dirty="0" sz="1200" spc="-65" b="1">
                <a:latin typeface="Arial"/>
                <a:cs typeface="Arial"/>
              </a:rPr>
              <a:t>А</a:t>
            </a:r>
            <a:r>
              <a:rPr dirty="0" sz="1200" spc="-30" b="1">
                <a:latin typeface="Arial"/>
                <a:cs typeface="Arial"/>
              </a:rPr>
              <a:t>С</a:t>
            </a:r>
            <a:r>
              <a:rPr dirty="0" sz="1200" spc="-50" b="1">
                <a:latin typeface="Arial"/>
                <a:cs typeface="Arial"/>
              </a:rPr>
              <a:t>Т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ВН</a:t>
            </a:r>
            <a:r>
              <a:rPr dirty="0" sz="1200" b="1">
                <a:latin typeface="Arial"/>
                <a:cs typeface="Arial"/>
              </a:rPr>
              <a:t>ИЧЕ</a:t>
            </a:r>
            <a:r>
              <a:rPr dirty="0" sz="1200" spc="-25" b="1">
                <a:latin typeface="Arial"/>
                <a:cs typeface="Arial"/>
              </a:rPr>
              <a:t>С</a:t>
            </a:r>
            <a:r>
              <a:rPr dirty="0" sz="1200" b="1">
                <a:latin typeface="Arial"/>
                <a:cs typeface="Arial"/>
              </a:rPr>
              <a:t>ТВЕ	</a:t>
            </a:r>
            <a:r>
              <a:rPr dirty="0" sz="1200" spc="5" b="1">
                <a:latin typeface="Arial"/>
                <a:cs typeface="Arial"/>
              </a:rPr>
              <a:t>НА  </a:t>
            </a:r>
            <a:r>
              <a:rPr dirty="0" sz="1200" spc="-10" b="1">
                <a:latin typeface="Arial"/>
                <a:cs typeface="Arial"/>
              </a:rPr>
              <a:t>Г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15" b="1">
                <a:latin typeface="Arial"/>
                <a:cs typeface="Arial"/>
              </a:rPr>
              <a:t>С</a:t>
            </a:r>
            <a:r>
              <a:rPr dirty="0" sz="1200" spc="-65" b="1">
                <a:latin typeface="Arial"/>
                <a:cs typeface="Arial"/>
              </a:rPr>
              <a:t>У</a:t>
            </a:r>
            <a:r>
              <a:rPr dirty="0" sz="1200" spc="5" b="1">
                <a:latin typeface="Arial"/>
                <a:cs typeface="Arial"/>
              </a:rPr>
              <a:t>Д</a:t>
            </a:r>
            <a:r>
              <a:rPr dirty="0" sz="1200" spc="-40" b="1">
                <a:latin typeface="Arial"/>
                <a:cs typeface="Arial"/>
              </a:rPr>
              <a:t>А</a:t>
            </a:r>
            <a:r>
              <a:rPr dirty="0" sz="1200" spc="-25" b="1">
                <a:latin typeface="Arial"/>
                <a:cs typeface="Arial"/>
              </a:rPr>
              <a:t>Р</a:t>
            </a:r>
            <a:r>
              <a:rPr dirty="0" sz="1200" spc="-30" b="1">
                <a:latin typeface="Arial"/>
                <a:cs typeface="Arial"/>
              </a:rPr>
              <a:t>С</a:t>
            </a:r>
            <a:r>
              <a:rPr dirty="0" sz="1200" b="1">
                <a:latin typeface="Arial"/>
                <a:cs typeface="Arial"/>
              </a:rPr>
              <a:t>ТВЕН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spc="-10" b="1">
                <a:latin typeface="Arial"/>
                <a:cs typeface="Arial"/>
              </a:rPr>
              <a:t>О</a:t>
            </a:r>
            <a:r>
              <a:rPr dirty="0" sz="1200" b="1">
                <a:latin typeface="Arial"/>
                <a:cs typeface="Arial"/>
              </a:rPr>
              <a:t>Й	Г</a:t>
            </a:r>
            <a:r>
              <a:rPr dirty="0" sz="1200" spc="-95" b="1">
                <a:latin typeface="Arial"/>
                <a:cs typeface="Arial"/>
              </a:rPr>
              <a:t>Р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20" b="1">
                <a:latin typeface="Arial"/>
                <a:cs typeface="Arial"/>
              </a:rPr>
              <a:t>Ж</a:t>
            </a:r>
            <a:r>
              <a:rPr dirty="0" sz="1200" spc="15" b="1">
                <a:latin typeface="Arial"/>
                <a:cs typeface="Arial"/>
              </a:rPr>
              <a:t>Д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НСК</a:t>
            </a:r>
            <a:r>
              <a:rPr dirty="0" sz="1200" spc="10" b="1">
                <a:latin typeface="Arial"/>
                <a:cs typeface="Arial"/>
              </a:rPr>
              <a:t>О</a:t>
            </a:r>
            <a:r>
              <a:rPr dirty="0" sz="1200" b="1">
                <a:latin typeface="Arial"/>
                <a:cs typeface="Arial"/>
              </a:rPr>
              <a:t>Й	</a:t>
            </a:r>
            <a:r>
              <a:rPr dirty="0" sz="1200" spc="-30" b="1">
                <a:latin typeface="Arial"/>
                <a:cs typeface="Arial"/>
              </a:rPr>
              <a:t>С</a:t>
            </a:r>
            <a:r>
              <a:rPr dirty="0" sz="1200" b="1">
                <a:latin typeface="Arial"/>
                <a:cs typeface="Arial"/>
              </a:rPr>
              <a:t>Л</a:t>
            </a:r>
            <a:r>
              <a:rPr dirty="0" sz="1200" spc="5" b="1">
                <a:latin typeface="Arial"/>
                <a:cs typeface="Arial"/>
              </a:rPr>
              <a:t>У</a:t>
            </a:r>
            <a:r>
              <a:rPr dirty="0" sz="1200" spc="-30" b="1">
                <a:latin typeface="Arial"/>
                <a:cs typeface="Arial"/>
              </a:rPr>
              <a:t>Ж</a:t>
            </a:r>
            <a:r>
              <a:rPr dirty="0" sz="1200" b="1">
                <a:latin typeface="Arial"/>
                <a:cs typeface="Arial"/>
              </a:rPr>
              <a:t>БЕ</a:t>
            </a:r>
            <a:endParaRPr sz="1200">
              <a:latin typeface="Arial"/>
              <a:cs typeface="Arial"/>
            </a:endParaRPr>
          </a:p>
          <a:p>
            <a:pPr marL="12700" marR="82550">
              <a:lnSpc>
                <a:spcPct val="100000"/>
              </a:lnSpc>
              <a:tabLst>
                <a:tab pos="1503045" algn="l"/>
                <a:tab pos="2873375" algn="l"/>
              </a:tabLst>
            </a:pPr>
            <a:r>
              <a:rPr dirty="0" sz="1200" spc="-10" b="1">
                <a:latin typeface="Arial"/>
                <a:cs typeface="Arial"/>
              </a:rPr>
              <a:t>Р</a:t>
            </a:r>
            <a:r>
              <a:rPr dirty="0" sz="1200" b="1">
                <a:latin typeface="Arial"/>
                <a:cs typeface="Arial"/>
              </a:rPr>
              <a:t>ОССИЙСКОЙ	</a:t>
            </a:r>
            <a:r>
              <a:rPr dirty="0" sz="1200" spc="-20" b="1">
                <a:latin typeface="Arial"/>
                <a:cs typeface="Arial"/>
              </a:rPr>
              <a:t>Ф</a:t>
            </a:r>
            <a:r>
              <a:rPr dirty="0" sz="1200" b="1">
                <a:latin typeface="Arial"/>
                <a:cs typeface="Arial"/>
              </a:rPr>
              <a:t>Е</a:t>
            </a:r>
            <a:r>
              <a:rPr dirty="0" sz="1200" spc="-5" b="1">
                <a:latin typeface="Arial"/>
                <a:cs typeface="Arial"/>
              </a:rPr>
              <a:t>ДЕ</a:t>
            </a:r>
            <a:r>
              <a:rPr dirty="0" sz="1200" spc="-95" b="1">
                <a:latin typeface="Arial"/>
                <a:cs typeface="Arial"/>
              </a:rPr>
              <a:t>Р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ЦИ</a:t>
            </a:r>
            <a:r>
              <a:rPr dirty="0" sz="1200" b="1">
                <a:latin typeface="Arial"/>
                <a:cs typeface="Arial"/>
              </a:rPr>
              <a:t>И	</a:t>
            </a:r>
            <a:r>
              <a:rPr dirty="0" sz="1200" spc="5" b="1">
                <a:latin typeface="Arial"/>
                <a:cs typeface="Arial"/>
              </a:rPr>
              <a:t>(п</a:t>
            </a:r>
            <a:r>
              <a:rPr dirty="0" sz="1200" spc="-15" b="1">
                <a:latin typeface="Arial"/>
                <a:cs typeface="Arial"/>
              </a:rPr>
              <a:t>о</a:t>
            </a:r>
            <a:r>
              <a:rPr dirty="0" sz="1200" b="1">
                <a:latin typeface="Arial"/>
                <a:cs typeface="Arial"/>
              </a:rPr>
              <a:t>с</a:t>
            </a:r>
            <a:r>
              <a:rPr dirty="0" sz="1200" spc="-15" b="1">
                <a:latin typeface="Arial"/>
                <a:cs typeface="Arial"/>
              </a:rPr>
              <a:t>т</a:t>
            </a:r>
            <a:r>
              <a:rPr dirty="0" sz="120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20" b="1">
                <a:latin typeface="Arial"/>
                <a:cs typeface="Arial"/>
              </a:rPr>
              <a:t>в</a:t>
            </a:r>
            <a:r>
              <a:rPr dirty="0" sz="1200" spc="-10" b="1">
                <a:latin typeface="Arial"/>
                <a:cs typeface="Arial"/>
              </a:rPr>
              <a:t>л</a:t>
            </a:r>
            <a:r>
              <a:rPr dirty="0" sz="1200" b="1">
                <a:latin typeface="Arial"/>
                <a:cs typeface="Arial"/>
              </a:rPr>
              <a:t>е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spc="-10" b="1">
                <a:latin typeface="Arial"/>
                <a:cs typeface="Arial"/>
              </a:rPr>
              <a:t>и</a:t>
            </a:r>
            <a:r>
              <a:rPr dirty="0" sz="1200" b="1">
                <a:latin typeface="Arial"/>
                <a:cs typeface="Arial"/>
              </a:rPr>
              <a:t>е  </a:t>
            </a:r>
            <a:r>
              <a:rPr dirty="0" sz="1200" spc="-10" b="1">
                <a:latin typeface="Arial"/>
                <a:cs typeface="Arial"/>
              </a:rPr>
              <a:t>Правительства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РФ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от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7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октября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2019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г.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 1296)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 marR="83185">
              <a:lnSpc>
                <a:spcPct val="100000"/>
              </a:lnSpc>
              <a:tabLst>
                <a:tab pos="1294130" algn="l"/>
                <a:tab pos="1685925" algn="l"/>
                <a:tab pos="2761615" algn="l"/>
                <a:tab pos="3150235" algn="l"/>
              </a:tabLst>
            </a:pPr>
            <a:r>
              <a:rPr dirty="0" sz="1200" spc="-10" b="1">
                <a:latin typeface="Arial"/>
                <a:cs typeface="Arial"/>
              </a:rPr>
              <a:t>ПОЛОЖЕНИЕ	</a:t>
            </a:r>
            <a:r>
              <a:rPr dirty="0" sz="1200" b="1">
                <a:latin typeface="Arial"/>
                <a:cs typeface="Arial"/>
              </a:rPr>
              <a:t>О	</a:t>
            </a:r>
            <a:r>
              <a:rPr dirty="0" sz="1200" spc="-15" b="1">
                <a:latin typeface="Arial"/>
                <a:cs typeface="Arial"/>
              </a:rPr>
              <a:t>ПРАКТИКЕ	ОБУЧАЮЩИХСЯ,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ОСВАИВАЮЩИХ			</a:t>
            </a:r>
            <a:r>
              <a:rPr dirty="0" sz="1200" spc="-5" b="1">
                <a:latin typeface="Arial"/>
                <a:cs typeface="Arial"/>
              </a:rPr>
              <a:t>ОСНОВНЫЕ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036" y="5629757"/>
            <a:ext cx="1830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ПРОФЕССИОНАЛЬНЫЕ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036" y="5629757"/>
            <a:ext cx="40913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5237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2204085" algn="l"/>
              </a:tabLst>
            </a:pPr>
            <a:r>
              <a:rPr dirty="0" sz="1200" b="1">
                <a:latin typeface="Arial"/>
                <a:cs typeface="Arial"/>
              </a:rPr>
              <a:t>ОБ</a:t>
            </a:r>
            <a:r>
              <a:rPr dirty="0" sz="1200" spc="-95" b="1">
                <a:latin typeface="Arial"/>
                <a:cs typeface="Arial"/>
              </a:rPr>
              <a:t>Р</a:t>
            </a:r>
            <a:r>
              <a:rPr dirty="0" sz="1200" spc="-40" b="1">
                <a:latin typeface="Arial"/>
                <a:cs typeface="Arial"/>
              </a:rPr>
              <a:t>А</a:t>
            </a:r>
            <a:r>
              <a:rPr dirty="0" sz="1200" spc="-10" b="1">
                <a:latin typeface="Arial"/>
                <a:cs typeface="Arial"/>
              </a:rPr>
              <a:t>З</a:t>
            </a:r>
            <a:r>
              <a:rPr dirty="0" sz="1200" spc="10" b="1">
                <a:latin typeface="Arial"/>
                <a:cs typeface="Arial"/>
              </a:rPr>
              <a:t>О</a:t>
            </a:r>
            <a:r>
              <a:rPr dirty="0" sz="1200" spc="-55" b="1">
                <a:latin typeface="Arial"/>
                <a:cs typeface="Arial"/>
              </a:rPr>
              <a:t>В</a:t>
            </a:r>
            <a:r>
              <a:rPr dirty="0" sz="1200" spc="-90" b="1">
                <a:latin typeface="Arial"/>
                <a:cs typeface="Arial"/>
              </a:rPr>
              <a:t>А</a:t>
            </a:r>
            <a:r>
              <a:rPr dirty="0" sz="1200" b="1">
                <a:latin typeface="Arial"/>
                <a:cs typeface="Arial"/>
              </a:rPr>
              <a:t>ТЕЛЬНЫЕ  П</a:t>
            </a:r>
            <a:r>
              <a:rPr dirty="0" sz="1200" spc="-10" b="1">
                <a:latin typeface="Arial"/>
                <a:cs typeface="Arial"/>
              </a:rPr>
              <a:t>Р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10" b="1">
                <a:latin typeface="Arial"/>
                <a:cs typeface="Arial"/>
              </a:rPr>
              <a:t>Г</a:t>
            </a:r>
            <a:r>
              <a:rPr dirty="0" sz="1200" spc="-95" b="1">
                <a:latin typeface="Arial"/>
                <a:cs typeface="Arial"/>
              </a:rPr>
              <a:t>Р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ММ</a:t>
            </a:r>
            <a:r>
              <a:rPr dirty="0" sz="1200" b="1">
                <a:latin typeface="Arial"/>
                <a:cs typeface="Arial"/>
              </a:rPr>
              <a:t>Ы	</a:t>
            </a:r>
            <a:r>
              <a:rPr dirty="0" sz="1200" spc="-5" b="1">
                <a:latin typeface="Arial"/>
                <a:cs typeface="Arial"/>
              </a:rPr>
              <a:t>СР</a:t>
            </a:r>
            <a:r>
              <a:rPr dirty="0" sz="1200" b="1">
                <a:latin typeface="Arial"/>
                <a:cs typeface="Arial"/>
              </a:rPr>
              <a:t>Е</a:t>
            </a:r>
            <a:r>
              <a:rPr dirty="0" sz="1200" spc="-5" b="1">
                <a:latin typeface="Arial"/>
                <a:cs typeface="Arial"/>
              </a:rPr>
              <a:t>Д</a:t>
            </a:r>
            <a:r>
              <a:rPr dirty="0" sz="1200" spc="-10" b="1">
                <a:latin typeface="Arial"/>
                <a:cs typeface="Arial"/>
              </a:rPr>
              <a:t>НЕГ</a:t>
            </a:r>
            <a:r>
              <a:rPr dirty="0" sz="1200" b="1">
                <a:latin typeface="Arial"/>
                <a:cs typeface="Arial"/>
              </a:rPr>
              <a:t>О	</a:t>
            </a:r>
            <a:r>
              <a:rPr dirty="0" sz="1200" spc="-15" b="1">
                <a:latin typeface="Arial"/>
                <a:cs typeface="Arial"/>
              </a:rPr>
              <a:t>П</a:t>
            </a:r>
            <a:r>
              <a:rPr dirty="0" sz="1200" spc="-10" b="1">
                <a:latin typeface="Arial"/>
                <a:cs typeface="Arial"/>
              </a:rPr>
              <a:t>Р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15" b="1">
                <a:latin typeface="Arial"/>
                <a:cs typeface="Arial"/>
              </a:rPr>
              <a:t>Ф</a:t>
            </a:r>
            <a:r>
              <a:rPr dirty="0" sz="1200" b="1">
                <a:latin typeface="Arial"/>
                <a:cs typeface="Arial"/>
              </a:rPr>
              <a:t>Е</a:t>
            </a:r>
            <a:r>
              <a:rPr dirty="0" sz="1200" spc="-5" b="1">
                <a:latin typeface="Arial"/>
                <a:cs typeface="Arial"/>
              </a:rPr>
              <a:t>СС</a:t>
            </a:r>
            <a:r>
              <a:rPr dirty="0" sz="1200" b="1">
                <a:latin typeface="Arial"/>
                <a:cs typeface="Arial"/>
              </a:rPr>
              <a:t>ИО</a:t>
            </a:r>
            <a:r>
              <a:rPr dirty="0" sz="1200" spc="5" b="1">
                <a:latin typeface="Arial"/>
                <a:cs typeface="Arial"/>
              </a:rPr>
              <a:t>Н</a:t>
            </a:r>
            <a:r>
              <a:rPr dirty="0" sz="1200" spc="-15" b="1">
                <a:latin typeface="Arial"/>
                <a:cs typeface="Arial"/>
              </a:rPr>
              <a:t>А</a:t>
            </a:r>
            <a:r>
              <a:rPr dirty="0" sz="1200" b="1">
                <a:latin typeface="Arial"/>
                <a:cs typeface="Arial"/>
              </a:rPr>
              <a:t>ЛЬ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10" b="1">
                <a:latin typeface="Arial"/>
                <a:cs typeface="Arial"/>
              </a:rPr>
              <a:t>Г</a:t>
            </a:r>
            <a:r>
              <a:rPr dirty="0" sz="1200" b="1">
                <a:latin typeface="Arial"/>
                <a:cs typeface="Arial"/>
              </a:rPr>
              <a:t>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036" y="5995517"/>
            <a:ext cx="4093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4460" algn="l"/>
                <a:tab pos="2096135" algn="l"/>
                <a:tab pos="3251200" algn="l"/>
                <a:tab pos="3612515" algn="l"/>
                <a:tab pos="3909695" algn="l"/>
              </a:tabLst>
            </a:pPr>
            <a:r>
              <a:rPr dirty="0" sz="1200" b="1">
                <a:latin typeface="Arial"/>
                <a:cs typeface="Arial"/>
              </a:rPr>
              <a:t>ОБ</a:t>
            </a:r>
            <a:r>
              <a:rPr dirty="0" sz="1200" spc="-95" b="1">
                <a:latin typeface="Arial"/>
                <a:cs typeface="Arial"/>
              </a:rPr>
              <a:t>Р</a:t>
            </a:r>
            <a:r>
              <a:rPr dirty="0" sz="1200" spc="-40" b="1">
                <a:latin typeface="Arial"/>
                <a:cs typeface="Arial"/>
              </a:rPr>
              <a:t>А</a:t>
            </a:r>
            <a:r>
              <a:rPr dirty="0" sz="1200" spc="-10" b="1">
                <a:latin typeface="Arial"/>
                <a:cs typeface="Arial"/>
              </a:rPr>
              <a:t>З</a:t>
            </a:r>
            <a:r>
              <a:rPr dirty="0" sz="1200" b="1">
                <a:latin typeface="Arial"/>
                <a:cs typeface="Arial"/>
              </a:rPr>
              <a:t>О</a:t>
            </a:r>
            <a:r>
              <a:rPr dirty="0" sz="1200" spc="-40" b="1">
                <a:latin typeface="Arial"/>
                <a:cs typeface="Arial"/>
              </a:rPr>
              <a:t>В</a:t>
            </a:r>
            <a:r>
              <a:rPr dirty="0" sz="1200" spc="-30" b="1">
                <a:latin typeface="Arial"/>
                <a:cs typeface="Arial"/>
              </a:rPr>
              <a:t>А</a:t>
            </a:r>
            <a:r>
              <a:rPr dirty="0" sz="1200" spc="-5" b="1">
                <a:latin typeface="Arial"/>
                <a:cs typeface="Arial"/>
              </a:rPr>
              <a:t>НИ</a:t>
            </a:r>
            <a:r>
              <a:rPr dirty="0" sz="1200" b="1">
                <a:latin typeface="Arial"/>
                <a:cs typeface="Arial"/>
              </a:rPr>
              <a:t>Я</a:t>
            </a:r>
            <a:r>
              <a:rPr dirty="0" sz="1200" spc="-5" b="1">
                <a:latin typeface="Arial"/>
                <a:cs typeface="Arial"/>
              </a:rPr>
              <a:t>"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5" b="1">
                <a:latin typeface="Arial"/>
                <a:cs typeface="Arial"/>
              </a:rPr>
              <a:t>(п</a:t>
            </a:r>
            <a:r>
              <a:rPr dirty="0" sz="1200" b="1">
                <a:latin typeface="Arial"/>
                <a:cs typeface="Arial"/>
              </a:rPr>
              <a:t>р</a:t>
            </a:r>
            <a:r>
              <a:rPr dirty="0" sz="1200" spc="-10" b="1">
                <a:latin typeface="Arial"/>
                <a:cs typeface="Arial"/>
              </a:rPr>
              <a:t>и</a:t>
            </a:r>
            <a:r>
              <a:rPr dirty="0" sz="1200" spc="-5" b="1">
                <a:latin typeface="Arial"/>
                <a:cs typeface="Arial"/>
              </a:rPr>
              <a:t>к</a:t>
            </a:r>
            <a:r>
              <a:rPr dirty="0" sz="1200" spc="15" b="1">
                <a:latin typeface="Arial"/>
                <a:cs typeface="Arial"/>
              </a:rPr>
              <a:t>а</a:t>
            </a:r>
            <a:r>
              <a:rPr dirty="0" sz="1200" b="1">
                <a:latin typeface="Arial"/>
                <a:cs typeface="Arial"/>
              </a:rPr>
              <a:t>з	</a:t>
            </a:r>
            <a:r>
              <a:rPr dirty="0" sz="1200" spc="5" b="1">
                <a:latin typeface="Arial"/>
                <a:cs typeface="Arial"/>
              </a:rPr>
              <a:t>М</a:t>
            </a:r>
            <a:r>
              <a:rPr dirty="0" sz="1200" spc="-10" b="1">
                <a:latin typeface="Arial"/>
                <a:cs typeface="Arial"/>
              </a:rPr>
              <a:t>и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b="1">
                <a:latin typeface="Arial"/>
                <a:cs typeface="Arial"/>
              </a:rPr>
              <a:t>об</a:t>
            </a:r>
            <a:r>
              <a:rPr dirty="0" sz="1200" spc="10" b="1">
                <a:latin typeface="Arial"/>
                <a:cs typeface="Arial"/>
              </a:rPr>
              <a:t>р</a:t>
            </a:r>
            <a:r>
              <a:rPr dirty="0" sz="1200" spc="-5" b="1">
                <a:latin typeface="Arial"/>
                <a:cs typeface="Arial"/>
              </a:rPr>
              <a:t>н</a:t>
            </a:r>
            <a:r>
              <a:rPr dirty="0" sz="1200" spc="15" b="1">
                <a:latin typeface="Arial"/>
                <a:cs typeface="Arial"/>
              </a:rPr>
              <a:t>а</a:t>
            </a:r>
            <a:r>
              <a:rPr dirty="0" sz="1200" spc="-35" b="1">
                <a:latin typeface="Arial"/>
                <a:cs typeface="Arial"/>
              </a:rPr>
              <a:t>у</a:t>
            </a:r>
            <a:r>
              <a:rPr dirty="0" sz="1200" spc="10" b="1">
                <a:latin typeface="Arial"/>
                <a:cs typeface="Arial"/>
              </a:rPr>
              <a:t>к</a:t>
            </a:r>
            <a:r>
              <a:rPr dirty="0" sz="1200" b="1">
                <a:latin typeface="Arial"/>
                <a:cs typeface="Arial"/>
              </a:rPr>
              <a:t>и	РФ	</a:t>
            </a:r>
            <a:r>
              <a:rPr dirty="0" sz="1200" spc="-15" b="1">
                <a:latin typeface="Arial"/>
                <a:cs typeface="Arial"/>
              </a:rPr>
              <a:t>о</a:t>
            </a:r>
            <a:r>
              <a:rPr dirty="0" sz="1200" b="1">
                <a:latin typeface="Arial"/>
                <a:cs typeface="Arial"/>
              </a:rPr>
              <a:t>т	</a:t>
            </a:r>
            <a:r>
              <a:rPr dirty="0" sz="1200" spc="-5" b="1">
                <a:latin typeface="Arial"/>
                <a:cs typeface="Arial"/>
              </a:rPr>
              <a:t>18  </a:t>
            </a:r>
            <a:r>
              <a:rPr dirty="0" sz="1200" b="1">
                <a:latin typeface="Arial"/>
                <a:cs typeface="Arial"/>
              </a:rPr>
              <a:t>апреля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2013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г.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 291)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65" y="0"/>
            <a:ext cx="4453255" cy="739140"/>
          </a:xfrm>
          <a:custGeom>
            <a:avLst/>
            <a:gdLst/>
            <a:ahLst/>
            <a:cxnLst/>
            <a:rect l="l" t="t" r="r" b="b"/>
            <a:pathLst>
              <a:path w="4453255" h="739140">
                <a:moveTo>
                  <a:pt x="4453128" y="0"/>
                </a:moveTo>
                <a:lnTo>
                  <a:pt x="0" y="0"/>
                </a:lnTo>
                <a:lnTo>
                  <a:pt x="0" y="738670"/>
                </a:lnTo>
                <a:lnTo>
                  <a:pt x="4453128" y="738670"/>
                </a:lnTo>
                <a:lnTo>
                  <a:pt x="4453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1172" y="26923"/>
            <a:ext cx="386397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Указ </a:t>
            </a:r>
            <a:r>
              <a:rPr dirty="0" sz="1400" spc="-5" b="1">
                <a:latin typeface="Arial"/>
                <a:cs typeface="Arial"/>
              </a:rPr>
              <a:t>Президента </a:t>
            </a:r>
            <a:r>
              <a:rPr dirty="0" sz="1400" spc="-10" b="1">
                <a:latin typeface="Arial"/>
                <a:cs typeface="Arial"/>
              </a:rPr>
              <a:t>РФ </a:t>
            </a:r>
            <a:r>
              <a:rPr dirty="0" sz="1400" spc="-25" b="1">
                <a:latin typeface="Arial"/>
                <a:cs typeface="Arial"/>
              </a:rPr>
              <a:t>от </a:t>
            </a:r>
            <a:r>
              <a:rPr dirty="0" sz="1400" spc="-5" b="1">
                <a:latin typeface="Arial"/>
                <a:cs typeface="Arial"/>
              </a:rPr>
              <a:t>02.03.2018 </a:t>
            </a:r>
            <a:r>
              <a:rPr dirty="0" sz="1400" b="1">
                <a:latin typeface="Arial"/>
                <a:cs typeface="Arial"/>
              </a:rPr>
              <a:t>№ </a:t>
            </a:r>
            <a:r>
              <a:rPr dirty="0" sz="1400" spc="-5" b="1">
                <a:latin typeface="Arial"/>
                <a:cs typeface="Arial"/>
              </a:rPr>
              <a:t>94 "Об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учреждении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знака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отличия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"За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наставничество"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543" y="738631"/>
            <a:ext cx="3315462" cy="256298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48521" y="116573"/>
              <a:ext cx="395605" cy="369570"/>
            </a:xfrm>
            <a:custGeom>
              <a:avLst/>
              <a:gdLst/>
              <a:ahLst/>
              <a:cxnLst/>
              <a:rect l="l" t="t" r="r" b="b"/>
              <a:pathLst>
                <a:path w="395604" h="369570">
                  <a:moveTo>
                    <a:pt x="395541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95541" y="369328"/>
                  </a:lnTo>
                  <a:lnTo>
                    <a:pt x="39554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9577" y="121158"/>
            <a:ext cx="3232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Термины</a:t>
            </a:r>
            <a:r>
              <a:rPr dirty="0" sz="1800" spc="-3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C00000"/>
                </a:solidFill>
                <a:latin typeface="Arial Black"/>
                <a:cs typeface="Arial Black"/>
              </a:rPr>
              <a:t>и</a:t>
            </a:r>
            <a:r>
              <a:rPr dirty="0" sz="18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Arial Black"/>
                <a:cs typeface="Arial Black"/>
              </a:rPr>
              <a:t>определения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106804"/>
            <a:ext cx="48812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latin typeface="Arial Black"/>
                <a:cs typeface="Arial Black"/>
              </a:rPr>
              <a:t>ВАРИАЦИЯ</a:t>
            </a:r>
            <a:r>
              <a:rPr dirty="0" spc="-20" b="0">
                <a:latin typeface="Arial Black"/>
                <a:cs typeface="Arial Black"/>
              </a:rPr>
              <a:t> </a:t>
            </a:r>
            <a:r>
              <a:rPr dirty="0" sz="2400" spc="-5" b="0">
                <a:latin typeface="Arial Black"/>
                <a:cs typeface="Arial Black"/>
              </a:rPr>
              <a:t>СТУДЕНТ-СТУДЕНТ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0904" y="3468611"/>
            <a:ext cx="5688965" cy="11696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400" spc="-10" b="1">
                <a:latin typeface="Arial"/>
                <a:cs typeface="Arial"/>
              </a:rPr>
              <a:t>Взаимодействия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наставника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и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наставляемого</a:t>
            </a:r>
            <a:r>
              <a:rPr dirty="0" sz="1400" spc="3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ПОО:</a:t>
            </a:r>
            <a:endParaRPr sz="1400">
              <a:latin typeface="Arial"/>
              <a:cs typeface="Arial"/>
            </a:endParaRPr>
          </a:p>
          <a:p>
            <a:pPr marL="200025" indent="-109220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проектная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деятельность,</a:t>
            </a:r>
            <a:endParaRPr sz="1400">
              <a:latin typeface="Microsoft Sans Serif"/>
              <a:cs typeface="Microsoft Sans Serif"/>
            </a:endParaRPr>
          </a:p>
          <a:p>
            <a:pPr marL="200025" indent="-109220">
              <a:lnSpc>
                <a:spcPct val="100000"/>
              </a:lnSpc>
              <a:buChar char="-"/>
              <a:tabLst>
                <a:tab pos="200660" algn="l"/>
              </a:tabLst>
            </a:pPr>
            <a:r>
              <a:rPr dirty="0" sz="1400" spc="-5">
                <a:latin typeface="Microsoft Sans Serif"/>
                <a:cs typeface="Microsoft Sans Serif"/>
              </a:rPr>
              <a:t>совместное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посещение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или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организация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мероприятий,</a:t>
            </a:r>
            <a:endParaRPr sz="1400">
              <a:latin typeface="Microsoft Sans Serif"/>
              <a:cs typeface="Microsoft Sans Serif"/>
            </a:endParaRPr>
          </a:p>
          <a:p>
            <a:pPr marL="200025" indent="-109220">
              <a:lnSpc>
                <a:spcPts val="1664"/>
              </a:lnSpc>
              <a:buChar char="-"/>
              <a:tabLst>
                <a:tab pos="200660" algn="l"/>
              </a:tabLst>
            </a:pPr>
            <a:r>
              <a:rPr dirty="0" sz="1400" spc="-5">
                <a:latin typeface="Microsoft Sans Serif"/>
                <a:cs typeface="Microsoft Sans Serif"/>
              </a:rPr>
              <a:t>совместное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участие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конкурсах</a:t>
            </a:r>
            <a:r>
              <a:rPr dirty="0" sz="1400">
                <a:latin typeface="Microsoft Sans Serif"/>
                <a:cs typeface="Microsoft Sans Serif"/>
              </a:rPr>
              <a:t> 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олимпиадах</a:t>
            </a:r>
            <a:endParaRPr sz="1400">
              <a:latin typeface="Microsoft Sans Serif"/>
              <a:cs typeface="Microsoft Sans Serif"/>
            </a:endParaRPr>
          </a:p>
          <a:p>
            <a:pPr marL="91440">
              <a:lnSpc>
                <a:spcPts val="1664"/>
              </a:lnSpc>
            </a:pPr>
            <a:r>
              <a:rPr dirty="0" sz="1400" spc="-10">
                <a:latin typeface="Microsoft Sans Serif"/>
                <a:cs typeface="Microsoft Sans Serif"/>
              </a:rPr>
              <a:t>профессионального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мастерства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др.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76513" y="6669366"/>
              <a:ext cx="467995" cy="189230"/>
            </a:xfrm>
            <a:custGeom>
              <a:avLst/>
              <a:gdLst/>
              <a:ahLst/>
              <a:cxnLst/>
              <a:rect l="l" t="t" r="r" b="b"/>
              <a:pathLst>
                <a:path w="467995" h="189229">
                  <a:moveTo>
                    <a:pt x="467486" y="0"/>
                  </a:moveTo>
                  <a:lnTo>
                    <a:pt x="0" y="0"/>
                  </a:lnTo>
                  <a:lnTo>
                    <a:pt x="0" y="188629"/>
                  </a:lnTo>
                  <a:lnTo>
                    <a:pt x="467486" y="188629"/>
                  </a:lnTo>
                  <a:lnTo>
                    <a:pt x="467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50873" y="904113"/>
            <a:ext cx="3682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ВАРИАЦИЯ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ПЕДАГОГ-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ПЕДАГОГ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9080" cy="6858000"/>
            <a:chOff x="0" y="0"/>
            <a:chExt cx="9149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6439" y="3068992"/>
              <a:ext cx="5377815" cy="3789045"/>
            </a:xfrm>
            <a:custGeom>
              <a:avLst/>
              <a:gdLst/>
              <a:ahLst/>
              <a:cxnLst/>
              <a:rect l="l" t="t" r="r" b="b"/>
              <a:pathLst>
                <a:path w="5377815" h="3789045">
                  <a:moveTo>
                    <a:pt x="5377548" y="3456355"/>
                  </a:moveTo>
                  <a:lnTo>
                    <a:pt x="5126101" y="3456355"/>
                  </a:lnTo>
                  <a:lnTo>
                    <a:pt x="5126101" y="3789007"/>
                  </a:lnTo>
                  <a:lnTo>
                    <a:pt x="5377548" y="3789007"/>
                  </a:lnTo>
                  <a:lnTo>
                    <a:pt x="5377548" y="3456355"/>
                  </a:lnTo>
                  <a:close/>
                </a:path>
                <a:path w="5377815" h="3789045">
                  <a:moveTo>
                    <a:pt x="5377548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5377548" y="954112"/>
                  </a:lnTo>
                  <a:lnTo>
                    <a:pt x="53775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66439" y="3068993"/>
              <a:ext cx="5377815" cy="954405"/>
            </a:xfrm>
            <a:custGeom>
              <a:avLst/>
              <a:gdLst/>
              <a:ahLst/>
              <a:cxnLst/>
              <a:rect l="l" t="t" r="r" b="b"/>
              <a:pathLst>
                <a:path w="5377815" h="954404">
                  <a:moveTo>
                    <a:pt x="0" y="954112"/>
                  </a:moveTo>
                  <a:lnTo>
                    <a:pt x="5377560" y="954112"/>
                  </a:lnTo>
                </a:path>
                <a:path w="5377815" h="954404">
                  <a:moveTo>
                    <a:pt x="5377560" y="0"/>
                  </a:moveTo>
                  <a:lnTo>
                    <a:pt x="0" y="0"/>
                  </a:lnTo>
                  <a:lnTo>
                    <a:pt x="0" y="954112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771201" y="3096513"/>
            <a:ext cx="5373370" cy="873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54990" indent="-59690">
              <a:lnSpc>
                <a:spcPts val="1655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Взаимодействия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наставника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и </a:t>
            </a:r>
            <a:r>
              <a:rPr dirty="0" sz="1400" spc="-10" b="1">
                <a:latin typeface="Arial"/>
                <a:cs typeface="Arial"/>
              </a:rPr>
              <a:t>наставляемого</a:t>
            </a:r>
            <a:r>
              <a:rPr dirty="0" sz="1400" spc="3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ПОО:</a:t>
            </a:r>
            <a:endParaRPr sz="1400">
              <a:latin typeface="Arial"/>
              <a:cs typeface="Arial"/>
            </a:endParaRPr>
          </a:p>
          <a:p>
            <a:pPr algn="r" marR="73025">
              <a:lnSpc>
                <a:spcPts val="1655"/>
              </a:lnSpc>
            </a:pPr>
            <a:r>
              <a:rPr dirty="0" sz="1400" spc="-5">
                <a:latin typeface="Calibri"/>
                <a:cs typeface="Calibri"/>
              </a:rPr>
              <a:t>Проектная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деятельность,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краткосрочное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или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целеполагающее</a:t>
            </a:r>
            <a:endParaRPr sz="1400">
              <a:latin typeface="Calibri"/>
              <a:cs typeface="Calibri"/>
            </a:endParaRPr>
          </a:p>
          <a:p>
            <a:pPr algn="r" marR="7366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наставничество,</a:t>
            </a:r>
            <a:r>
              <a:rPr dirty="0" sz="1400" spc="-5">
                <a:latin typeface="Calibri"/>
                <a:cs typeface="Calibri"/>
              </a:rPr>
              <a:t> экскурсии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в </a:t>
            </a:r>
            <a:r>
              <a:rPr dirty="0" sz="1400" spc="-10">
                <a:latin typeface="Calibri"/>
                <a:cs typeface="Calibri"/>
              </a:rPr>
              <a:t>место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обучения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наставника,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выездные</a:t>
            </a:r>
            <a:endParaRPr sz="1400">
              <a:latin typeface="Calibri"/>
              <a:cs typeface="Calibri"/>
            </a:endParaRPr>
          </a:p>
          <a:p>
            <a:pPr algn="r" marR="7302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мероприятия,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совместное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создание проекта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или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продукта.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04" y="325577"/>
            <a:ext cx="8500745" cy="22701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200">
                <a:solidFill>
                  <a:srgbClr val="C00000"/>
                </a:solidFill>
              </a:rPr>
              <a:t>!</a:t>
            </a:r>
            <a:r>
              <a:rPr dirty="0" sz="3200" spc="195">
                <a:solidFill>
                  <a:srgbClr val="C00000"/>
                </a:solidFill>
              </a:rPr>
              <a:t> </a:t>
            </a:r>
            <a:r>
              <a:rPr dirty="0" sz="2300" b="0">
                <a:latin typeface="Microsoft Sans Serif"/>
                <a:cs typeface="Microsoft Sans Serif"/>
              </a:rPr>
              <a:t>Все</a:t>
            </a:r>
            <a:r>
              <a:rPr dirty="0" sz="2300" spc="25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latin typeface="Microsoft Sans Serif"/>
                <a:cs typeface="Microsoft Sans Serif"/>
              </a:rPr>
              <a:t>формы наставничества </a:t>
            </a:r>
            <a:r>
              <a:rPr dirty="0" sz="2300" spc="-20" b="0">
                <a:latin typeface="Microsoft Sans Serif"/>
                <a:cs typeface="Microsoft Sans Serif"/>
              </a:rPr>
              <a:t>могут</a:t>
            </a:r>
            <a:r>
              <a:rPr dirty="0" sz="2300" spc="-5" b="0">
                <a:latin typeface="Microsoft Sans Serif"/>
                <a:cs typeface="Microsoft Sans Serif"/>
              </a:rPr>
              <a:t> </a:t>
            </a:r>
            <a:r>
              <a:rPr dirty="0" sz="2300" b="0">
                <a:latin typeface="Microsoft Sans Serif"/>
                <a:cs typeface="Microsoft Sans Serif"/>
              </a:rPr>
              <a:t>быть</a:t>
            </a:r>
            <a:r>
              <a:rPr dirty="0" sz="2300" spc="10" b="0">
                <a:latin typeface="Microsoft Sans Serif"/>
                <a:cs typeface="Microsoft Sans Serif"/>
              </a:rPr>
              <a:t> </a:t>
            </a:r>
            <a:r>
              <a:rPr dirty="0" sz="2300" spc="-20" b="0">
                <a:latin typeface="Microsoft Sans Serif"/>
                <a:cs typeface="Microsoft Sans Serif"/>
              </a:rPr>
              <a:t>использованы</a:t>
            </a:r>
            <a:r>
              <a:rPr dirty="0" sz="2300" spc="-25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latin typeface="Microsoft Sans Serif"/>
                <a:cs typeface="Microsoft Sans Serif"/>
              </a:rPr>
              <a:t>не </a:t>
            </a:r>
            <a:r>
              <a:rPr dirty="0" sz="2300" spc="-5" b="0">
                <a:latin typeface="Microsoft Sans Serif"/>
                <a:cs typeface="Microsoft Sans Serif"/>
              </a:rPr>
              <a:t> </a:t>
            </a:r>
            <a:r>
              <a:rPr dirty="0" sz="2300" spc="-30" b="0">
                <a:latin typeface="Microsoft Sans Serif"/>
                <a:cs typeface="Microsoft Sans Serif"/>
              </a:rPr>
              <a:t>только</a:t>
            </a:r>
            <a:r>
              <a:rPr dirty="0" sz="2300" spc="-5" b="0">
                <a:latin typeface="Microsoft Sans Serif"/>
                <a:cs typeface="Microsoft Sans Serif"/>
              </a:rPr>
              <a:t> </a:t>
            </a:r>
            <a:r>
              <a:rPr dirty="0" sz="2300" spc="5" b="0">
                <a:latin typeface="Microsoft Sans Serif"/>
                <a:cs typeface="Microsoft Sans Serif"/>
              </a:rPr>
              <a:t>для</a:t>
            </a:r>
            <a:r>
              <a:rPr dirty="0" sz="2300" spc="25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solidFill>
                  <a:srgbClr val="C00000"/>
                </a:solidFill>
                <a:latin typeface="Microsoft Sans Serif"/>
                <a:cs typeface="Microsoft Sans Serif"/>
              </a:rPr>
              <a:t>индивидуального </a:t>
            </a:r>
            <a:r>
              <a:rPr dirty="0" sz="2300" spc="-20" b="0">
                <a:solidFill>
                  <a:srgbClr val="C00000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dirty="0" sz="2300" spc="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20" b="0">
                <a:latin typeface="Microsoft Sans Serif"/>
                <a:cs typeface="Microsoft Sans Serif"/>
              </a:rPr>
              <a:t>(наставник</a:t>
            </a:r>
            <a:r>
              <a:rPr dirty="0" sz="2300" spc="10" b="0">
                <a:latin typeface="Microsoft Sans Serif"/>
                <a:cs typeface="Microsoft Sans Serif"/>
              </a:rPr>
              <a:t> </a:t>
            </a:r>
            <a:r>
              <a:rPr dirty="0" sz="2300" spc="605" b="0">
                <a:latin typeface="Microsoft Sans Serif"/>
                <a:cs typeface="Microsoft Sans Serif"/>
              </a:rPr>
              <a:t>– </a:t>
            </a:r>
            <a:r>
              <a:rPr dirty="0" sz="2300" spc="610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latin typeface="Microsoft Sans Serif"/>
                <a:cs typeface="Microsoft Sans Serif"/>
              </a:rPr>
              <a:t>наставляемый),</a:t>
            </a:r>
            <a:r>
              <a:rPr dirty="0" sz="2300" spc="-15" b="0">
                <a:latin typeface="Microsoft Sans Serif"/>
                <a:cs typeface="Microsoft Sans Serif"/>
              </a:rPr>
              <a:t> </a:t>
            </a:r>
            <a:r>
              <a:rPr dirty="0" sz="2300" spc="-5" b="0">
                <a:solidFill>
                  <a:srgbClr val="C00000"/>
                </a:solidFill>
                <a:latin typeface="Microsoft Sans Serif"/>
                <a:cs typeface="Microsoft Sans Serif"/>
              </a:rPr>
              <a:t>но</a:t>
            </a:r>
            <a:r>
              <a:rPr dirty="0" sz="2300" spc="3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b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dirty="0" sz="2300" spc="25" b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C00000"/>
                </a:solidFill>
              </a:rPr>
              <a:t>для </a:t>
            </a:r>
            <a:r>
              <a:rPr dirty="0" sz="2300" spc="-15">
                <a:solidFill>
                  <a:srgbClr val="C00000"/>
                </a:solidFill>
              </a:rPr>
              <a:t>групповой</a:t>
            </a:r>
            <a:r>
              <a:rPr dirty="0" sz="2300" spc="5">
                <a:solidFill>
                  <a:srgbClr val="C00000"/>
                </a:solidFill>
              </a:rPr>
              <a:t> </a:t>
            </a:r>
            <a:r>
              <a:rPr dirty="0" sz="2300" spc="-20">
                <a:solidFill>
                  <a:srgbClr val="C00000"/>
                </a:solidFill>
              </a:rPr>
              <a:t>работы</a:t>
            </a:r>
            <a:r>
              <a:rPr dirty="0" sz="2300" spc="20">
                <a:solidFill>
                  <a:srgbClr val="C00000"/>
                </a:solidFill>
              </a:rPr>
              <a:t> </a:t>
            </a:r>
            <a:r>
              <a:rPr dirty="0" sz="2300" spc="-15" b="0">
                <a:latin typeface="Microsoft Sans Serif"/>
                <a:cs typeface="Microsoft Sans Serif"/>
              </a:rPr>
              <a:t>(один</a:t>
            </a:r>
            <a:r>
              <a:rPr dirty="0" sz="2300" spc="10" b="0">
                <a:latin typeface="Microsoft Sans Serif"/>
                <a:cs typeface="Microsoft Sans Serif"/>
              </a:rPr>
              <a:t> </a:t>
            </a:r>
            <a:r>
              <a:rPr dirty="0" sz="2300" spc="-25" b="0">
                <a:latin typeface="Microsoft Sans Serif"/>
                <a:cs typeface="Microsoft Sans Serif"/>
              </a:rPr>
              <a:t>наставник</a:t>
            </a:r>
            <a:endParaRPr sz="2300">
              <a:latin typeface="Microsoft Sans Serif"/>
              <a:cs typeface="Microsoft Sans Serif"/>
            </a:endParaRPr>
          </a:p>
          <a:p>
            <a:pPr marL="12700" marR="1037590">
              <a:lnSpc>
                <a:spcPct val="100000"/>
              </a:lnSpc>
            </a:pPr>
            <a:r>
              <a:rPr dirty="0" sz="2300" spc="605" b="0">
                <a:latin typeface="Microsoft Sans Serif"/>
                <a:cs typeface="Microsoft Sans Serif"/>
              </a:rPr>
              <a:t>–</a:t>
            </a:r>
            <a:r>
              <a:rPr dirty="0" sz="2300" spc="10" b="0">
                <a:latin typeface="Microsoft Sans Serif"/>
                <a:cs typeface="Microsoft Sans Serif"/>
              </a:rPr>
              <a:t> </a:t>
            </a:r>
            <a:r>
              <a:rPr dirty="0" sz="2300" spc="-25" b="0">
                <a:latin typeface="Microsoft Sans Serif"/>
                <a:cs typeface="Microsoft Sans Serif"/>
              </a:rPr>
              <a:t>группа</a:t>
            </a:r>
            <a:r>
              <a:rPr dirty="0" sz="2300" spc="15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latin typeface="Microsoft Sans Serif"/>
                <a:cs typeface="Microsoft Sans Serif"/>
              </a:rPr>
              <a:t>наставляемых).</a:t>
            </a:r>
            <a:r>
              <a:rPr dirty="0" sz="2300" spc="-5" b="0">
                <a:latin typeface="Microsoft Sans Serif"/>
                <a:cs typeface="Microsoft Sans Serif"/>
              </a:rPr>
              <a:t> </a:t>
            </a:r>
            <a:r>
              <a:rPr dirty="0" sz="2300" b="0">
                <a:latin typeface="Microsoft Sans Serif"/>
                <a:cs typeface="Microsoft Sans Serif"/>
              </a:rPr>
              <a:t>Все</a:t>
            </a:r>
            <a:r>
              <a:rPr dirty="0" sz="2300" spc="20" b="0">
                <a:latin typeface="Microsoft Sans Serif"/>
                <a:cs typeface="Microsoft Sans Serif"/>
              </a:rPr>
              <a:t> </a:t>
            </a:r>
            <a:r>
              <a:rPr dirty="0" sz="2300" spc="-10" b="0">
                <a:latin typeface="Microsoft Sans Serif"/>
                <a:cs typeface="Microsoft Sans Serif"/>
              </a:rPr>
              <a:t>мероприятия</a:t>
            </a:r>
            <a:r>
              <a:rPr dirty="0" sz="2300" spc="-5" b="0">
                <a:latin typeface="Microsoft Sans Serif"/>
                <a:cs typeface="Microsoft Sans Serif"/>
              </a:rPr>
              <a:t> </a:t>
            </a:r>
            <a:r>
              <a:rPr dirty="0" sz="2300" spc="-15" b="0">
                <a:latin typeface="Microsoft Sans Serif"/>
                <a:cs typeface="Microsoft Sans Serif"/>
              </a:rPr>
              <a:t>проводятся </a:t>
            </a:r>
            <a:r>
              <a:rPr dirty="0" sz="2300" spc="-595" b="0">
                <a:latin typeface="Microsoft Sans Serif"/>
                <a:cs typeface="Microsoft Sans Serif"/>
              </a:rPr>
              <a:t> </a:t>
            </a:r>
            <a:r>
              <a:rPr dirty="0" sz="2300" spc="-25" b="0">
                <a:latin typeface="Microsoft Sans Serif"/>
                <a:cs typeface="Microsoft Sans Serif"/>
              </a:rPr>
              <a:t>коллективно</a:t>
            </a:r>
            <a:r>
              <a:rPr dirty="0" sz="2300" b="0">
                <a:latin typeface="Microsoft Sans Serif"/>
                <a:cs typeface="Microsoft Sans Serif"/>
              </a:rPr>
              <a:t> с</a:t>
            </a:r>
            <a:r>
              <a:rPr dirty="0" sz="2300" spc="30" b="0">
                <a:latin typeface="Microsoft Sans Serif"/>
                <a:cs typeface="Microsoft Sans Serif"/>
              </a:rPr>
              <a:t> </a:t>
            </a:r>
            <a:r>
              <a:rPr dirty="0" sz="2300" spc="-30" b="0">
                <a:latin typeface="Microsoft Sans Serif"/>
                <a:cs typeface="Microsoft Sans Serif"/>
              </a:rPr>
              <a:t>возможностью</a:t>
            </a:r>
            <a:r>
              <a:rPr dirty="0" sz="2300" spc="-15" b="0">
                <a:latin typeface="Microsoft Sans Serif"/>
                <a:cs typeface="Microsoft Sans Serif"/>
              </a:rPr>
              <a:t> дополнительной </a:t>
            </a:r>
            <a:r>
              <a:rPr dirty="0" sz="2300" spc="-10" b="0">
                <a:latin typeface="Microsoft Sans Serif"/>
                <a:cs typeface="Microsoft Sans Serif"/>
              </a:rPr>
              <a:t> </a:t>
            </a:r>
            <a:r>
              <a:rPr dirty="0" sz="2300" spc="-5" b="0">
                <a:latin typeface="Microsoft Sans Serif"/>
                <a:cs typeface="Microsoft Sans Serif"/>
              </a:rPr>
              <a:t>индивидуальной</a:t>
            </a:r>
            <a:r>
              <a:rPr dirty="0" sz="2300" b="0">
                <a:latin typeface="Microsoft Sans Serif"/>
                <a:cs typeface="Microsoft Sans Serif"/>
              </a:rPr>
              <a:t> </a:t>
            </a:r>
            <a:r>
              <a:rPr dirty="0" sz="2300" spc="-30" b="0">
                <a:latin typeface="Microsoft Sans Serif"/>
                <a:cs typeface="Microsoft Sans Serif"/>
              </a:rPr>
              <a:t>консультации.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404" y="3621404"/>
            <a:ext cx="7569200" cy="2480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145" algn="l"/>
              </a:tabLst>
            </a:pPr>
            <a:r>
              <a:rPr dirty="0" sz="2300" b="1">
                <a:solidFill>
                  <a:srgbClr val="C00000"/>
                </a:solidFill>
                <a:latin typeface="Arial"/>
                <a:cs typeface="Arial"/>
              </a:rPr>
              <a:t>!	</a:t>
            </a:r>
            <a:r>
              <a:rPr dirty="0" sz="2300" spc="-20">
                <a:latin typeface="Microsoft Sans Serif"/>
                <a:cs typeface="Microsoft Sans Serif"/>
              </a:rPr>
              <a:t>Организация </a:t>
            </a:r>
            <a:r>
              <a:rPr dirty="0" sz="2300" spc="-10">
                <a:latin typeface="Microsoft Sans Serif"/>
                <a:cs typeface="Microsoft Sans Serif"/>
              </a:rPr>
              <a:t>работы</a:t>
            </a:r>
            <a:r>
              <a:rPr dirty="0" sz="2300" spc="-30">
                <a:latin typeface="Microsoft Sans Serif"/>
                <a:cs typeface="Microsoft Sans Serif"/>
              </a:rPr>
              <a:t> </a:t>
            </a:r>
            <a:r>
              <a:rPr dirty="0" sz="2300">
                <a:latin typeface="Microsoft Sans Serif"/>
                <a:cs typeface="Microsoft Sans Serif"/>
              </a:rPr>
              <a:t>в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 spc="-30">
                <a:latin typeface="Microsoft Sans Serif"/>
                <a:cs typeface="Microsoft Sans Serif"/>
              </a:rPr>
              <a:t>рамках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всех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пяти</a:t>
            </a:r>
            <a:r>
              <a:rPr dirty="0" sz="2300" spc="15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форм</a:t>
            </a: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2300" b="1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dirty="0" sz="23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00" spc="-30" b="1">
                <a:solidFill>
                  <a:srgbClr val="C00000"/>
                </a:solidFill>
                <a:latin typeface="Arial"/>
                <a:cs typeface="Arial"/>
              </a:rPr>
              <a:t>потребует</a:t>
            </a:r>
            <a:r>
              <a:rPr dirty="0" sz="23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00" spc="-15">
                <a:solidFill>
                  <a:srgbClr val="C00000"/>
                </a:solidFill>
                <a:latin typeface="Microsoft Sans Serif"/>
                <a:cs typeface="Microsoft Sans Serif"/>
              </a:rPr>
              <a:t>большого привлечения</a:t>
            </a:r>
            <a:r>
              <a:rPr dirty="0" sz="2300" spc="-5">
                <a:solidFill>
                  <a:srgbClr val="C00000"/>
                </a:solidFill>
                <a:latin typeface="Microsoft Sans Serif"/>
                <a:cs typeface="Microsoft Sans Serif"/>
              </a:rPr>
              <a:t> ресурсов</a:t>
            </a:r>
            <a:r>
              <a:rPr dirty="0" sz="2300" spc="-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>
                <a:solidFill>
                  <a:srgbClr val="C00000"/>
                </a:solidFill>
                <a:latin typeface="Microsoft Sans Serif"/>
                <a:cs typeface="Microsoft Sans Serif"/>
              </a:rPr>
              <a:t>и </a:t>
            </a:r>
            <a:r>
              <a:rPr dirty="0" sz="2300" spc="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-5">
                <a:solidFill>
                  <a:srgbClr val="C00000"/>
                </a:solidFill>
                <a:latin typeface="Microsoft Sans Serif"/>
                <a:cs typeface="Microsoft Sans Serif"/>
              </a:rPr>
              <a:t>финансирования</a:t>
            </a:r>
            <a:r>
              <a:rPr dirty="0" sz="2300" spc="-5">
                <a:latin typeface="Microsoft Sans Serif"/>
                <a:cs typeface="Microsoft Sans Serif"/>
              </a:rPr>
              <a:t>, </a:t>
            </a:r>
            <a:r>
              <a:rPr dirty="0" sz="2300" spc="-60">
                <a:latin typeface="Microsoft Sans Serif"/>
                <a:cs typeface="Microsoft Sans Serif"/>
              </a:rPr>
              <a:t>так</a:t>
            </a:r>
            <a:r>
              <a:rPr dirty="0" sz="2300" spc="20">
                <a:latin typeface="Microsoft Sans Serif"/>
                <a:cs typeface="Microsoft Sans Serif"/>
              </a:rPr>
              <a:t> </a:t>
            </a:r>
            <a:r>
              <a:rPr dirty="0" sz="2300" spc="-85">
                <a:latin typeface="Microsoft Sans Serif"/>
                <a:cs typeface="Microsoft Sans Serif"/>
              </a:rPr>
              <a:t>как</a:t>
            </a:r>
            <a:r>
              <a:rPr dirty="0" sz="2300" spc="4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все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25">
                <a:latin typeface="Microsoft Sans Serif"/>
                <a:cs typeface="Microsoft Sans Serif"/>
              </a:rPr>
              <a:t>программы</a:t>
            </a:r>
            <a:r>
              <a:rPr dirty="0" sz="2300" spc="-10">
                <a:latin typeface="Microsoft Sans Serif"/>
                <a:cs typeface="Microsoft Sans Serif"/>
              </a:rPr>
              <a:t> </a:t>
            </a:r>
            <a:r>
              <a:rPr dirty="0" sz="2300" spc="-25">
                <a:latin typeface="Microsoft Sans Serif"/>
                <a:cs typeface="Microsoft Sans Serif"/>
              </a:rPr>
              <a:t>предполагают </a:t>
            </a:r>
            <a:r>
              <a:rPr dirty="0" sz="2300" spc="-595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использование</a:t>
            </a:r>
            <a:r>
              <a:rPr dirty="0" sz="2300" spc="-25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внутренних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5">
                <a:latin typeface="Microsoft Sans Serif"/>
                <a:cs typeface="Microsoft Sans Serif"/>
              </a:rPr>
              <a:t>ресурсов</a:t>
            </a:r>
            <a:r>
              <a:rPr dirty="0" sz="2300" spc="-10">
                <a:latin typeface="Microsoft Sans Serif"/>
                <a:cs typeface="Microsoft Sans Serif"/>
              </a:rPr>
              <a:t> (кадровых, </a:t>
            </a:r>
            <a:r>
              <a:rPr dirty="0" sz="2300" spc="-5">
                <a:latin typeface="Microsoft Sans Serif"/>
                <a:cs typeface="Microsoft Sans Serif"/>
              </a:rPr>
              <a:t> профессиональных)</a:t>
            </a:r>
            <a:r>
              <a:rPr dirty="0" sz="2300">
                <a:latin typeface="Microsoft Sans Serif"/>
                <a:cs typeface="Microsoft Sans Serif"/>
              </a:rPr>
              <a:t> </a:t>
            </a:r>
            <a:r>
              <a:rPr dirty="0" sz="2300" spc="-25">
                <a:latin typeface="Microsoft Sans Serif"/>
                <a:cs typeface="Microsoft Sans Serif"/>
              </a:rPr>
              <a:t>образовательных</a:t>
            </a:r>
            <a:r>
              <a:rPr dirty="0" sz="2300" spc="-15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организаций, </a:t>
            </a:r>
            <a:r>
              <a:rPr dirty="0" sz="2300" spc="-55">
                <a:latin typeface="Microsoft Sans Serif"/>
                <a:cs typeface="Microsoft Sans Serif"/>
              </a:rPr>
              <a:t>за </a:t>
            </a:r>
            <a:r>
              <a:rPr dirty="0" sz="2300" spc="-5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исключением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45">
                <a:latin typeface="Microsoft Sans Serif"/>
                <a:cs typeface="Microsoft Sans Serif"/>
              </a:rPr>
              <a:t>возможного</a:t>
            </a:r>
            <a:r>
              <a:rPr dirty="0" sz="2300" spc="3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привлечения</a:t>
            </a:r>
            <a:r>
              <a:rPr dirty="0" sz="2300" spc="-10">
                <a:latin typeface="Microsoft Sans Serif"/>
                <a:cs typeface="Microsoft Sans Serif"/>
              </a:rPr>
              <a:t> </a:t>
            </a:r>
            <a:r>
              <a:rPr dirty="0" sz="2300" spc="-25">
                <a:latin typeface="Microsoft Sans Serif"/>
                <a:cs typeface="Microsoft Sans Serif"/>
              </a:rPr>
              <a:t>экспертов</a:t>
            </a:r>
            <a:r>
              <a:rPr dirty="0" sz="2300" spc="5">
                <a:latin typeface="Microsoft Sans Serif"/>
                <a:cs typeface="Microsoft Sans Serif"/>
              </a:rPr>
              <a:t> для </a:t>
            </a:r>
            <a:r>
              <a:rPr dirty="0" sz="2300" spc="10">
                <a:latin typeface="Microsoft Sans Serif"/>
                <a:cs typeface="Microsoft Sans Serif"/>
              </a:rPr>
              <a:t> </a:t>
            </a:r>
            <a:r>
              <a:rPr dirty="0" sz="2300" spc="-15">
                <a:latin typeface="Microsoft Sans Serif"/>
                <a:cs typeface="Microsoft Sans Serif"/>
              </a:rPr>
              <a:t>проведения первичного</a:t>
            </a:r>
            <a:r>
              <a:rPr dirty="0" sz="2300">
                <a:latin typeface="Microsoft Sans Serif"/>
                <a:cs typeface="Microsoft Sans Serif"/>
              </a:rPr>
              <a:t> </a:t>
            </a:r>
            <a:r>
              <a:rPr dirty="0" sz="2300" spc="-10">
                <a:latin typeface="Microsoft Sans Serif"/>
                <a:cs typeface="Microsoft Sans Serif"/>
              </a:rPr>
              <a:t>обучения</a:t>
            </a:r>
            <a:r>
              <a:rPr dirty="0" sz="2300">
                <a:latin typeface="Microsoft Sans Serif"/>
                <a:cs typeface="Microsoft Sans Serif"/>
              </a:rPr>
              <a:t> </a:t>
            </a:r>
            <a:r>
              <a:rPr dirty="0" sz="2300" spc="-20">
                <a:latin typeface="Microsoft Sans Serif"/>
                <a:cs typeface="Microsoft Sans Serif"/>
              </a:rPr>
              <a:t>наставников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0"/>
            <a:ext cx="8964485" cy="6276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901" y="28701"/>
            <a:ext cx="54902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z="2000" spc="-6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z="2000" spc="-3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7" y="1016761"/>
            <a:ext cx="3592829" cy="15481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2244" y="413384"/>
            <a:ext cx="6197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2770" algn="l"/>
              </a:tabLst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http://nastavniki.com/</a:t>
            </a:r>
            <a:r>
              <a:rPr dirty="0" sz="1800" spc="-1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https://mentori.ru/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17948" y="4221111"/>
            <a:ext cx="4052570" cy="2026285"/>
            <a:chOff x="4417948" y="4221111"/>
            <a:chExt cx="4052570" cy="202628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7948" y="4221111"/>
              <a:ext cx="1378203" cy="566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950" y="4787861"/>
              <a:ext cx="2401711" cy="14046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67173" y="4783099"/>
              <a:ext cx="3898265" cy="1459230"/>
            </a:xfrm>
            <a:custGeom>
              <a:avLst/>
              <a:gdLst/>
              <a:ahLst/>
              <a:cxnLst/>
              <a:rect l="l" t="t" r="r" b="b"/>
              <a:pathLst>
                <a:path w="3898265" h="1459229">
                  <a:moveTo>
                    <a:pt x="0" y="1458976"/>
                  </a:moveTo>
                  <a:lnTo>
                    <a:pt x="3898010" y="1458976"/>
                  </a:lnTo>
                  <a:lnTo>
                    <a:pt x="3898010" y="0"/>
                  </a:lnTo>
                  <a:lnTo>
                    <a:pt x="0" y="0"/>
                  </a:lnTo>
                  <a:lnTo>
                    <a:pt x="0" y="14589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842509" y="3488182"/>
            <a:ext cx="2903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https://site.bilet.worldskills.ru/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1523" y="4077017"/>
            <a:ext cx="1220825" cy="5502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4251" y="4689246"/>
            <a:ext cx="3057652" cy="138772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3689" y="3488182"/>
            <a:ext cx="2459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https://asi.ru/futurestaff/</a:t>
            </a:r>
            <a:r>
              <a:rPr dirty="0" u="heavy" sz="18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2509" y="2398521"/>
            <a:ext cx="2764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инициатива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Рыбаков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Фонда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0" y="1041653"/>
            <a:ext cx="4032504" cy="133858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0276"/>
            <a:ext cx="9143999" cy="5657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334" y="26923"/>
            <a:ext cx="87014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Microsoft Sans Serif"/>
                <a:cs typeface="Microsoft Sans Serif"/>
              </a:rPr>
              <a:t>Реализация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целевой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модели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конкретном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образовательном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учреждении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производится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10" b="1">
                <a:latin typeface="Arial"/>
                <a:cs typeface="Arial"/>
              </a:rPr>
              <a:t>последовательно,</a:t>
            </a:r>
            <a:r>
              <a:rPr dirty="0" sz="1800" spc="-5" b="1">
                <a:latin typeface="Arial"/>
                <a:cs typeface="Arial"/>
              </a:rPr>
              <a:t> для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максимальной</a:t>
            </a:r>
            <a:r>
              <a:rPr dirty="0" sz="1800" spc="-5" b="1">
                <a:latin typeface="Arial"/>
                <a:cs typeface="Arial"/>
              </a:rPr>
              <a:t> эффективности</a:t>
            </a:r>
            <a:r>
              <a:rPr dirty="0" sz="1800" b="1">
                <a:latin typeface="Arial"/>
                <a:cs typeface="Arial"/>
              </a:rPr>
              <a:t> –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по 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двум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контурам</a:t>
            </a:r>
            <a:r>
              <a:rPr dirty="0" sz="1800" spc="-5">
                <a:latin typeface="Microsoft Sans Serif"/>
                <a:cs typeface="Microsoft Sans Serif"/>
              </a:rPr>
              <a:t>,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обеспечивающим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внешнюю</a:t>
            </a:r>
            <a:r>
              <a:rPr dirty="0" sz="1800">
                <a:latin typeface="Microsoft Sans Serif"/>
                <a:cs typeface="Microsoft Sans Serif"/>
              </a:rPr>
              <a:t> и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внутреннюю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поддержку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всех 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процессов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456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850128"/>
              <a:ext cx="9144000" cy="769620"/>
            </a:xfrm>
            <a:custGeom>
              <a:avLst/>
              <a:gdLst/>
              <a:ahLst/>
              <a:cxnLst/>
              <a:rect l="l" t="t" r="r" b="b"/>
              <a:pathLst>
                <a:path w="9144000" h="769620">
                  <a:moveTo>
                    <a:pt x="9144000" y="0"/>
                  </a:moveTo>
                  <a:lnTo>
                    <a:pt x="0" y="0"/>
                  </a:lnTo>
                  <a:lnTo>
                    <a:pt x="0" y="769442"/>
                  </a:lnTo>
                  <a:lnTo>
                    <a:pt x="9144000" y="76944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844" y="5876950"/>
            <a:ext cx="624586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" b="0">
                <a:latin typeface="Microsoft Sans Serif"/>
                <a:cs typeface="Microsoft Sans Serif"/>
              </a:rPr>
              <a:t>Этап</a:t>
            </a:r>
            <a:r>
              <a:rPr dirty="0" sz="2000" spc="10" b="0">
                <a:latin typeface="Microsoft Sans Serif"/>
                <a:cs typeface="Microsoft Sans Serif"/>
              </a:rPr>
              <a:t> </a:t>
            </a:r>
            <a:r>
              <a:rPr dirty="0" sz="2000" spc="-5" b="0">
                <a:latin typeface="Microsoft Sans Serif"/>
                <a:cs typeface="Microsoft Sans Serif"/>
              </a:rPr>
              <a:t>7.</a:t>
            </a:r>
            <a:r>
              <a:rPr dirty="0" sz="2000" b="0">
                <a:latin typeface="Microsoft Sans Serif"/>
                <a:cs typeface="Microsoft Sans Serif"/>
              </a:rPr>
              <a:t> </a:t>
            </a:r>
            <a:r>
              <a:rPr dirty="0" sz="2200" spc="-15" b="0">
                <a:latin typeface="Microsoft Sans Serif"/>
                <a:cs typeface="Microsoft Sans Serif"/>
              </a:rPr>
              <a:t>Завершение</a:t>
            </a:r>
            <a:r>
              <a:rPr dirty="0" sz="2200" spc="35" b="0">
                <a:latin typeface="Microsoft Sans Serif"/>
                <a:cs typeface="Microsoft Sans Serif"/>
              </a:rPr>
              <a:t> </a:t>
            </a:r>
            <a:r>
              <a:rPr dirty="0" sz="2200" spc="-25" b="0">
                <a:latin typeface="Microsoft Sans Serif"/>
                <a:cs typeface="Microsoft Sans Serif"/>
              </a:rPr>
              <a:t>программы</a:t>
            </a:r>
            <a:r>
              <a:rPr dirty="0" sz="2200" spc="25" b="0">
                <a:latin typeface="Microsoft Sans Serif"/>
                <a:cs typeface="Microsoft Sans Serif"/>
              </a:rPr>
              <a:t> </a:t>
            </a:r>
            <a:r>
              <a:rPr dirty="0" sz="2200" spc="-15" b="0">
                <a:latin typeface="Microsoft Sans Serif"/>
                <a:cs typeface="Microsoft Sans Serif"/>
              </a:rPr>
              <a:t>наставничества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78" cy="327520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830325"/>
          <a:ext cx="9121775" cy="3488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9050"/>
                <a:gridCol w="4009390"/>
              </a:tblGrid>
              <a:tr h="369824"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РАБОТА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ВНУТРИ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ОРГАНИЗАЦИИ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РАБОТА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ВНЕШНЕЙ</a:t>
                      </a:r>
                      <a:r>
                        <a:rPr dirty="0" sz="1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СРЕДОЙ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11627">
                <a:tc>
                  <a:txBody>
                    <a:bodyPr/>
                    <a:lstStyle/>
                    <a:p>
                      <a:pPr marL="363855" marR="804545" indent="-342900">
                        <a:lnSpc>
                          <a:spcPct val="1071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обеспечить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нормативно-правовое оформление </a:t>
                      </a:r>
                      <a:r>
                        <a:rPr dirty="0" sz="1400" spc="-3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наставнической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программы;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63855" marR="98425" indent="-342900">
                        <a:lnSpc>
                          <a:spcPct val="106800"/>
                        </a:lnSpc>
                        <a:spcBef>
                          <a:spcPts val="509"/>
                        </a:spcBef>
                        <a:buFont typeface="Symbol"/>
                        <a:buChar char="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информировать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коллектив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dirty="0" sz="14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подготовке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программы,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собрать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предварительные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запросы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обучающихся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педагогов;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63855" indent="-343535">
                        <a:lnSpc>
                          <a:spcPct val="100000"/>
                        </a:lnSpc>
                        <a:spcBef>
                          <a:spcPts val="625"/>
                        </a:spcBef>
                        <a:buFont typeface="Symbol"/>
                        <a:buChar char="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сформировать</a:t>
                      </a:r>
                      <a:r>
                        <a:rPr dirty="0" sz="14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команду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назначить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куратора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отвечающих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реализацию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программы;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63855" marR="951230" indent="-342900">
                        <a:lnSpc>
                          <a:spcPct val="107100"/>
                        </a:lnSpc>
                        <a:spcBef>
                          <a:spcPts val="505"/>
                        </a:spcBef>
                        <a:buFont typeface="Symbol"/>
                        <a:buChar char="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определить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задачи,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формы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наставничества,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ожидаемые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результаты;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63855" marR="151130" indent="-342900">
                        <a:lnSpc>
                          <a:spcPct val="107200"/>
                        </a:lnSpc>
                        <a:spcBef>
                          <a:spcPts val="490"/>
                        </a:spcBef>
                        <a:buFont typeface="Symbol"/>
                        <a:buChar char="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создать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дорожную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карту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наставничества,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определить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необходимые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ресурсы, внутренние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внешние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492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1030605" indent="-342900">
                        <a:lnSpc>
                          <a:spcPct val="1071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400050" algn="l"/>
                          <a:tab pos="400685" algn="l"/>
                        </a:tabLst>
                      </a:pP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определить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заинтересованные </a:t>
                      </a:r>
                      <a:r>
                        <a:rPr dirty="0" sz="1400" spc="-3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наставничестве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аудитории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400050" marR="567690">
                        <a:lnSpc>
                          <a:spcPct val="107100"/>
                        </a:lnSpc>
                      </a:pP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зависимости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выбранной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формы </a:t>
                      </a:r>
                      <a:r>
                        <a:rPr dirty="0" sz="1400" spc="-3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400050" marR="91440" indent="-342900">
                        <a:lnSpc>
                          <a:spcPct val="107200"/>
                        </a:lnSpc>
                        <a:spcBef>
                          <a:spcPts val="490"/>
                        </a:spcBef>
                        <a:buFont typeface="Symbol"/>
                        <a:buChar char=""/>
                        <a:tabLst>
                          <a:tab pos="400050" algn="l"/>
                          <a:tab pos="400685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информировать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аудитории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через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целевые </a:t>
                      </a:r>
                      <a:r>
                        <a:rPr dirty="0" sz="1400" spc="-3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медиа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возможностях программы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наставничества,</a:t>
                      </a:r>
                      <a:r>
                        <a:rPr dirty="0" sz="1400" spc="3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планируемых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результатах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вариантах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участия;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93108"/>
            <a:ext cx="9143999" cy="256488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31242"/>
            <a:ext cx="9153525" cy="6826884"/>
            <a:chOff x="-4762" y="31242"/>
            <a:chExt cx="9153525" cy="6826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242"/>
              <a:ext cx="9144000" cy="3959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7442" y="764667"/>
              <a:ext cx="6984746" cy="2304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26227"/>
              <a:ext cx="9132233" cy="28317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852966"/>
              <a:ext cx="9144000" cy="1231265"/>
            </a:xfrm>
            <a:custGeom>
              <a:avLst/>
              <a:gdLst/>
              <a:ahLst/>
              <a:cxnLst/>
              <a:rect l="l" t="t" r="r" b="b"/>
              <a:pathLst>
                <a:path w="9144000" h="1231264">
                  <a:moveTo>
                    <a:pt x="0" y="1231099"/>
                  </a:moveTo>
                  <a:lnTo>
                    <a:pt x="9144000" y="12310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3109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2852966"/>
              <a:ext cx="9144000" cy="1231265"/>
            </a:xfrm>
            <a:custGeom>
              <a:avLst/>
              <a:gdLst/>
              <a:ahLst/>
              <a:cxnLst/>
              <a:rect l="l" t="t" r="r" b="b"/>
              <a:pathLst>
                <a:path w="9144000" h="1231264">
                  <a:moveTo>
                    <a:pt x="0" y="1231099"/>
                  </a:moveTo>
                  <a:lnTo>
                    <a:pt x="9144000" y="1231099"/>
                  </a:lnTo>
                </a:path>
                <a:path w="9144000" h="1231264">
                  <a:moveTo>
                    <a:pt x="9144000" y="0"/>
                  </a:moveTo>
                  <a:lnTo>
                    <a:pt x="0" y="0"/>
                  </a:lnTo>
                  <a:lnTo>
                    <a:pt x="0" y="1231099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2869819"/>
            <a:ext cx="8894445" cy="890269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2000" b="0">
                <a:solidFill>
                  <a:srgbClr val="C00000"/>
                </a:solidFill>
                <a:latin typeface="Arial Black"/>
                <a:cs typeface="Arial Black"/>
              </a:rPr>
              <a:t>!</a:t>
            </a:r>
            <a:r>
              <a:rPr dirty="0" sz="2000" spc="-254" b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pc="-30" b="0">
                <a:latin typeface="Microsoft Sans Serif"/>
                <a:cs typeface="Microsoft Sans Serif"/>
              </a:rPr>
              <a:t>Дефицит</a:t>
            </a:r>
            <a:r>
              <a:rPr dirty="0" spc="-5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наставляемых</a:t>
            </a:r>
            <a:r>
              <a:rPr dirty="0" spc="35" b="0">
                <a:latin typeface="Microsoft Sans Serif"/>
                <a:cs typeface="Microsoft Sans Serif"/>
              </a:rPr>
              <a:t> </a:t>
            </a:r>
            <a:r>
              <a:rPr dirty="0" spc="-10" b="0">
                <a:latin typeface="Microsoft Sans Serif"/>
                <a:cs typeface="Microsoft Sans Serif"/>
              </a:rPr>
              <a:t>не</a:t>
            </a:r>
            <a:r>
              <a:rPr dirty="0" spc="30" b="0">
                <a:latin typeface="Microsoft Sans Serif"/>
                <a:cs typeface="Microsoft Sans Serif"/>
              </a:rPr>
              <a:t> </a:t>
            </a:r>
            <a:r>
              <a:rPr dirty="0" spc="-45" b="0">
                <a:latin typeface="Microsoft Sans Serif"/>
                <a:cs typeface="Microsoft Sans Serif"/>
              </a:rPr>
              <a:t>может</a:t>
            </a:r>
            <a:r>
              <a:rPr dirty="0" spc="25" b="0">
                <a:latin typeface="Microsoft Sans Serif"/>
                <a:cs typeface="Microsoft Sans Serif"/>
              </a:rPr>
              <a:t> </a:t>
            </a:r>
            <a:r>
              <a:rPr dirty="0" spc="-5" b="0">
                <a:latin typeface="Microsoft Sans Serif"/>
                <a:cs typeface="Microsoft Sans Serif"/>
              </a:rPr>
              <a:t>быть</a:t>
            </a:r>
            <a:r>
              <a:rPr dirty="0" spc="20" b="0">
                <a:latin typeface="Microsoft Sans Serif"/>
                <a:cs typeface="Microsoft Sans Serif"/>
              </a:rPr>
              <a:t> </a:t>
            </a:r>
            <a:r>
              <a:rPr dirty="0" spc="-20" b="0">
                <a:latin typeface="Microsoft Sans Serif"/>
                <a:cs typeface="Microsoft Sans Serif"/>
              </a:rPr>
              <a:t>компенсирован</a:t>
            </a:r>
            <a:r>
              <a:rPr dirty="0" spc="55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директивным </a:t>
            </a:r>
            <a:r>
              <a:rPr dirty="0" spc="-10" b="0">
                <a:latin typeface="Microsoft Sans Serif"/>
                <a:cs typeface="Microsoft Sans Serif"/>
              </a:rPr>
              <a:t> причислением</a:t>
            </a:r>
            <a:r>
              <a:rPr dirty="0" spc="10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обучающихся</a:t>
            </a:r>
            <a:r>
              <a:rPr dirty="0" spc="50" b="0">
                <a:latin typeface="Microsoft Sans Serif"/>
                <a:cs typeface="Microsoft Sans Serif"/>
              </a:rPr>
              <a:t> </a:t>
            </a:r>
            <a:r>
              <a:rPr dirty="0" spc="5" b="0">
                <a:latin typeface="Microsoft Sans Serif"/>
                <a:cs typeface="Microsoft Sans Serif"/>
              </a:rPr>
              <a:t>или</a:t>
            </a:r>
            <a:r>
              <a:rPr dirty="0" spc="10" b="0">
                <a:latin typeface="Microsoft Sans Serif"/>
                <a:cs typeface="Microsoft Sans Serif"/>
              </a:rPr>
              <a:t> </a:t>
            </a:r>
            <a:r>
              <a:rPr dirty="0" spc="-30" b="0">
                <a:latin typeface="Microsoft Sans Serif"/>
                <a:cs typeface="Microsoft Sans Serif"/>
              </a:rPr>
              <a:t>педагогов</a:t>
            </a:r>
            <a:r>
              <a:rPr dirty="0" spc="35" b="0">
                <a:latin typeface="Microsoft Sans Serif"/>
                <a:cs typeface="Microsoft Sans Serif"/>
              </a:rPr>
              <a:t> </a:t>
            </a:r>
            <a:r>
              <a:rPr dirty="0" spc="-114" b="0">
                <a:latin typeface="Microsoft Sans Serif"/>
                <a:cs typeface="Microsoft Sans Serif"/>
              </a:rPr>
              <a:t>к</a:t>
            </a:r>
            <a:r>
              <a:rPr dirty="0" spc="30" b="0">
                <a:latin typeface="Microsoft Sans Serif"/>
                <a:cs typeface="Microsoft Sans Serif"/>
              </a:rPr>
              <a:t> </a:t>
            </a:r>
            <a:r>
              <a:rPr dirty="0" spc="-25" b="0">
                <a:latin typeface="Microsoft Sans Serif"/>
                <a:cs typeface="Microsoft Sans Serif"/>
              </a:rPr>
              <a:t>программе</a:t>
            </a:r>
            <a:r>
              <a:rPr dirty="0" spc="50" b="0">
                <a:latin typeface="Microsoft Sans Serif"/>
                <a:cs typeface="Microsoft Sans Serif"/>
              </a:rPr>
              <a:t> </a:t>
            </a:r>
            <a:r>
              <a:rPr dirty="0" spc="-10" b="0">
                <a:latin typeface="Microsoft Sans Serif"/>
                <a:cs typeface="Microsoft Sans Serif"/>
              </a:rPr>
              <a:t>наставничества,</a:t>
            </a:r>
            <a:r>
              <a:rPr dirty="0" spc="45" b="0">
                <a:latin typeface="Microsoft Sans Serif"/>
                <a:cs typeface="Microsoft Sans Serif"/>
              </a:rPr>
              <a:t> </a:t>
            </a:r>
            <a:r>
              <a:rPr dirty="0" spc="-50" b="0">
                <a:latin typeface="Microsoft Sans Serif"/>
                <a:cs typeface="Microsoft Sans Serif"/>
              </a:rPr>
              <a:t>так</a:t>
            </a:r>
            <a:r>
              <a:rPr dirty="0" spc="35" b="0">
                <a:latin typeface="Microsoft Sans Serif"/>
                <a:cs typeface="Microsoft Sans Serif"/>
              </a:rPr>
              <a:t> </a:t>
            </a:r>
            <a:r>
              <a:rPr dirty="0" spc="-70" b="0">
                <a:latin typeface="Microsoft Sans Serif"/>
                <a:cs typeface="Microsoft Sans Serif"/>
              </a:rPr>
              <a:t>как</a:t>
            </a:r>
            <a:r>
              <a:rPr dirty="0" spc="25" b="0">
                <a:latin typeface="Microsoft Sans Serif"/>
                <a:cs typeface="Microsoft Sans Serif"/>
              </a:rPr>
              <a:t> </a:t>
            </a:r>
            <a:r>
              <a:rPr dirty="0" b="0">
                <a:latin typeface="Microsoft Sans Serif"/>
                <a:cs typeface="Microsoft Sans Serif"/>
              </a:rPr>
              <a:t>в </a:t>
            </a:r>
            <a:r>
              <a:rPr dirty="0" spc="5" b="0">
                <a:latin typeface="Microsoft Sans Serif"/>
                <a:cs typeface="Microsoft Sans Serif"/>
              </a:rPr>
              <a:t> </a:t>
            </a:r>
            <a:r>
              <a:rPr dirty="0" spc="-10" b="0">
                <a:latin typeface="Microsoft Sans Serif"/>
                <a:cs typeface="Microsoft Sans Serif"/>
              </a:rPr>
              <a:t>основе</a:t>
            </a:r>
            <a:r>
              <a:rPr dirty="0" spc="45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самой</a:t>
            </a:r>
            <a:r>
              <a:rPr dirty="0" spc="15" b="0">
                <a:latin typeface="Microsoft Sans Serif"/>
                <a:cs typeface="Microsoft Sans Serif"/>
              </a:rPr>
              <a:t> </a:t>
            </a:r>
            <a:r>
              <a:rPr dirty="0" spc="-20" b="0">
                <a:latin typeface="Microsoft Sans Serif"/>
                <a:cs typeface="Microsoft Sans Serif"/>
              </a:rPr>
              <a:t>целевой</a:t>
            </a:r>
            <a:r>
              <a:rPr dirty="0" spc="25" b="0">
                <a:latin typeface="Microsoft Sans Serif"/>
                <a:cs typeface="Microsoft Sans Serif"/>
              </a:rPr>
              <a:t> </a:t>
            </a:r>
            <a:r>
              <a:rPr dirty="0" spc="-25" b="0">
                <a:latin typeface="Microsoft Sans Serif"/>
                <a:cs typeface="Microsoft Sans Serif"/>
              </a:rPr>
              <a:t>модели</a:t>
            </a:r>
            <a:r>
              <a:rPr dirty="0" spc="20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находится</a:t>
            </a:r>
            <a:r>
              <a:rPr dirty="0" spc="35" b="0">
                <a:latin typeface="Microsoft Sans Serif"/>
                <a:cs typeface="Microsoft Sans Serif"/>
              </a:rPr>
              <a:t> </a:t>
            </a:r>
            <a:r>
              <a:rPr dirty="0" spc="-10" b="0">
                <a:latin typeface="Microsoft Sans Serif"/>
                <a:cs typeface="Microsoft Sans Serif"/>
              </a:rPr>
              <a:t>принцип</a:t>
            </a:r>
            <a:r>
              <a:rPr dirty="0" spc="5" b="0">
                <a:latin typeface="Microsoft Sans Serif"/>
                <a:cs typeface="Microsoft Sans Serif"/>
              </a:rPr>
              <a:t> </a:t>
            </a:r>
            <a:r>
              <a:rPr dirty="0" spc="-10" b="0">
                <a:latin typeface="Microsoft Sans Serif"/>
                <a:cs typeface="Microsoft Sans Serif"/>
              </a:rPr>
              <a:t>добровольности</a:t>
            </a:r>
            <a:r>
              <a:rPr dirty="0" spc="25" b="0">
                <a:latin typeface="Microsoft Sans Serif"/>
                <a:cs typeface="Microsoft Sans Serif"/>
              </a:rPr>
              <a:t> </a:t>
            </a:r>
            <a:r>
              <a:rPr dirty="0" spc="-5" b="0">
                <a:latin typeface="Microsoft Sans Serif"/>
                <a:cs typeface="Microsoft Sans Serif"/>
              </a:rPr>
              <a:t>и</a:t>
            </a:r>
            <a:r>
              <a:rPr dirty="0" spc="45" b="0">
                <a:latin typeface="Microsoft Sans Serif"/>
                <a:cs typeface="Microsoft Sans Serif"/>
              </a:rPr>
              <a:t> </a:t>
            </a:r>
            <a:r>
              <a:rPr dirty="0" spc="-15" b="0">
                <a:latin typeface="Microsoft Sans Serif"/>
                <a:cs typeface="Microsoft Sans Serif"/>
              </a:rPr>
              <a:t>осознанности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455167"/>
            <a:ext cx="55943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001F5F"/>
                </a:solidFill>
                <a:latin typeface="Microsoft Sans Serif"/>
                <a:cs typeface="Microsoft Sans Serif"/>
              </a:rPr>
              <a:t>Примерная</a:t>
            </a:r>
            <a:r>
              <a:rPr dirty="0" sz="2400" spc="20" b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 b="0">
                <a:solidFill>
                  <a:srgbClr val="001F5F"/>
                </a:solidFill>
                <a:latin typeface="Microsoft Sans Serif"/>
                <a:cs typeface="Microsoft Sans Serif"/>
              </a:rPr>
              <a:t>форма</a:t>
            </a:r>
            <a:r>
              <a:rPr dirty="0" sz="2400" spc="20" b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0" b="0">
                <a:solidFill>
                  <a:srgbClr val="001F5F"/>
                </a:solidFill>
                <a:latin typeface="Microsoft Sans Serif"/>
                <a:cs typeface="Microsoft Sans Serif"/>
              </a:rPr>
              <a:t>базы</a:t>
            </a:r>
            <a:r>
              <a:rPr dirty="0" sz="2400" spc="20" b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 b="0">
                <a:solidFill>
                  <a:srgbClr val="001F5F"/>
                </a:solidFill>
                <a:latin typeface="Microsoft Sans Serif"/>
                <a:cs typeface="Microsoft Sans Serif"/>
              </a:rPr>
              <a:t>наставляемых</a:t>
            </a:r>
            <a:endParaRPr sz="24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478407"/>
          <a:ext cx="8535035" cy="325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905"/>
                <a:gridCol w="943609"/>
                <a:gridCol w="523875"/>
                <a:gridCol w="719455"/>
                <a:gridCol w="935355"/>
                <a:gridCol w="538479"/>
                <a:gridCol w="537845"/>
                <a:gridCol w="537845"/>
                <a:gridCol w="582929"/>
                <a:gridCol w="628015"/>
                <a:gridCol w="1122045"/>
                <a:gridCol w="672465"/>
              </a:tblGrid>
              <a:tr h="2376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-45">
                          <a:latin typeface="Microsoft Sans Serif"/>
                          <a:cs typeface="Microsoft Sans Serif"/>
                        </a:rPr>
                        <a:t>ФИО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algn="ctr" marL="57785" marR="50165">
                        <a:lnSpc>
                          <a:spcPct val="114999"/>
                        </a:lnSpc>
                      </a:pP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нас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емого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 marR="45085" indent="-3175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200" spc="1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тные 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данные</a:t>
                      </a:r>
                      <a:r>
                        <a:rPr dirty="0" sz="1200" spc="-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связи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(данные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представит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еля)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 marR="31115" indent="-127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50">
                          <a:latin typeface="Microsoft Sans Serif"/>
                          <a:cs typeface="Microsoft Sans Serif"/>
                        </a:rPr>
                        <a:t>Год </a:t>
                      </a:r>
                      <a:r>
                        <a:rPr dirty="0" sz="12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жде 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ния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наста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яем 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ого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3975" marR="45720" indent="-1905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Осно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вно 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dirty="0" sz="12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запрос </a:t>
                      </a:r>
                      <a:r>
                        <a:rPr dirty="0" sz="1200" spc="-3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наставл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яемого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 marR="7620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40">
                          <a:latin typeface="Microsoft Sans Serif"/>
                          <a:cs typeface="Microsoft Sans Serif"/>
                        </a:rPr>
                        <a:t>Дата </a:t>
                      </a:r>
                      <a:r>
                        <a:rPr dirty="0" sz="12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ждения 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200" spc="15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у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spc="-45">
                          <a:latin typeface="Microsoft Sans Serif"/>
                          <a:cs typeface="Microsoft Sans Serif"/>
                        </a:rPr>
                        <a:t>ФИО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67310" marR="59690" indent="2540">
                        <a:lnSpc>
                          <a:spcPct val="114999"/>
                        </a:lnSpc>
                      </a:pP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нас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вни</a:t>
                      </a:r>
                      <a:r>
                        <a:rPr dirty="0" sz="1200" spc="2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 marR="55244" indent="127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40">
                          <a:latin typeface="Microsoft Sans Serif"/>
                          <a:cs typeface="Microsoft Sans Serif"/>
                        </a:rPr>
                        <a:t>Форм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 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наста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внич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ства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260" marR="40005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ес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 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работ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ы/уче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бы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наста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вника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2069" marR="45720" indent="6985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40">
                          <a:latin typeface="Microsoft Sans Serif"/>
                          <a:cs typeface="Microsoft Sans Serif"/>
                        </a:rPr>
                        <a:t>Дата </a:t>
                      </a:r>
                      <a:r>
                        <a:rPr dirty="0" sz="12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завер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шения </a:t>
                      </a:r>
                      <a:r>
                        <a:rPr dirty="0" sz="1200" spc="-3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ра  </a:t>
                      </a:r>
                      <a:r>
                        <a:rPr dirty="0" sz="1200" spc="-25">
                          <a:latin typeface="Microsoft Sans Serif"/>
                          <a:cs typeface="Microsoft Sans Serif"/>
                        </a:rPr>
                        <a:t>ммы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" marR="33655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45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dirty="0" sz="1200" spc="-4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dirty="0" sz="1200" spc="-10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т 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аты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програ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5">
                          <a:latin typeface="Microsoft Sans Serif"/>
                          <a:cs typeface="Microsoft Sans Serif"/>
                        </a:rPr>
                        <a:t>ммы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1594" marR="5461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Ссылка на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кейс/отзыв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наставляемог </a:t>
                      </a:r>
                      <a:r>
                        <a:rPr dirty="0" sz="1200" spc="-3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о, 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щ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ые 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сайте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720" marR="36830" indent="1270">
                        <a:lnSpc>
                          <a:spcPct val="114999"/>
                        </a:lnSpc>
                        <a:spcBef>
                          <a:spcPts val="345"/>
                        </a:spcBef>
                      </a:pPr>
                      <a:r>
                        <a:rPr dirty="0" sz="1200" spc="-25">
                          <a:latin typeface="Microsoft Sans Serif"/>
                          <a:cs typeface="Microsoft Sans Serif"/>
                        </a:rPr>
                        <a:t>Отметк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а о 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прохож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дении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м 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мы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63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503295"/>
            <a:chOff x="0" y="0"/>
            <a:chExt cx="9144000" cy="3503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61" cy="33484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3929" y="476630"/>
              <a:ext cx="6884161" cy="27363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193897"/>
              <a:ext cx="9144000" cy="309245"/>
            </a:xfrm>
            <a:custGeom>
              <a:avLst/>
              <a:gdLst/>
              <a:ahLst/>
              <a:cxnLst/>
              <a:rect l="l" t="t" r="r" b="b"/>
              <a:pathLst>
                <a:path w="9144000" h="309245">
                  <a:moveTo>
                    <a:pt x="9143987" y="0"/>
                  </a:moveTo>
                  <a:lnTo>
                    <a:pt x="5135626" y="0"/>
                  </a:lnTo>
                  <a:lnTo>
                    <a:pt x="0" y="0"/>
                  </a:lnTo>
                  <a:lnTo>
                    <a:pt x="0" y="309143"/>
                  </a:lnTo>
                  <a:lnTo>
                    <a:pt x="5135626" y="309143"/>
                  </a:lnTo>
                  <a:lnTo>
                    <a:pt x="9143987" y="309143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35626" y="3187573"/>
              <a:ext cx="0" cy="241935"/>
            </a:xfrm>
            <a:custGeom>
              <a:avLst/>
              <a:gdLst/>
              <a:ahLst/>
              <a:cxnLst/>
              <a:rect l="l" t="t" r="r" b="b"/>
              <a:pathLst>
                <a:path w="0" h="241935">
                  <a:moveTo>
                    <a:pt x="0" y="0"/>
                  </a:moveTo>
                  <a:lnTo>
                    <a:pt x="0" y="24142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187573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3999" y="12700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0" y="3232530"/>
            <a:ext cx="5113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latin typeface="Arial"/>
                <a:cs typeface="Arial"/>
              </a:rPr>
              <a:t>РАБОТА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ВНУТРИ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ОРГАНИЗАЦИИ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5211" y="3232530"/>
            <a:ext cx="4018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8044">
              <a:lnSpc>
                <a:spcPct val="100000"/>
              </a:lnSpc>
              <a:spcBef>
                <a:spcPts val="100"/>
              </a:spcBef>
            </a:pPr>
            <a:r>
              <a:rPr dirty="0" sz="1200" spc="-35" b="1">
                <a:latin typeface="Arial"/>
                <a:cs typeface="Arial"/>
              </a:rPr>
              <a:t>РАБОТА</a:t>
            </a:r>
            <a:r>
              <a:rPr dirty="0" sz="1200" b="1">
                <a:latin typeface="Arial"/>
                <a:cs typeface="Arial"/>
              </a:rPr>
              <a:t> С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ВНЕШНЕЙ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СРЕДОЙ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6350" y="3416300"/>
            <a:ext cx="9156700" cy="1543685"/>
            <a:chOff x="-6350" y="3416300"/>
            <a:chExt cx="9156700" cy="1543685"/>
          </a:xfrm>
        </p:grpSpPr>
        <p:sp>
          <p:nvSpPr>
            <p:cNvPr id="11" name="object 11"/>
            <p:cNvSpPr/>
            <p:nvPr/>
          </p:nvSpPr>
          <p:spPr>
            <a:xfrm>
              <a:off x="0" y="3428999"/>
              <a:ext cx="9144000" cy="1518285"/>
            </a:xfrm>
            <a:custGeom>
              <a:avLst/>
              <a:gdLst/>
              <a:ahLst/>
              <a:cxnLst/>
              <a:rect l="l" t="t" r="r" b="b"/>
              <a:pathLst>
                <a:path w="9144000" h="1518285">
                  <a:moveTo>
                    <a:pt x="9144000" y="0"/>
                  </a:moveTo>
                  <a:lnTo>
                    <a:pt x="5118862" y="0"/>
                  </a:lnTo>
                  <a:lnTo>
                    <a:pt x="0" y="0"/>
                  </a:lnTo>
                  <a:lnTo>
                    <a:pt x="0" y="1517777"/>
                  </a:lnTo>
                  <a:lnTo>
                    <a:pt x="5118862" y="1517777"/>
                  </a:lnTo>
                  <a:lnTo>
                    <a:pt x="9144000" y="15177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18861" y="3422650"/>
              <a:ext cx="0" cy="1418590"/>
            </a:xfrm>
            <a:custGeom>
              <a:avLst/>
              <a:gdLst/>
              <a:ahLst/>
              <a:cxnLst/>
              <a:rect l="l" t="t" r="r" b="b"/>
              <a:pathLst>
                <a:path w="0" h="1418589">
                  <a:moveTo>
                    <a:pt x="0" y="0"/>
                  </a:moveTo>
                  <a:lnTo>
                    <a:pt x="0" y="141831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3422650"/>
              <a:ext cx="9144000" cy="1530985"/>
            </a:xfrm>
            <a:custGeom>
              <a:avLst/>
              <a:gdLst/>
              <a:ahLst/>
              <a:cxnLst/>
              <a:rect l="l" t="t" r="r" b="b"/>
              <a:pathLst>
                <a:path w="9144000" h="1530985">
                  <a:moveTo>
                    <a:pt x="0" y="0"/>
                  </a:moveTo>
                  <a:lnTo>
                    <a:pt x="0" y="1530477"/>
                  </a:lnTo>
                </a:path>
                <a:path w="9144000" h="1530985">
                  <a:moveTo>
                    <a:pt x="9144000" y="0"/>
                  </a:moveTo>
                  <a:lnTo>
                    <a:pt x="9144000" y="153047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342265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3992" y="3451707"/>
            <a:ext cx="5013325" cy="100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832485" indent="-342900">
              <a:lnSpc>
                <a:spcPct val="1071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0">
                <a:latin typeface="Microsoft Sans Serif"/>
                <a:cs typeface="Microsoft Sans Serif"/>
              </a:rPr>
              <a:t>информировать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коллектив,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обучающихся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их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родителей </a:t>
            </a:r>
            <a:r>
              <a:rPr dirty="0" sz="1400">
                <a:latin typeface="Microsoft Sans Serif"/>
                <a:cs typeface="Microsoft Sans Serif"/>
              </a:rPr>
              <a:t>о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запуске;</a:t>
            </a:r>
            <a:endParaRPr sz="14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6400"/>
              </a:lnSpc>
              <a:spcBef>
                <a:spcPts val="51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Microsoft Sans Serif"/>
                <a:cs typeface="Microsoft Sans Serif"/>
              </a:rPr>
              <a:t>собрать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данные</a:t>
            </a:r>
            <a:r>
              <a:rPr dirty="0" sz="1400">
                <a:latin typeface="Microsoft Sans Serif"/>
                <a:cs typeface="Microsoft Sans Serif"/>
              </a:rPr>
              <a:t> о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потенциальных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наставниках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из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числа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педагогов,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обучающихся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 </a:t>
            </a:r>
            <a:r>
              <a:rPr dirty="0" sz="1400" spc="-20">
                <a:latin typeface="Microsoft Sans Serif"/>
                <a:cs typeface="Microsoft Sans Serif"/>
              </a:rPr>
              <a:t>выпускников;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3692" y="3451707"/>
            <a:ext cx="3009265" cy="123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71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взаимодействовать </a:t>
            </a:r>
            <a:r>
              <a:rPr dirty="0" sz="1400">
                <a:latin typeface="Microsoft Sans Serif"/>
                <a:cs typeface="Microsoft Sans Serif"/>
              </a:rPr>
              <a:t>с </a:t>
            </a:r>
            <a:r>
              <a:rPr dirty="0" sz="1400" spc="-15">
                <a:latin typeface="Microsoft Sans Serif"/>
                <a:cs typeface="Microsoft Sans Serif"/>
              </a:rPr>
              <a:t>целевыми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аудиториями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профильных 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мероприятиях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целью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найти 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потенциальных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наставников;</a:t>
            </a:r>
            <a:endParaRPr sz="1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мотивировать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97" y="4808425"/>
            <a:ext cx="9140190" cy="2049780"/>
            <a:chOff x="4097" y="4808425"/>
            <a:chExt cx="9140190" cy="20497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90" y="4808425"/>
              <a:ext cx="3851910" cy="204088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97" y="4840966"/>
              <a:ext cx="5292090" cy="2017395"/>
            </a:xfrm>
            <a:custGeom>
              <a:avLst/>
              <a:gdLst/>
              <a:ahLst/>
              <a:cxnLst/>
              <a:rect l="l" t="t" r="r" b="b"/>
              <a:pathLst>
                <a:path w="5292090" h="2017395">
                  <a:moveTo>
                    <a:pt x="5292090" y="0"/>
                  </a:moveTo>
                  <a:lnTo>
                    <a:pt x="0" y="0"/>
                  </a:lnTo>
                  <a:lnTo>
                    <a:pt x="0" y="2017030"/>
                  </a:lnTo>
                  <a:lnTo>
                    <a:pt x="5292090" y="2017030"/>
                  </a:lnTo>
                  <a:lnTo>
                    <a:pt x="529209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3007" y="4859782"/>
            <a:ext cx="511429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Сбор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данных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первичное анкетирование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 i="1">
                <a:latin typeface="Calibri"/>
                <a:cs typeface="Calibri"/>
              </a:rPr>
              <a:t>кандидатов</a:t>
            </a:r>
            <a:r>
              <a:rPr dirty="0" sz="1800" spc="-10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ходе </a:t>
            </a:r>
            <a:r>
              <a:rPr dirty="0" sz="1800" spc="-15">
                <a:latin typeface="Calibri"/>
                <a:cs typeface="Calibri"/>
              </a:rPr>
              <a:t>которого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определяется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пригодность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</a:t>
            </a:r>
            <a:r>
              <a:rPr dirty="0" sz="1800" spc="-5">
                <a:latin typeface="Calibri"/>
                <a:cs typeface="Calibri"/>
              </a:rPr>
              <a:t> участию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программе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наставничества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профиль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наставника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по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критериям: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жизненный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опыт,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сфера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интересов,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профессиональные</a:t>
            </a:r>
            <a:endParaRPr sz="1800">
              <a:latin typeface="Calibri"/>
              <a:cs typeface="Calibri"/>
            </a:endParaRPr>
          </a:p>
          <a:p>
            <a:pPr marL="12700" marR="1397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компетенции,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возрастная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категория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потенциальных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наставляемых,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ресурс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времени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95" y="0"/>
            <a:ext cx="9132570" cy="4394200"/>
            <a:chOff x="17895" y="0"/>
            <a:chExt cx="9132570" cy="439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95" y="0"/>
              <a:ext cx="9126093" cy="40256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94" y="4025709"/>
              <a:ext cx="9126220" cy="355600"/>
            </a:xfrm>
            <a:custGeom>
              <a:avLst/>
              <a:gdLst/>
              <a:ahLst/>
              <a:cxnLst/>
              <a:rect l="l" t="t" r="r" b="b"/>
              <a:pathLst>
                <a:path w="9126220" h="355600">
                  <a:moveTo>
                    <a:pt x="4626102" y="0"/>
                  </a:moveTo>
                  <a:lnTo>
                    <a:pt x="0" y="0"/>
                  </a:lnTo>
                  <a:lnTo>
                    <a:pt x="0" y="355282"/>
                  </a:lnTo>
                  <a:lnTo>
                    <a:pt x="4626102" y="355282"/>
                  </a:lnTo>
                  <a:lnTo>
                    <a:pt x="4626102" y="0"/>
                  </a:lnTo>
                  <a:close/>
                </a:path>
                <a:path w="9126220" h="355600">
                  <a:moveTo>
                    <a:pt x="9126106" y="0"/>
                  </a:moveTo>
                  <a:lnTo>
                    <a:pt x="4626114" y="0"/>
                  </a:lnTo>
                  <a:lnTo>
                    <a:pt x="4626114" y="355282"/>
                  </a:lnTo>
                  <a:lnTo>
                    <a:pt x="9126106" y="355282"/>
                  </a:lnTo>
                  <a:lnTo>
                    <a:pt x="9126106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43999" y="4019296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w="0" h="368300">
                  <a:moveTo>
                    <a:pt x="0" y="0"/>
                  </a:moveTo>
                  <a:lnTo>
                    <a:pt x="0" y="36804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0" y="4025646"/>
            <a:ext cx="4629150" cy="267970"/>
          </a:xfrm>
          <a:prstGeom prst="rect">
            <a:avLst/>
          </a:prstGeom>
          <a:solidFill>
            <a:srgbClr val="E9ECF4"/>
          </a:solidFill>
          <a:ln w="12700">
            <a:solidFill>
              <a:srgbClr val="FFFFFF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algn="ctr" marL="31115">
              <a:lnSpc>
                <a:spcPts val="1655"/>
              </a:lnSpc>
              <a:spcBef>
                <a:spcPts val="450"/>
              </a:spcBef>
            </a:pPr>
            <a:r>
              <a:rPr dirty="0" sz="1400" spc="-40" b="1">
                <a:latin typeface="Arial"/>
                <a:cs typeface="Arial"/>
              </a:rPr>
              <a:t>РАБОТА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ВНУТРИ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ОРГАНИЗАЦИИ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9150" y="4025646"/>
            <a:ext cx="4514850" cy="267970"/>
          </a:xfrm>
          <a:prstGeom prst="rect">
            <a:avLst/>
          </a:prstGeom>
          <a:solidFill>
            <a:srgbClr val="E9ECF4"/>
          </a:solidFill>
          <a:ln w="12700">
            <a:solidFill>
              <a:srgbClr val="FFFFFF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algn="ctr" marL="14604">
              <a:lnSpc>
                <a:spcPts val="1655"/>
              </a:lnSpc>
              <a:spcBef>
                <a:spcPts val="450"/>
              </a:spcBef>
            </a:pPr>
            <a:r>
              <a:rPr dirty="0" sz="1400" spc="-40" b="1">
                <a:latin typeface="Arial"/>
                <a:cs typeface="Arial"/>
              </a:rPr>
              <a:t>РАБОТА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ВНЕШНЕЙ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СРЕДОЙ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6350" y="4280408"/>
            <a:ext cx="9156700" cy="1716405"/>
            <a:chOff x="-6350" y="4280408"/>
            <a:chExt cx="9156700" cy="1716405"/>
          </a:xfrm>
        </p:grpSpPr>
        <p:sp>
          <p:nvSpPr>
            <p:cNvPr id="9" name="object 9"/>
            <p:cNvSpPr/>
            <p:nvPr/>
          </p:nvSpPr>
          <p:spPr>
            <a:xfrm>
              <a:off x="0" y="4293095"/>
              <a:ext cx="9144000" cy="1691005"/>
            </a:xfrm>
            <a:custGeom>
              <a:avLst/>
              <a:gdLst/>
              <a:ahLst/>
              <a:cxnLst/>
              <a:rect l="l" t="t" r="r" b="b"/>
              <a:pathLst>
                <a:path w="9144000" h="1691004">
                  <a:moveTo>
                    <a:pt x="9144000" y="0"/>
                  </a:moveTo>
                  <a:lnTo>
                    <a:pt x="4629150" y="0"/>
                  </a:lnTo>
                  <a:lnTo>
                    <a:pt x="0" y="0"/>
                  </a:lnTo>
                  <a:lnTo>
                    <a:pt x="0" y="1690751"/>
                  </a:lnTo>
                  <a:lnTo>
                    <a:pt x="4629150" y="1690751"/>
                  </a:lnTo>
                  <a:lnTo>
                    <a:pt x="9144000" y="16907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29150" y="4286758"/>
              <a:ext cx="0" cy="1703705"/>
            </a:xfrm>
            <a:custGeom>
              <a:avLst/>
              <a:gdLst/>
              <a:ahLst/>
              <a:cxnLst/>
              <a:rect l="l" t="t" r="r" b="b"/>
              <a:pathLst>
                <a:path w="0" h="1703704">
                  <a:moveTo>
                    <a:pt x="0" y="0"/>
                  </a:moveTo>
                  <a:lnTo>
                    <a:pt x="0" y="17034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4286758"/>
              <a:ext cx="9144000" cy="1703705"/>
            </a:xfrm>
            <a:custGeom>
              <a:avLst/>
              <a:gdLst/>
              <a:ahLst/>
              <a:cxnLst/>
              <a:rect l="l" t="t" r="r" b="b"/>
              <a:pathLst>
                <a:path w="9144000" h="1703704">
                  <a:moveTo>
                    <a:pt x="0" y="0"/>
                  </a:moveTo>
                  <a:lnTo>
                    <a:pt x="0" y="1703438"/>
                  </a:lnTo>
                </a:path>
                <a:path w="9144000" h="1703704">
                  <a:moveTo>
                    <a:pt x="9144000" y="0"/>
                  </a:moveTo>
                  <a:lnTo>
                    <a:pt x="9144000" y="17034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3398" y="4322800"/>
            <a:ext cx="4281805" cy="1593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marR="70485" indent="-343535">
              <a:lnSpc>
                <a:spcPct val="107100"/>
              </a:lnSpc>
              <a:spcBef>
                <a:spcPts val="100"/>
              </a:spcBef>
              <a:buFont typeface="Symbol"/>
              <a:buChar char=""/>
              <a:tabLst>
                <a:tab pos="342900" algn="l"/>
                <a:tab pos="343535" algn="l"/>
              </a:tabLst>
            </a:pPr>
            <a:r>
              <a:rPr dirty="0" sz="1400" spc="-20">
                <a:latin typeface="Microsoft Sans Serif"/>
                <a:cs typeface="Microsoft Sans Serif"/>
              </a:rPr>
              <a:t>разработать </a:t>
            </a:r>
            <a:r>
              <a:rPr dirty="0" sz="1400" spc="-15">
                <a:latin typeface="Microsoft Sans Serif"/>
                <a:cs typeface="Microsoft Sans Serif"/>
              </a:rPr>
              <a:t>критерии </a:t>
            </a:r>
            <a:r>
              <a:rPr dirty="0" sz="1400" spc="-5">
                <a:latin typeface="Microsoft Sans Serif"/>
                <a:cs typeface="Microsoft Sans Serif"/>
              </a:rPr>
              <a:t>отбора </a:t>
            </a:r>
            <a:r>
              <a:rPr dirty="0" sz="1400" spc="-10">
                <a:latin typeface="Microsoft Sans Serif"/>
                <a:cs typeface="Microsoft Sans Serif"/>
              </a:rPr>
              <a:t>наставников </a:t>
            </a:r>
            <a:r>
              <a:rPr dirty="0" sz="1400" spc="-20">
                <a:latin typeface="Microsoft Sans Serif"/>
                <a:cs typeface="Microsoft Sans Serif"/>
              </a:rPr>
              <a:t>под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собранные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запросы;</a:t>
            </a:r>
            <a:endParaRPr sz="1400">
              <a:latin typeface="Microsoft Sans Serif"/>
              <a:cs typeface="Microsoft Sans Serif"/>
            </a:endParaRPr>
          </a:p>
          <a:p>
            <a:pPr marL="342900" marR="557530" indent="-343535">
              <a:lnSpc>
                <a:spcPct val="106400"/>
              </a:lnSpc>
              <a:spcBef>
                <a:spcPts val="515"/>
              </a:spcBef>
              <a:buFont typeface="Symbol"/>
              <a:buChar char=""/>
              <a:tabLst>
                <a:tab pos="342900" algn="l"/>
                <a:tab pos="343535" algn="l"/>
              </a:tabLst>
            </a:pPr>
            <a:r>
              <a:rPr dirty="0" sz="1400" spc="-20">
                <a:latin typeface="Microsoft Sans Serif"/>
                <a:cs typeface="Microsoft Sans Serif"/>
              </a:rPr>
              <a:t>организовать </a:t>
            </a:r>
            <a:r>
              <a:rPr dirty="0" sz="1400" spc="-10">
                <a:latin typeface="Microsoft Sans Serif"/>
                <a:cs typeface="Microsoft Sans Serif"/>
              </a:rPr>
              <a:t>отбор </a:t>
            </a:r>
            <a:r>
              <a:rPr dirty="0" sz="1400" spc="-15">
                <a:latin typeface="Microsoft Sans Serif"/>
                <a:cs typeface="Microsoft Sans Serif"/>
              </a:rPr>
              <a:t>(анкетирование, </a:t>
            </a:r>
            <a:r>
              <a:rPr dirty="0" sz="1400" spc="-10">
                <a:latin typeface="Microsoft Sans Serif"/>
                <a:cs typeface="Microsoft Sans Serif"/>
              </a:rPr>
              <a:t> собеседование)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обучение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наставников</a:t>
            </a:r>
            <a:endParaRPr sz="1400">
              <a:latin typeface="Microsoft Sans Serif"/>
              <a:cs typeface="Microsoft Sans Serif"/>
            </a:endParaRPr>
          </a:p>
          <a:p>
            <a:pPr marL="342900">
              <a:lnSpc>
                <a:spcPct val="100000"/>
              </a:lnSpc>
              <a:spcBef>
                <a:spcPts val="130"/>
              </a:spcBef>
            </a:pPr>
            <a:r>
              <a:rPr dirty="0" sz="1200" spc="-5" b="1">
                <a:latin typeface="Arial"/>
                <a:cs typeface="Arial"/>
              </a:rPr>
              <a:t>(Самоанализ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и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навыки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самопрезентации,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Обучение</a:t>
            </a:r>
            <a:endParaRPr sz="12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110"/>
              </a:spcBef>
            </a:pPr>
            <a:r>
              <a:rPr dirty="0" sz="1200" spc="-10" b="1">
                <a:latin typeface="Arial"/>
                <a:cs typeface="Arial"/>
              </a:rPr>
              <a:t>эффективным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коммуникациям,</a:t>
            </a:r>
            <a:r>
              <a:rPr dirty="0" sz="1200" spc="6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Разбор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этапов</a:t>
            </a:r>
            <a:endParaRPr sz="12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5"/>
              </a:spcBef>
            </a:pPr>
            <a:r>
              <a:rPr dirty="0" sz="1200" spc="-5" b="1">
                <a:latin typeface="Arial"/>
                <a:cs typeface="Arial"/>
              </a:rPr>
              <a:t>реализации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программы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наставничества)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20648"/>
            <a:ext cx="9144000" cy="6237605"/>
            <a:chOff x="0" y="620648"/>
            <a:chExt cx="9144000" cy="623760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7274"/>
              <a:ext cx="9144000" cy="980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620648"/>
              <a:ext cx="6876288" cy="34049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93284" y="4322800"/>
            <a:ext cx="4315460" cy="123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42900" marR="5080" indent="-343535">
              <a:lnSpc>
                <a:spcPct val="107100"/>
              </a:lnSpc>
              <a:spcBef>
                <a:spcPts val="100"/>
              </a:spcBef>
              <a:buFont typeface="Symbol"/>
              <a:buChar char=""/>
              <a:tabLst>
                <a:tab pos="343535" algn="l"/>
              </a:tabLst>
            </a:pPr>
            <a:r>
              <a:rPr dirty="0" sz="1400" spc="-20">
                <a:latin typeface="Microsoft Sans Serif"/>
                <a:cs typeface="Microsoft Sans Serif"/>
              </a:rPr>
              <a:t>привлечь </a:t>
            </a:r>
            <a:r>
              <a:rPr dirty="0" sz="1400" spc="-15">
                <a:latin typeface="Microsoft Sans Serif"/>
                <a:cs typeface="Microsoft Sans Serif"/>
              </a:rPr>
              <a:t>психологов, </a:t>
            </a:r>
            <a:r>
              <a:rPr dirty="0" sz="1400" spc="-5">
                <a:latin typeface="Microsoft Sans Serif"/>
                <a:cs typeface="Microsoft Sans Serif"/>
              </a:rPr>
              <a:t>волонтеров, </a:t>
            </a:r>
            <a:r>
              <a:rPr dirty="0" sz="1400" spc="-20">
                <a:latin typeface="Microsoft Sans Serif"/>
                <a:cs typeface="Microsoft Sans Serif"/>
              </a:rPr>
              <a:t>сотрудников 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45">
                <a:latin typeface="Microsoft Sans Serif"/>
                <a:cs typeface="Microsoft Sans Serif"/>
              </a:rPr>
              <a:t>НКО </a:t>
            </a:r>
            <a:r>
              <a:rPr dirty="0" sz="1400">
                <a:latin typeface="Microsoft Sans Serif"/>
                <a:cs typeface="Microsoft Sans Serif"/>
              </a:rPr>
              <a:t>и </a:t>
            </a:r>
            <a:r>
              <a:rPr dirty="0" sz="1400" spc="-25">
                <a:latin typeface="Microsoft Sans Serif"/>
                <a:cs typeface="Microsoft Sans Serif"/>
              </a:rPr>
              <a:t>педагогических вузов, </a:t>
            </a:r>
            <a:r>
              <a:rPr dirty="0" sz="1400" spc="-10">
                <a:latin typeface="Microsoft Sans Serif"/>
                <a:cs typeface="Microsoft Sans Serif"/>
              </a:rPr>
              <a:t>менторов </a:t>
            </a:r>
            <a:r>
              <a:rPr dirty="0" sz="1400" spc="-90">
                <a:latin typeface="Microsoft Sans Serif"/>
                <a:cs typeface="Microsoft Sans Serif"/>
              </a:rPr>
              <a:t>к </a:t>
            </a:r>
            <a:r>
              <a:rPr dirty="0" sz="1400" spc="-10">
                <a:latin typeface="Microsoft Sans Serif"/>
                <a:cs typeface="Microsoft Sans Serif"/>
              </a:rPr>
              <a:t>отбору 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обучению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наставников;</a:t>
            </a:r>
            <a:endParaRPr sz="1400">
              <a:latin typeface="Microsoft Sans Serif"/>
              <a:cs typeface="Microsoft Sans Serif"/>
            </a:endParaRPr>
          </a:p>
          <a:p>
            <a:pPr algn="just" marL="342900" marR="276860" indent="-343535">
              <a:lnSpc>
                <a:spcPct val="107100"/>
              </a:lnSpc>
              <a:spcBef>
                <a:spcPts val="490"/>
              </a:spcBef>
              <a:buFont typeface="Symbol"/>
              <a:buChar char=""/>
              <a:tabLst>
                <a:tab pos="343535" algn="l"/>
              </a:tabLst>
            </a:pPr>
            <a:r>
              <a:rPr dirty="0" sz="1400" spc="-5">
                <a:latin typeface="Microsoft Sans Serif"/>
                <a:cs typeface="Microsoft Sans Serif"/>
              </a:rPr>
              <a:t>найти ресурсы </a:t>
            </a:r>
            <a:r>
              <a:rPr dirty="0" sz="1400">
                <a:latin typeface="Microsoft Sans Serif"/>
                <a:cs typeface="Microsoft Sans Serif"/>
              </a:rPr>
              <a:t>для </a:t>
            </a:r>
            <a:r>
              <a:rPr dirty="0" sz="1400" spc="-15">
                <a:latin typeface="Microsoft Sans Serif"/>
                <a:cs typeface="Microsoft Sans Serif"/>
              </a:rPr>
              <a:t>организации </a:t>
            </a:r>
            <a:r>
              <a:rPr dirty="0" sz="1400" spc="-10">
                <a:latin typeface="Microsoft Sans Serif"/>
                <a:cs typeface="Microsoft Sans Serif"/>
              </a:rPr>
              <a:t>обучения 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(через </a:t>
            </a:r>
            <a:r>
              <a:rPr dirty="0" sz="1400" spc="-35">
                <a:latin typeface="Microsoft Sans Serif"/>
                <a:cs typeface="Microsoft Sans Serif"/>
              </a:rPr>
              <a:t>НКО,</a:t>
            </a:r>
            <a:r>
              <a:rPr dirty="0" sz="1400" spc="-10">
                <a:latin typeface="Microsoft Sans Serif"/>
                <a:cs typeface="Microsoft Sans Serif"/>
              </a:rPr>
              <a:t> предприятия,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гранты,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конкурсы)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6250" cy="32853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710685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0" y="12700"/>
                </a:moveTo>
                <a:lnTo>
                  <a:pt x="22880" y="12700"/>
                </a:lnTo>
                <a:lnTo>
                  <a:pt x="2288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30" y="3409822"/>
          <a:ext cx="9137015" cy="3448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4765"/>
                <a:gridCol w="4013835"/>
              </a:tblGrid>
              <a:tr h="355345"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РАБОТА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ВНУТРИ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ОРГАНИЗАЦИИ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РАБОТА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ВНЕШНЕЙ</a:t>
                      </a:r>
                      <a:r>
                        <a:rPr dirty="0" sz="1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СРЕДОЙ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083304">
                <a:tc>
                  <a:txBody>
                    <a:bodyPr/>
                    <a:lstStyle/>
                    <a:p>
                      <a:pPr marL="31051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11150" algn="l"/>
                        </a:tabLst>
                      </a:pP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разработать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инструменты</a:t>
                      </a:r>
                      <a:r>
                        <a:rPr dirty="0" sz="18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организовать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встречи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пар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групп;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10515" marR="1069340" indent="-287020">
                        <a:lnSpc>
                          <a:spcPct val="107000"/>
                        </a:lnSpc>
                        <a:spcBef>
                          <a:spcPts val="495"/>
                        </a:spcBef>
                        <a:buFont typeface="Wingdings"/>
                        <a:buChar char=""/>
                        <a:tabLst>
                          <a:tab pos="311150" algn="l"/>
                        </a:tabLst>
                      </a:pP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обеспечить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психологическое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 сопровождение</a:t>
                      </a:r>
                      <a:r>
                        <a:rPr dirty="0" sz="1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наставляемым,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сформировавшим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пару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группу,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продолжить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поиск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наставника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 marL="342265" marR="338455" indent="-34226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342265" algn="l"/>
                          <a:tab pos="342900" algn="l"/>
                        </a:tabLst>
                      </a:pP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привлечь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психологов,</a:t>
                      </a:r>
                      <a:r>
                        <a:rPr dirty="0" sz="1600" spc="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волонтеров,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algn="r" marR="2813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сотрудников</a:t>
                      </a:r>
                      <a:r>
                        <a:rPr dirty="0" sz="16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60">
                          <a:latin typeface="Microsoft Sans Serif"/>
                          <a:cs typeface="Microsoft Sans Serif"/>
                        </a:rPr>
                        <a:t>НКО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педагогических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algn="r" marR="339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вузов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5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формированию</a:t>
                      </a:r>
                      <a:r>
                        <a:rPr dirty="0" sz="16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пар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6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групп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9" y="4797123"/>
            <a:ext cx="4449571" cy="194424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92645"/>
            <a:ext cx="9102090" cy="2654935"/>
          </a:xfrm>
          <a:custGeom>
            <a:avLst/>
            <a:gdLst/>
            <a:ahLst/>
            <a:cxnLst/>
            <a:rect l="l" t="t" r="r" b="b"/>
            <a:pathLst>
              <a:path w="9102090" h="2654935">
                <a:moveTo>
                  <a:pt x="9102001" y="345973"/>
                </a:moveTo>
                <a:lnTo>
                  <a:pt x="9101963" y="0"/>
                </a:lnTo>
                <a:lnTo>
                  <a:pt x="2267712" y="0"/>
                </a:lnTo>
                <a:lnTo>
                  <a:pt x="2267712" y="345973"/>
                </a:lnTo>
                <a:lnTo>
                  <a:pt x="0" y="345973"/>
                </a:lnTo>
                <a:lnTo>
                  <a:pt x="0" y="2654312"/>
                </a:lnTo>
                <a:lnTo>
                  <a:pt x="9102001" y="2654312"/>
                </a:lnTo>
                <a:lnTo>
                  <a:pt x="9102001" y="3459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4992" y="635916"/>
            <a:ext cx="8519795" cy="264477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985645">
              <a:lnSpc>
                <a:spcPct val="100000"/>
              </a:lnSpc>
              <a:spcBef>
                <a:spcPts val="710"/>
              </a:spcBef>
            </a:pPr>
            <a:r>
              <a:rPr dirty="0" sz="1800" spc="-25" b="1">
                <a:latin typeface="Arial"/>
                <a:cs typeface="Arial"/>
              </a:rPr>
              <a:t>ЗАДАЧИ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800" spc="-15">
                <a:latin typeface="Microsoft Sans Serif"/>
                <a:cs typeface="Microsoft Sans Serif"/>
              </a:rPr>
              <a:t>сформировать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пары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«наставник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475">
                <a:latin typeface="Microsoft Sans Serif"/>
                <a:cs typeface="Microsoft Sans Serif"/>
              </a:rPr>
              <a:t>–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наставляемый»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либо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группы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из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наставника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Microsoft Sans Serif"/>
                <a:cs typeface="Microsoft Sans Serif"/>
              </a:rPr>
              <a:t>нескольких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наставляемых,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подходящих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друг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другу</a:t>
            </a:r>
            <a:r>
              <a:rPr dirty="0" sz="1800" spc="7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критериям:</a:t>
            </a:r>
            <a:endParaRPr sz="1800">
              <a:latin typeface="Microsoft Sans Serif"/>
              <a:cs typeface="Microsoft Sans Serif"/>
            </a:endParaRPr>
          </a:p>
          <a:p>
            <a:pPr marL="12700" marR="1156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 spc="-10">
                <a:latin typeface="Microsoft Sans Serif"/>
                <a:cs typeface="Microsoft Sans Serif"/>
              </a:rPr>
              <a:t>профессиональный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профиль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личный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(компетентностный)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опыт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наставника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должны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соответствовать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запросам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наставляемого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наставляемых;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>
                <a:latin typeface="Microsoft Sans Serif"/>
                <a:cs typeface="Microsoft Sans Serif"/>
              </a:rPr>
              <a:t>у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наставнической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пары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группы</a:t>
            </a:r>
            <a:r>
              <a:rPr dirty="0" sz="1800" spc="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должен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сложиться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взаимный</a:t>
            </a:r>
            <a:endParaRPr sz="1800">
              <a:latin typeface="Microsoft Sans Serif"/>
              <a:cs typeface="Microsoft Sans Serif"/>
            </a:endParaRPr>
          </a:p>
          <a:p>
            <a:pPr marL="12700" marR="191770">
              <a:lnSpc>
                <a:spcPts val="2110"/>
              </a:lnSpc>
              <a:spcBef>
                <a:spcPts val="114"/>
              </a:spcBef>
            </a:pPr>
            <a:r>
              <a:rPr dirty="0" sz="1800" spc="-10">
                <a:latin typeface="Microsoft Sans Serif"/>
                <a:cs typeface="Microsoft Sans Serif"/>
              </a:rPr>
              <a:t>интерес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симпатия,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позволяющие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будущем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эффективно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работать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рамках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программы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8904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5" y="4386960"/>
          <a:ext cx="9144000" cy="247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0280"/>
                <a:gridCol w="3087370"/>
              </a:tblGrid>
              <a:tr h="2471035">
                <a:tc>
                  <a:txBody>
                    <a:bodyPr/>
                    <a:lstStyle/>
                    <a:p>
                      <a:pPr marL="250825" indent="-83185">
                        <a:lnSpc>
                          <a:spcPct val="100000"/>
                        </a:lnSpc>
                        <a:spcBef>
                          <a:spcPts val="515"/>
                        </a:spcBef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выбрать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форматы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взаимодействия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каждой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пары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группы;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68275" marR="457834">
                        <a:lnSpc>
                          <a:spcPct val="100000"/>
                        </a:lnSpc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проанализировать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сильные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стороны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участников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постановки </a:t>
                      </a:r>
                      <a:r>
                        <a:rPr dirty="0" sz="1400" spc="-3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цели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конкретные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периоды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времени;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68275" marR="241300">
                        <a:lnSpc>
                          <a:spcPct val="100000"/>
                        </a:lnSpc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необходимости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предоставить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наставникам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методические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рекомендации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материалы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4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взаимодействию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с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наставляемым(и);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68275" marR="180975">
                        <a:lnSpc>
                          <a:spcPct val="100000"/>
                        </a:lnSpc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организовать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сбор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обратной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связи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4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наставников,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наставляемых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кураторов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для</a:t>
                      </a:r>
                      <a:r>
                        <a:rPr dirty="0" sz="14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мониторинга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эффективности реализации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программы;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68275" marR="807085">
                        <a:lnSpc>
                          <a:spcPct val="100000"/>
                        </a:lnSpc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собрать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данные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наставляемых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для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мониторинга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влияния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на их</a:t>
                      </a:r>
                      <a:r>
                        <a:rPr dirty="0" sz="14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показатели;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50825" indent="-83185">
                        <a:lnSpc>
                          <a:spcPct val="100000"/>
                        </a:lnSpc>
                        <a:buSzPct val="92857"/>
                        <a:buFont typeface="Symbol"/>
                        <a:buChar char=""/>
                        <a:tabLst>
                          <a:tab pos="251460" algn="l"/>
                        </a:tabLst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разработать</a:t>
                      </a:r>
                      <a:r>
                        <a:rPr dirty="0" sz="14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систему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поощрений 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наставников;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540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07034" marR="141605" indent="-343535">
                        <a:lnSpc>
                          <a:spcPct val="107000"/>
                        </a:lnSpc>
                        <a:spcBef>
                          <a:spcPts val="385"/>
                        </a:spcBef>
                        <a:buFont typeface="Symbol"/>
                        <a:buChar char=""/>
                        <a:tabLst>
                          <a:tab pos="407034" algn="l"/>
                          <a:tab pos="407670" algn="l"/>
                        </a:tabLst>
                      </a:pP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промежуточные</a:t>
                      </a:r>
                      <a:r>
                        <a:rPr dirty="0" sz="14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результаты 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транслировать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партнерам</a:t>
                      </a:r>
                      <a:r>
                        <a:rPr dirty="0" sz="14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4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медиа </a:t>
                      </a:r>
                      <a:r>
                        <a:rPr dirty="0" sz="1400" spc="-3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актуализации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потенциального</a:t>
                      </a:r>
                      <a:r>
                        <a:rPr dirty="0" sz="14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вовлечения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4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будущий</a:t>
                      </a:r>
                      <a:r>
                        <a:rPr dirty="0" sz="14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latin typeface="Microsoft Sans Serif"/>
                          <a:cs typeface="Microsoft Sans Serif"/>
                        </a:rPr>
                        <a:t>цикл</a:t>
                      </a:r>
                      <a:r>
                        <a:rPr dirty="0" sz="14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latin typeface="Microsoft Sans Serif"/>
                          <a:cs typeface="Microsoft Sans Serif"/>
                        </a:rPr>
                        <a:t>программы;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4386960"/>
            <a:ext cx="9144000" cy="2471420"/>
          </a:xfrm>
          <a:custGeom>
            <a:avLst/>
            <a:gdLst/>
            <a:ahLst/>
            <a:cxnLst/>
            <a:rect l="l" t="t" r="r" b="b"/>
            <a:pathLst>
              <a:path w="9144000" h="2471420">
                <a:moveTo>
                  <a:pt x="9144000" y="0"/>
                </a:move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lnTo>
                  <a:pt x="0" y="2471039"/>
                </a:lnTo>
                <a:lnTo>
                  <a:pt x="6350" y="2471039"/>
                </a:lnTo>
                <a:lnTo>
                  <a:pt x="635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-4762" y="764666"/>
            <a:ext cx="9153525" cy="3609975"/>
            <a:chOff x="-4762" y="764666"/>
            <a:chExt cx="9153525" cy="3609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42058"/>
              <a:ext cx="5076063" cy="21230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2237231"/>
              <a:ext cx="5081270" cy="2132965"/>
            </a:xfrm>
            <a:custGeom>
              <a:avLst/>
              <a:gdLst/>
              <a:ahLst/>
              <a:cxnLst/>
              <a:rect l="l" t="t" r="r" b="b"/>
              <a:pathLst>
                <a:path w="5081270" h="2132965">
                  <a:moveTo>
                    <a:pt x="0" y="2132584"/>
                  </a:moveTo>
                  <a:lnTo>
                    <a:pt x="5080825" y="2132584"/>
                  </a:lnTo>
                  <a:lnTo>
                    <a:pt x="5080825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063" y="2154427"/>
              <a:ext cx="4067936" cy="22106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71236" y="2149602"/>
              <a:ext cx="4072890" cy="2220595"/>
            </a:xfrm>
            <a:custGeom>
              <a:avLst/>
              <a:gdLst/>
              <a:ahLst/>
              <a:cxnLst/>
              <a:rect l="l" t="t" r="r" b="b"/>
              <a:pathLst>
                <a:path w="4072890" h="2220595">
                  <a:moveTo>
                    <a:pt x="0" y="2220214"/>
                  </a:moveTo>
                  <a:lnTo>
                    <a:pt x="4072763" y="2220214"/>
                  </a:lnTo>
                </a:path>
                <a:path w="4072890" h="2220595">
                  <a:moveTo>
                    <a:pt x="4072763" y="0"/>
                  </a:moveTo>
                  <a:lnTo>
                    <a:pt x="0" y="0"/>
                  </a:lnTo>
                  <a:lnTo>
                    <a:pt x="0" y="22202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67711" y="764666"/>
              <a:ext cx="6876415" cy="1477645"/>
            </a:xfrm>
            <a:custGeom>
              <a:avLst/>
              <a:gdLst/>
              <a:ahLst/>
              <a:cxnLst/>
              <a:rect l="l" t="t" r="r" b="b"/>
              <a:pathLst>
                <a:path w="6876415" h="1477645">
                  <a:moveTo>
                    <a:pt x="6876288" y="0"/>
                  </a:moveTo>
                  <a:lnTo>
                    <a:pt x="0" y="0"/>
                  </a:lnTo>
                  <a:lnTo>
                    <a:pt x="0" y="1477390"/>
                  </a:lnTo>
                  <a:lnTo>
                    <a:pt x="6876288" y="1477390"/>
                  </a:lnTo>
                  <a:lnTo>
                    <a:pt x="68762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346705" y="791971"/>
            <a:ext cx="666750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Задача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5">
                <a:latin typeface="Microsoft Sans Serif"/>
                <a:cs typeface="Microsoft Sans Serif"/>
              </a:rPr>
              <a:t>закрепление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гармоничных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продуктивных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отношений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наставнической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паре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 </a:t>
            </a:r>
            <a:r>
              <a:rPr dirty="0" sz="1800" spc="-25">
                <a:latin typeface="Microsoft Sans Serif"/>
                <a:cs typeface="Microsoft Sans Serif"/>
              </a:rPr>
              <a:t>группе</a:t>
            </a:r>
            <a:r>
              <a:rPr dirty="0" sz="1800" spc="5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так,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чтобы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они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были 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максимально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комфортными,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стабильными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результативными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 </a:t>
            </a:r>
            <a:r>
              <a:rPr dirty="0" sz="1800" spc="-10">
                <a:latin typeface="Microsoft Sans Serif"/>
                <a:cs typeface="Microsoft Sans Serif"/>
              </a:rPr>
              <a:t>обеих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сторон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189" y="1196721"/>
            <a:ext cx="8742680" cy="1692910"/>
          </a:xfrm>
          <a:prstGeom prst="rect">
            <a:avLst/>
          </a:prstGeom>
          <a:solidFill>
            <a:srgbClr val="548ED4"/>
          </a:solidFill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ts val="2130"/>
              </a:lnSpc>
              <a:spcBef>
                <a:spcPts val="310"/>
              </a:spcBef>
            </a:pP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Системный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Microsoft Sans Serif"/>
                <a:cs typeface="Microsoft Sans Serif"/>
              </a:rPr>
              <a:t>проект</a:t>
            </a:r>
            <a:endParaRPr sz="1800">
              <a:latin typeface="Microsoft Sans Serif"/>
              <a:cs typeface="Microsoft Sans Serif"/>
            </a:endParaRPr>
          </a:p>
          <a:p>
            <a:pPr algn="ctr" marL="334010" marR="325755" indent="-635">
              <a:lnSpc>
                <a:spcPts val="2160"/>
              </a:lnSpc>
              <a:spcBef>
                <a:spcPts val="45"/>
              </a:spcBef>
            </a:pP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«Подготовка</a:t>
            </a:r>
            <a:r>
              <a:rPr dirty="0" sz="18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рабочих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кадров,</a:t>
            </a:r>
            <a:r>
              <a:rPr dirty="0" sz="18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соответствующих</a:t>
            </a:r>
            <a:r>
              <a:rPr dirty="0" sz="18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требованиям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высокотехнологичных</a:t>
            </a:r>
            <a:r>
              <a:rPr dirty="0" sz="18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отраслей</a:t>
            </a:r>
            <a:r>
              <a:rPr dirty="0" sz="18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промышленности,</a:t>
            </a:r>
            <a:r>
              <a:rPr dirty="0" sz="18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на основе </a:t>
            </a:r>
            <a:r>
              <a:rPr dirty="0" sz="1800" spc="-5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дуального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образования»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ts val="1635"/>
              </a:lnSpc>
            </a:pPr>
            <a:r>
              <a:rPr dirty="0" sz="1400" spc="-5">
                <a:solidFill>
                  <a:srgbClr val="FFFFFF"/>
                </a:solidFill>
                <a:latin typeface="Arial Black"/>
                <a:cs typeface="Arial Black"/>
              </a:rPr>
              <a:t>АСИ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совместно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Минобрнауки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РФ,</a:t>
            </a:r>
            <a:r>
              <a:rPr dirty="0" sz="1400" spc="1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Минэкономразвиия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РФ,</a:t>
            </a:r>
            <a:r>
              <a:rPr dirty="0" sz="14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Минтруда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РФ,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Министерством</a:t>
            </a:r>
            <a:endParaRPr sz="14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промышленности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торговли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методической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поддержке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Microsoft Sans Serif"/>
                <a:cs typeface="Microsoft Sans Serif"/>
              </a:rPr>
              <a:t>ФИРО;</a:t>
            </a:r>
            <a:r>
              <a:rPr dirty="0" sz="1400" spc="9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2013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Microsoft Sans Serif"/>
                <a:cs typeface="Microsoft Sans Serif"/>
              </a:rPr>
              <a:t>-2017</a:t>
            </a:r>
            <a:r>
              <a:rPr dirty="0" sz="14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Microsoft Sans Serif"/>
                <a:cs typeface="Microsoft Sans Serif"/>
              </a:rPr>
              <a:t>гг.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4538" y="27177"/>
            <a:ext cx="54902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z="2000" spc="-6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z="2000" spc="-3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9915" y="205696"/>
            <a:ext cx="5842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55" i="1">
                <a:solidFill>
                  <a:srgbClr val="C00000"/>
                </a:solidFill>
                <a:latin typeface="Arial"/>
                <a:cs typeface="Arial"/>
              </a:rPr>
              <a:t>СПО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6189" y="3292855"/>
            <a:ext cx="8731250" cy="1317625"/>
            <a:chOff x="246189" y="3292855"/>
            <a:chExt cx="8731250" cy="1317625"/>
          </a:xfrm>
        </p:grpSpPr>
        <p:sp>
          <p:nvSpPr>
            <p:cNvPr id="6" name="object 6"/>
            <p:cNvSpPr/>
            <p:nvPr/>
          </p:nvSpPr>
          <p:spPr>
            <a:xfrm>
              <a:off x="395541" y="3305555"/>
              <a:ext cx="8569325" cy="0"/>
            </a:xfrm>
            <a:custGeom>
              <a:avLst/>
              <a:gdLst/>
              <a:ahLst/>
              <a:cxnLst/>
              <a:rect l="l" t="t" r="r" b="b"/>
              <a:pathLst>
                <a:path w="8569325" h="0">
                  <a:moveTo>
                    <a:pt x="0" y="0"/>
                  </a:moveTo>
                  <a:lnTo>
                    <a:pt x="8569007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189" y="3735768"/>
              <a:ext cx="3297809" cy="87471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189" y="381761"/>
            <a:ext cx="3273805" cy="8149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454" y="4797158"/>
            <a:ext cx="3390900" cy="1200785"/>
          </a:xfrm>
          <a:prstGeom prst="rect">
            <a:avLst/>
          </a:prstGeom>
          <a:solidFill>
            <a:srgbClr val="EBF0DE"/>
          </a:solidFill>
        </p:spPr>
        <p:txBody>
          <a:bodyPr wrap="square" lIns="0" tIns="33020" rIns="0" bIns="0" rtlCol="0" vert="horz">
            <a:spAutoFit/>
          </a:bodyPr>
          <a:lstStyle/>
          <a:p>
            <a:pPr marL="91440" marR="291465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Проект</a:t>
            </a:r>
            <a:r>
              <a:rPr dirty="0" sz="1800" spc="-8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"Региональный </a:t>
            </a:r>
            <a:r>
              <a:rPr dirty="0" sz="1800" spc="-58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стандарт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кадрового</a:t>
            </a:r>
            <a:endParaRPr sz="1800">
              <a:latin typeface="Arial Black"/>
              <a:cs typeface="Arial Black"/>
            </a:endParaRPr>
          </a:p>
          <a:p>
            <a:pPr marL="91440">
              <a:lnSpc>
                <a:spcPts val="2155"/>
              </a:lnSpc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обеспечения</a:t>
            </a:r>
            <a:endParaRPr sz="1800">
              <a:latin typeface="Arial Black"/>
              <a:cs typeface="Arial Black"/>
            </a:endParaRPr>
          </a:p>
          <a:p>
            <a:pPr marL="91440">
              <a:lnSpc>
                <a:spcPts val="2155"/>
              </a:lnSpc>
            </a:pPr>
            <a:r>
              <a:rPr dirty="0" sz="1800" spc="-5">
                <a:solidFill>
                  <a:srgbClr val="001F5F"/>
                </a:solidFill>
                <a:latin typeface="Arial Black"/>
                <a:cs typeface="Arial Black"/>
              </a:rPr>
              <a:t>промышленного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роста"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44061" y="3305555"/>
            <a:ext cx="5580380" cy="3552825"/>
            <a:chOff x="3544061" y="3305555"/>
            <a:chExt cx="5580380" cy="35528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4061" y="3305555"/>
              <a:ext cx="5580126" cy="35524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08116" y="4631816"/>
              <a:ext cx="1584325" cy="330835"/>
            </a:xfrm>
            <a:custGeom>
              <a:avLst/>
              <a:gdLst/>
              <a:ahLst/>
              <a:cxnLst/>
              <a:rect l="l" t="t" r="r" b="b"/>
              <a:pathLst>
                <a:path w="1584325" h="330835">
                  <a:moveTo>
                    <a:pt x="0" y="165353"/>
                  </a:moveTo>
                  <a:lnTo>
                    <a:pt x="28291" y="121399"/>
                  </a:lnTo>
                  <a:lnTo>
                    <a:pt x="76257" y="94474"/>
                  </a:lnTo>
                  <a:lnTo>
                    <a:pt x="144899" y="69997"/>
                  </a:lnTo>
                  <a:lnTo>
                    <a:pt x="186275" y="58822"/>
                  </a:lnTo>
                  <a:lnTo>
                    <a:pt x="231981" y="48434"/>
                  </a:lnTo>
                  <a:lnTo>
                    <a:pt x="281738" y="38892"/>
                  </a:lnTo>
                  <a:lnTo>
                    <a:pt x="335267" y="30253"/>
                  </a:lnTo>
                  <a:lnTo>
                    <a:pt x="392288" y="22577"/>
                  </a:lnTo>
                  <a:lnTo>
                    <a:pt x="452522" y="15922"/>
                  </a:lnTo>
                  <a:lnTo>
                    <a:pt x="515689" y="10346"/>
                  </a:lnTo>
                  <a:lnTo>
                    <a:pt x="581510" y="5907"/>
                  </a:lnTo>
                  <a:lnTo>
                    <a:pt x="649704" y="2664"/>
                  </a:lnTo>
                  <a:lnTo>
                    <a:pt x="719994" y="675"/>
                  </a:lnTo>
                  <a:lnTo>
                    <a:pt x="792099" y="0"/>
                  </a:lnTo>
                  <a:lnTo>
                    <a:pt x="864184" y="675"/>
                  </a:lnTo>
                  <a:lnTo>
                    <a:pt x="934459" y="2664"/>
                  </a:lnTo>
                  <a:lnTo>
                    <a:pt x="1002643" y="5907"/>
                  </a:lnTo>
                  <a:lnTo>
                    <a:pt x="1068457" y="10346"/>
                  </a:lnTo>
                  <a:lnTo>
                    <a:pt x="1131620" y="15922"/>
                  </a:lnTo>
                  <a:lnTo>
                    <a:pt x="1191852" y="22577"/>
                  </a:lnTo>
                  <a:lnTo>
                    <a:pt x="1248874" y="30253"/>
                  </a:lnTo>
                  <a:lnTo>
                    <a:pt x="1302406" y="38892"/>
                  </a:lnTo>
                  <a:lnTo>
                    <a:pt x="1352168" y="48434"/>
                  </a:lnTo>
                  <a:lnTo>
                    <a:pt x="1397881" y="58822"/>
                  </a:lnTo>
                  <a:lnTo>
                    <a:pt x="1439263" y="69997"/>
                  </a:lnTo>
                  <a:lnTo>
                    <a:pt x="1476036" y="81900"/>
                  </a:lnTo>
                  <a:lnTo>
                    <a:pt x="1534633" y="107660"/>
                  </a:lnTo>
                  <a:lnTo>
                    <a:pt x="1571433" y="135633"/>
                  </a:lnTo>
                  <a:lnTo>
                    <a:pt x="1584198" y="165353"/>
                  </a:lnTo>
                  <a:lnTo>
                    <a:pt x="1580960" y="180403"/>
                  </a:lnTo>
                  <a:lnTo>
                    <a:pt x="1555898" y="209308"/>
                  </a:lnTo>
                  <a:lnTo>
                    <a:pt x="1507919" y="236233"/>
                  </a:lnTo>
                  <a:lnTo>
                    <a:pt x="1439263" y="260710"/>
                  </a:lnTo>
                  <a:lnTo>
                    <a:pt x="1397881" y="271885"/>
                  </a:lnTo>
                  <a:lnTo>
                    <a:pt x="1352168" y="282273"/>
                  </a:lnTo>
                  <a:lnTo>
                    <a:pt x="1302406" y="291815"/>
                  </a:lnTo>
                  <a:lnTo>
                    <a:pt x="1248874" y="300454"/>
                  </a:lnTo>
                  <a:lnTo>
                    <a:pt x="1191852" y="308130"/>
                  </a:lnTo>
                  <a:lnTo>
                    <a:pt x="1131620" y="314785"/>
                  </a:lnTo>
                  <a:lnTo>
                    <a:pt x="1068457" y="320361"/>
                  </a:lnTo>
                  <a:lnTo>
                    <a:pt x="1002643" y="324800"/>
                  </a:lnTo>
                  <a:lnTo>
                    <a:pt x="934459" y="328043"/>
                  </a:lnTo>
                  <a:lnTo>
                    <a:pt x="864184" y="330032"/>
                  </a:lnTo>
                  <a:lnTo>
                    <a:pt x="792099" y="330707"/>
                  </a:lnTo>
                  <a:lnTo>
                    <a:pt x="719994" y="330032"/>
                  </a:lnTo>
                  <a:lnTo>
                    <a:pt x="649704" y="328043"/>
                  </a:lnTo>
                  <a:lnTo>
                    <a:pt x="581510" y="324800"/>
                  </a:lnTo>
                  <a:lnTo>
                    <a:pt x="515689" y="320361"/>
                  </a:lnTo>
                  <a:lnTo>
                    <a:pt x="452522" y="314785"/>
                  </a:lnTo>
                  <a:lnTo>
                    <a:pt x="392288" y="308130"/>
                  </a:lnTo>
                  <a:lnTo>
                    <a:pt x="335267" y="300454"/>
                  </a:lnTo>
                  <a:lnTo>
                    <a:pt x="281738" y="291815"/>
                  </a:lnTo>
                  <a:lnTo>
                    <a:pt x="231981" y="282273"/>
                  </a:lnTo>
                  <a:lnTo>
                    <a:pt x="186275" y="271885"/>
                  </a:lnTo>
                  <a:lnTo>
                    <a:pt x="144899" y="260710"/>
                  </a:lnTo>
                  <a:lnTo>
                    <a:pt x="108133" y="248807"/>
                  </a:lnTo>
                  <a:lnTo>
                    <a:pt x="49549" y="223047"/>
                  </a:lnTo>
                  <a:lnTo>
                    <a:pt x="12760" y="195074"/>
                  </a:lnTo>
                  <a:lnTo>
                    <a:pt x="0" y="16535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0350" cy="6858000"/>
            <a:chOff x="-6350" y="0"/>
            <a:chExt cx="9150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6804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985388"/>
              <a:ext cx="9110980" cy="583565"/>
            </a:xfrm>
            <a:custGeom>
              <a:avLst/>
              <a:gdLst/>
              <a:ahLst/>
              <a:cxnLst/>
              <a:rect l="l" t="t" r="r" b="b"/>
              <a:pathLst>
                <a:path w="9110980" h="583564">
                  <a:moveTo>
                    <a:pt x="9110853" y="0"/>
                  </a:moveTo>
                  <a:lnTo>
                    <a:pt x="5115814" y="0"/>
                  </a:lnTo>
                  <a:lnTo>
                    <a:pt x="0" y="0"/>
                  </a:lnTo>
                  <a:lnTo>
                    <a:pt x="0" y="583565"/>
                  </a:lnTo>
                  <a:lnTo>
                    <a:pt x="5115814" y="583565"/>
                  </a:lnTo>
                  <a:lnTo>
                    <a:pt x="9110853" y="583565"/>
                  </a:lnTo>
                  <a:lnTo>
                    <a:pt x="9110853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15814" y="2985389"/>
              <a:ext cx="0" cy="372110"/>
            </a:xfrm>
            <a:custGeom>
              <a:avLst/>
              <a:gdLst/>
              <a:ahLst/>
              <a:cxnLst/>
              <a:rect l="l" t="t" r="r" b="b"/>
              <a:pathLst>
                <a:path w="0" h="372110">
                  <a:moveTo>
                    <a:pt x="0" y="0"/>
                  </a:moveTo>
                  <a:lnTo>
                    <a:pt x="0" y="37160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2979039"/>
              <a:ext cx="0" cy="596265"/>
            </a:xfrm>
            <a:custGeom>
              <a:avLst/>
              <a:gdLst/>
              <a:ahLst/>
              <a:cxnLst/>
              <a:rect l="l" t="t" r="r" b="b"/>
              <a:pathLst>
                <a:path w="0" h="596264">
                  <a:moveTo>
                    <a:pt x="0" y="0"/>
                  </a:moveTo>
                  <a:lnTo>
                    <a:pt x="0" y="5962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110853" y="2985389"/>
              <a:ext cx="0" cy="372110"/>
            </a:xfrm>
            <a:custGeom>
              <a:avLst/>
              <a:gdLst/>
              <a:ahLst/>
              <a:cxnLst/>
              <a:rect l="l" t="t" r="r" b="b"/>
              <a:pathLst>
                <a:path w="0" h="372110">
                  <a:moveTo>
                    <a:pt x="0" y="0"/>
                  </a:moveTo>
                  <a:lnTo>
                    <a:pt x="0" y="37160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2979038"/>
              <a:ext cx="9117330" cy="596265"/>
            </a:xfrm>
            <a:custGeom>
              <a:avLst/>
              <a:gdLst/>
              <a:ahLst/>
              <a:cxnLst/>
              <a:rect l="l" t="t" r="r" b="b"/>
              <a:pathLst>
                <a:path w="9117330" h="596264">
                  <a:moveTo>
                    <a:pt x="19431" y="583565"/>
                  </a:moveTo>
                  <a:lnTo>
                    <a:pt x="0" y="583565"/>
                  </a:lnTo>
                  <a:lnTo>
                    <a:pt x="0" y="596265"/>
                  </a:lnTo>
                  <a:lnTo>
                    <a:pt x="19431" y="596265"/>
                  </a:lnTo>
                  <a:lnTo>
                    <a:pt x="19431" y="583565"/>
                  </a:lnTo>
                  <a:close/>
                </a:path>
                <a:path w="9117330" h="596264">
                  <a:moveTo>
                    <a:pt x="911720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17203" y="12700"/>
                  </a:lnTo>
                  <a:lnTo>
                    <a:pt x="9117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430" y="3357003"/>
              <a:ext cx="9124950" cy="3501390"/>
            </a:xfrm>
            <a:custGeom>
              <a:avLst/>
              <a:gdLst/>
              <a:ahLst/>
              <a:cxnLst/>
              <a:rect l="l" t="t" r="r" b="b"/>
              <a:pathLst>
                <a:path w="9124950" h="3501390">
                  <a:moveTo>
                    <a:pt x="9124556" y="0"/>
                  </a:moveTo>
                  <a:lnTo>
                    <a:pt x="5123561" y="0"/>
                  </a:lnTo>
                  <a:lnTo>
                    <a:pt x="0" y="0"/>
                  </a:lnTo>
                  <a:lnTo>
                    <a:pt x="0" y="3500996"/>
                  </a:lnTo>
                  <a:lnTo>
                    <a:pt x="5123561" y="3500996"/>
                  </a:lnTo>
                  <a:lnTo>
                    <a:pt x="9124556" y="3500996"/>
                  </a:lnTo>
                  <a:lnTo>
                    <a:pt x="9124556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081" y="3350640"/>
              <a:ext cx="9131300" cy="3507740"/>
            </a:xfrm>
            <a:custGeom>
              <a:avLst/>
              <a:gdLst/>
              <a:ahLst/>
              <a:cxnLst/>
              <a:rect l="l" t="t" r="r" b="b"/>
              <a:pathLst>
                <a:path w="9131300" h="3507740">
                  <a:moveTo>
                    <a:pt x="9130906" y="0"/>
                  </a:moveTo>
                  <a:lnTo>
                    <a:pt x="913090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507359"/>
                  </a:lnTo>
                  <a:lnTo>
                    <a:pt x="12700" y="3507359"/>
                  </a:lnTo>
                  <a:lnTo>
                    <a:pt x="12700" y="12700"/>
                  </a:lnTo>
                  <a:lnTo>
                    <a:pt x="5123561" y="12700"/>
                  </a:lnTo>
                  <a:lnTo>
                    <a:pt x="5123561" y="3507359"/>
                  </a:lnTo>
                  <a:lnTo>
                    <a:pt x="5136261" y="3507359"/>
                  </a:lnTo>
                  <a:lnTo>
                    <a:pt x="5136261" y="12700"/>
                  </a:lnTo>
                  <a:lnTo>
                    <a:pt x="9124569" y="12700"/>
                  </a:lnTo>
                  <a:lnTo>
                    <a:pt x="9124569" y="3507359"/>
                  </a:lnTo>
                  <a:lnTo>
                    <a:pt x="9130906" y="3507359"/>
                  </a:lnTo>
                  <a:lnTo>
                    <a:pt x="9130906" y="12700"/>
                  </a:lnTo>
                  <a:lnTo>
                    <a:pt x="913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0205" y="3615029"/>
            <a:ext cx="5013325" cy="302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52755">
              <a:lnSpc>
                <a:spcPct val="107100"/>
              </a:lnSpc>
              <a:spcBef>
                <a:spcPts val="100"/>
              </a:spcBef>
            </a:pPr>
            <a:r>
              <a:rPr dirty="0" sz="1400" spc="-10">
                <a:latin typeface="Microsoft Sans Serif"/>
                <a:cs typeface="Microsoft Sans Serif"/>
              </a:rPr>
              <a:t>провести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рефлексию,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подвести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итоги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мониторинга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влияния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программы</a:t>
            </a:r>
            <a:r>
              <a:rPr dirty="0" sz="1400" spc="-5">
                <a:latin typeface="Microsoft Sans Serif"/>
                <a:cs typeface="Microsoft Sans Serif"/>
              </a:rPr>
              <a:t> на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наставляемых;</a:t>
            </a:r>
            <a:endParaRPr sz="1400">
              <a:latin typeface="Microsoft Sans Serif"/>
              <a:cs typeface="Microsoft Sans Serif"/>
            </a:endParaRPr>
          </a:p>
          <a:p>
            <a:pPr marL="355600" marR="434975" indent="-342900">
              <a:lnSpc>
                <a:spcPct val="107200"/>
              </a:lnSpc>
              <a:spcBef>
                <a:spcPts val="4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20">
                <a:latin typeface="Microsoft Sans Serif"/>
                <a:cs typeface="Microsoft Sans Serif"/>
              </a:rPr>
              <a:t>организовать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сбор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обратной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связи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от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наставников,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наставляемых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кураторов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для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мониторинга </a:t>
            </a:r>
            <a:r>
              <a:rPr dirty="0" sz="1400" spc="-10">
                <a:latin typeface="Microsoft Sans Serif"/>
                <a:cs typeface="Microsoft Sans Serif"/>
              </a:rPr>
              <a:t> эффективности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реализации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программы;</a:t>
            </a:r>
            <a:endParaRPr sz="1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реализовать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систему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поощрений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наставников;</a:t>
            </a:r>
            <a:endParaRPr sz="1400">
              <a:latin typeface="Microsoft Sans Serif"/>
              <a:cs typeface="Microsoft Sans Serif"/>
            </a:endParaRPr>
          </a:p>
          <a:p>
            <a:pPr marL="355600" marR="52069" indent="-342900">
              <a:lnSpc>
                <a:spcPct val="107200"/>
              </a:lnSpc>
              <a:spcBef>
                <a:spcPts val="50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20">
                <a:latin typeface="Microsoft Sans Serif"/>
                <a:cs typeface="Microsoft Sans Serif"/>
              </a:rPr>
              <a:t>организовать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праздничное </a:t>
            </a:r>
            <a:r>
              <a:rPr dirty="0" sz="1400">
                <a:latin typeface="Microsoft Sans Serif"/>
                <a:cs typeface="Microsoft Sans Serif"/>
              </a:rPr>
              <a:t>событие для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представления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результатов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наставничества,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чествования лучших 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популяризации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лучших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кейсов;</a:t>
            </a:r>
            <a:endParaRPr sz="14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7100"/>
              </a:lnSpc>
              <a:spcBef>
                <a:spcPts val="4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0">
                <a:latin typeface="Microsoft Sans Serif"/>
                <a:cs typeface="Microsoft Sans Serif"/>
              </a:rPr>
              <a:t>сформировать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долгосрочную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базу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наставников,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том 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числе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включая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завершивших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программу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наставляемых,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желающих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попробовать себя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новой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роли.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05" y="3401059"/>
            <a:ext cx="52317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354965" algn="l"/>
                <a:tab pos="355600" algn="l"/>
                <a:tab pos="5136515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ор</a:t>
            </a:r>
            <a:r>
              <a:rPr dirty="0" sz="1400" spc="-40">
                <a:latin typeface="Microsoft Sans Serif"/>
                <a:cs typeface="Microsoft Sans Serif"/>
              </a:rPr>
              <a:t>г</a:t>
            </a:r>
            <a:r>
              <a:rPr dirty="0" sz="1400" spc="-10">
                <a:latin typeface="Microsoft Sans Serif"/>
                <a:cs typeface="Microsoft Sans Serif"/>
              </a:rPr>
              <a:t>а</a:t>
            </a:r>
            <a:r>
              <a:rPr dirty="0" sz="1400" spc="-5">
                <a:latin typeface="Microsoft Sans Serif"/>
                <a:cs typeface="Microsoft Sans Serif"/>
              </a:rPr>
              <a:t>н</a:t>
            </a:r>
            <a:r>
              <a:rPr dirty="0" sz="1400" spc="-5">
                <a:latin typeface="Microsoft Sans Serif"/>
                <a:cs typeface="Microsoft Sans Serif"/>
              </a:rPr>
              <a:t>и</a:t>
            </a:r>
            <a:r>
              <a:rPr dirty="0" sz="1400" spc="-70">
                <a:latin typeface="Microsoft Sans Serif"/>
                <a:cs typeface="Microsoft Sans Serif"/>
              </a:rPr>
              <a:t>з</a:t>
            </a:r>
            <a:r>
              <a:rPr dirty="0" sz="1400" spc="-5">
                <a:latin typeface="Microsoft Sans Serif"/>
                <a:cs typeface="Microsoft Sans Serif"/>
              </a:rPr>
              <a:t>о</a:t>
            </a:r>
            <a:r>
              <a:rPr dirty="0" sz="1400" spc="-15">
                <a:latin typeface="Microsoft Sans Serif"/>
                <a:cs typeface="Microsoft Sans Serif"/>
              </a:rPr>
              <a:t>в</a:t>
            </a:r>
            <a:r>
              <a:rPr dirty="0" sz="1400" spc="-40">
                <a:latin typeface="Microsoft Sans Serif"/>
                <a:cs typeface="Microsoft Sans Serif"/>
              </a:rPr>
              <a:t>а</a:t>
            </a:r>
            <a:r>
              <a:rPr dirty="0" sz="1400">
                <a:latin typeface="Microsoft Sans Serif"/>
                <a:cs typeface="Microsoft Sans Serif"/>
              </a:rPr>
              <a:t>т</a:t>
            </a:r>
            <a:r>
              <a:rPr dirty="0" sz="1400" spc="-5">
                <a:latin typeface="Microsoft Sans Serif"/>
                <a:cs typeface="Microsoft Sans Serif"/>
              </a:rPr>
              <a:t>ь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>
                <a:latin typeface="Microsoft Sans Serif"/>
                <a:cs typeface="Microsoft Sans Serif"/>
              </a:rPr>
              <a:t>бор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обр</a:t>
            </a:r>
            <a:r>
              <a:rPr dirty="0" sz="1400" spc="-40">
                <a:latin typeface="Microsoft Sans Serif"/>
                <a:cs typeface="Microsoft Sans Serif"/>
              </a:rPr>
              <a:t>а</a:t>
            </a:r>
            <a:r>
              <a:rPr dirty="0" sz="1400">
                <a:latin typeface="Microsoft Sans Serif"/>
                <a:cs typeface="Microsoft Sans Serif"/>
              </a:rPr>
              <a:t>т</a:t>
            </a:r>
            <a:r>
              <a:rPr dirty="0" sz="1400" spc="-5">
                <a:latin typeface="Microsoft Sans Serif"/>
                <a:cs typeface="Microsoft Sans Serif"/>
              </a:rPr>
              <a:t>н</a:t>
            </a:r>
            <a:r>
              <a:rPr dirty="0" sz="1400" spc="-5">
                <a:latin typeface="Microsoft Sans Serif"/>
                <a:cs typeface="Microsoft Sans Serif"/>
              </a:rPr>
              <a:t>о</a:t>
            </a:r>
            <a:r>
              <a:rPr dirty="0" sz="1400">
                <a:latin typeface="Microsoft Sans Serif"/>
                <a:cs typeface="Microsoft Sans Serif"/>
              </a:rPr>
              <a:t>й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-15">
                <a:latin typeface="Microsoft Sans Serif"/>
                <a:cs typeface="Microsoft Sans Serif"/>
              </a:rPr>
              <a:t>в</a:t>
            </a:r>
            <a:r>
              <a:rPr dirty="0" sz="1400" spc="-5">
                <a:latin typeface="Microsoft Sans Serif"/>
                <a:cs typeface="Microsoft Sans Serif"/>
              </a:rPr>
              <a:t>я</a:t>
            </a:r>
            <a:r>
              <a:rPr dirty="0" sz="1400" spc="-60">
                <a:latin typeface="Microsoft Sans Serif"/>
                <a:cs typeface="Microsoft Sans Serif"/>
              </a:rPr>
              <a:t>з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</a:t>
            </a:r>
            <a:r>
              <a:rPr dirty="0" sz="1400" spc="-5">
                <a:latin typeface="Microsoft Sans Serif"/>
                <a:cs typeface="Microsoft Sans Serif"/>
              </a:rPr>
              <a:t>а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-10">
                <a:latin typeface="Microsoft Sans Serif"/>
                <a:cs typeface="Microsoft Sans Serif"/>
              </a:rPr>
              <a:t>т</a:t>
            </a:r>
            <a:r>
              <a:rPr dirty="0" sz="1400" spc="-5">
                <a:latin typeface="Microsoft Sans Serif"/>
                <a:cs typeface="Microsoft Sans Serif"/>
              </a:rPr>
              <a:t>а</a:t>
            </a:r>
            <a:r>
              <a:rPr dirty="0" sz="1400" spc="-40">
                <a:latin typeface="Microsoft Sans Serif"/>
                <a:cs typeface="Microsoft Sans Serif"/>
              </a:rPr>
              <a:t>в</a:t>
            </a:r>
            <a:r>
              <a:rPr dirty="0" sz="1400" spc="5">
                <a:latin typeface="Microsoft Sans Serif"/>
                <a:cs typeface="Microsoft Sans Serif"/>
              </a:rPr>
              <a:t>л</a:t>
            </a:r>
            <a:r>
              <a:rPr dirty="0" sz="1400">
                <a:latin typeface="Microsoft Sans Serif"/>
                <a:cs typeface="Microsoft Sans Serif"/>
              </a:rPr>
              <a:t>я</a:t>
            </a:r>
            <a:r>
              <a:rPr dirty="0" sz="1400" spc="-20">
                <a:latin typeface="Microsoft Sans Serif"/>
                <a:cs typeface="Microsoft Sans Serif"/>
              </a:rPr>
              <a:t>е</a:t>
            </a:r>
            <a:r>
              <a:rPr dirty="0" sz="1400" spc="-30">
                <a:latin typeface="Microsoft Sans Serif"/>
                <a:cs typeface="Microsoft Sans Serif"/>
              </a:rPr>
              <a:t>м</a:t>
            </a:r>
            <a:r>
              <a:rPr dirty="0" sz="1400">
                <a:latin typeface="Microsoft Sans Serif"/>
                <a:cs typeface="Microsoft Sans Serif"/>
              </a:rPr>
              <a:t>ы</a:t>
            </a:r>
            <a:r>
              <a:rPr dirty="0" sz="1400" spc="-20">
                <a:latin typeface="Microsoft Sans Serif"/>
                <a:cs typeface="Microsoft Sans Serif"/>
              </a:rPr>
              <a:t>х</a:t>
            </a:r>
            <a:r>
              <a:rPr dirty="0" sz="1400">
                <a:latin typeface="Microsoft Sans Serif"/>
                <a:cs typeface="Microsoft Sans Serif"/>
              </a:rPr>
              <a:t>,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>
                <a:latin typeface="Symbol"/>
                <a:cs typeface="Symbol"/>
              </a:rPr>
              <a:t>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7708" y="3401059"/>
            <a:ext cx="31756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Microsoft Sans Serif"/>
                <a:cs typeface="Microsoft Sans Serif"/>
              </a:rPr>
              <a:t>привлечь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сотрудников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педагогических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4553" y="3615029"/>
            <a:ext cx="3841115" cy="2437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>
              <a:lnSpc>
                <a:spcPct val="107100"/>
              </a:lnSpc>
              <a:spcBef>
                <a:spcPts val="100"/>
              </a:spcBef>
            </a:pPr>
            <a:r>
              <a:rPr dirty="0" sz="1400" spc="-5">
                <a:latin typeface="Microsoft Sans Serif"/>
                <a:cs typeface="Microsoft Sans Serif"/>
              </a:rPr>
              <a:t>институтов, </a:t>
            </a:r>
            <a:r>
              <a:rPr dirty="0" sz="1400" spc="-15">
                <a:latin typeface="Microsoft Sans Serif"/>
                <a:cs typeface="Microsoft Sans Serif"/>
              </a:rPr>
              <a:t>психологов,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сотрудников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45">
                <a:latin typeface="Microsoft Sans Serif"/>
                <a:cs typeface="Microsoft Sans Serif"/>
              </a:rPr>
              <a:t>НКО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90">
                <a:latin typeface="Microsoft Sans Serif"/>
                <a:cs typeface="Microsoft Sans Serif"/>
              </a:rPr>
              <a:t>к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оценке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результатов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наставничества;</a:t>
            </a:r>
            <a:endParaRPr sz="1400">
              <a:latin typeface="Microsoft Sans Serif"/>
              <a:cs typeface="Microsoft Sans Serif"/>
            </a:endParaRPr>
          </a:p>
          <a:p>
            <a:pPr marL="355600" marR="501015" indent="-343535">
              <a:lnSpc>
                <a:spcPct val="107200"/>
              </a:lnSpc>
              <a:spcBef>
                <a:spcPts val="49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400" spc="-10">
                <a:latin typeface="Microsoft Sans Serif"/>
                <a:cs typeface="Microsoft Sans Serif"/>
              </a:rPr>
              <a:t>пригласить представителей бизнес-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сообщества, </a:t>
            </a:r>
            <a:r>
              <a:rPr dirty="0" sz="1400" spc="-15">
                <a:latin typeface="Microsoft Sans Serif"/>
                <a:cs typeface="Microsoft Sans Serif"/>
              </a:rPr>
              <a:t>образовательных 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организаций, </a:t>
            </a:r>
            <a:r>
              <a:rPr dirty="0" sz="1400" spc="-35">
                <a:latin typeface="Microsoft Sans Serif"/>
                <a:cs typeface="Microsoft Sans Serif"/>
              </a:rPr>
              <a:t>НКО,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местного </a:t>
            </a:r>
            <a:r>
              <a:rPr dirty="0" sz="1400" spc="-10">
                <a:latin typeface="Microsoft Sans Serif"/>
                <a:cs typeface="Microsoft Sans Serif"/>
              </a:rPr>
              <a:t> самоуправления,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выпускников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 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итоговое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мероприятие;</a:t>
            </a:r>
            <a:endParaRPr sz="1400">
              <a:latin typeface="Microsoft Sans Serif"/>
              <a:cs typeface="Microsoft Sans Serif"/>
            </a:endParaRPr>
          </a:p>
          <a:p>
            <a:pPr marL="355600" marR="247015" indent="-343535">
              <a:lnSpc>
                <a:spcPct val="107200"/>
              </a:lnSpc>
              <a:spcBef>
                <a:spcPts val="49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dirty="0" sz="1400" spc="-15">
                <a:latin typeface="Microsoft Sans Serif"/>
                <a:cs typeface="Microsoft Sans Serif"/>
              </a:rPr>
              <a:t>популяризировать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лучшие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практики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 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примеры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через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медиа,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участников,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партнеров.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23694" y="0"/>
            <a:ext cx="7020559" cy="2985770"/>
          </a:xfrm>
          <a:custGeom>
            <a:avLst/>
            <a:gdLst/>
            <a:ahLst/>
            <a:cxnLst/>
            <a:rect l="l" t="t" r="r" b="b"/>
            <a:pathLst>
              <a:path w="7020559" h="2985770">
                <a:moveTo>
                  <a:pt x="7020306" y="0"/>
                </a:moveTo>
                <a:lnTo>
                  <a:pt x="0" y="0"/>
                </a:lnTo>
                <a:lnTo>
                  <a:pt x="0" y="2985389"/>
                </a:lnTo>
                <a:lnTo>
                  <a:pt x="7020306" y="2985389"/>
                </a:lnTo>
                <a:lnTo>
                  <a:pt x="7020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02942" y="25399"/>
            <a:ext cx="63646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Этап </a:t>
            </a:r>
            <a:r>
              <a:rPr dirty="0" sz="2000" spc="-5"/>
              <a:t>7. Завершение </a:t>
            </a:r>
            <a:r>
              <a:rPr dirty="0" sz="2000"/>
              <a:t>программы </a:t>
            </a:r>
            <a:r>
              <a:rPr dirty="0" sz="2000" spc="-10"/>
              <a:t>наставничества </a:t>
            </a:r>
            <a:r>
              <a:rPr dirty="0" sz="2000"/>
              <a:t>в </a:t>
            </a:r>
            <a:r>
              <a:rPr dirty="0" sz="2000" spc="-545"/>
              <a:t> </a:t>
            </a:r>
            <a:r>
              <a:rPr dirty="0" sz="2000" spc="-15"/>
              <a:t>ПОУ</a:t>
            </a:r>
            <a:endParaRPr sz="2000"/>
          </a:p>
        </p:txBody>
      </p:sp>
      <p:sp>
        <p:nvSpPr>
          <p:cNvPr id="17" name="object 17"/>
          <p:cNvSpPr txBox="1"/>
          <p:nvPr/>
        </p:nvSpPr>
        <p:spPr>
          <a:xfrm>
            <a:off x="1096772" y="940053"/>
            <a:ext cx="7753350" cy="2329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18870">
              <a:lnSpc>
                <a:spcPts val="238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Задачи</a:t>
            </a:r>
            <a:endParaRPr sz="2000">
              <a:latin typeface="Arial"/>
              <a:cs typeface="Arial"/>
            </a:endParaRPr>
          </a:p>
          <a:p>
            <a:pPr marL="1405255" marR="5080" indent="-287020">
              <a:lnSpc>
                <a:spcPts val="2210"/>
              </a:lnSpc>
              <a:spcBef>
                <a:spcPts val="10"/>
              </a:spcBef>
              <a:buFont typeface="Wingdings"/>
              <a:buChar char=""/>
              <a:tabLst>
                <a:tab pos="1456690" algn="l"/>
                <a:tab pos="1457325" algn="l"/>
              </a:tabLst>
            </a:pPr>
            <a:r>
              <a:rPr dirty="0"/>
              <a:t>	</a:t>
            </a:r>
            <a:r>
              <a:rPr dirty="0" sz="1800" spc="-20">
                <a:latin typeface="Microsoft Sans Serif"/>
                <a:cs typeface="Microsoft Sans Serif"/>
              </a:rPr>
              <a:t>подведение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итогов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работы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каждой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пары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группы</a:t>
            </a:r>
            <a:r>
              <a:rPr dirty="0" sz="1800" spc="6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всей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программы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целом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формате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личной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групповой</a:t>
            </a:r>
            <a:endParaRPr sz="1800">
              <a:latin typeface="Microsoft Sans Serif"/>
              <a:cs typeface="Microsoft Sans Serif"/>
            </a:endParaRPr>
          </a:p>
          <a:p>
            <a:pPr marL="1405255">
              <a:lnSpc>
                <a:spcPts val="2080"/>
              </a:lnSpc>
            </a:pPr>
            <a:r>
              <a:rPr dirty="0" sz="1800" spc="-15">
                <a:latin typeface="Microsoft Sans Serif"/>
                <a:cs typeface="Microsoft Sans Serif"/>
              </a:rPr>
              <a:t>рефлексии,</a:t>
            </a:r>
            <a:endParaRPr sz="1800">
              <a:latin typeface="Microsoft Sans Serif"/>
              <a:cs typeface="Microsoft Sans Serif"/>
            </a:endParaRPr>
          </a:p>
          <a:p>
            <a:pPr marL="1405255" marR="404495" indent="-287020">
              <a:lnSpc>
                <a:spcPct val="100000"/>
              </a:lnSpc>
              <a:buFont typeface="Wingdings"/>
              <a:buChar char=""/>
              <a:tabLst>
                <a:tab pos="1468755" algn="l"/>
                <a:tab pos="1469390" algn="l"/>
                <a:tab pos="5768975" algn="l"/>
              </a:tabLst>
            </a:pPr>
            <a:r>
              <a:rPr dirty="0"/>
              <a:t>	</a:t>
            </a:r>
            <a:r>
              <a:rPr dirty="0" sz="1800" spc="-15">
                <a:latin typeface="Microsoft Sans Serif"/>
                <a:cs typeface="Microsoft Sans Serif"/>
              </a:rPr>
              <a:t>проведение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открытого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публичного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мероприятия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 </a:t>
            </a:r>
            <a:r>
              <a:rPr dirty="0" sz="1800" spc="-20">
                <a:latin typeface="Microsoft Sans Serif"/>
                <a:cs typeface="Microsoft Sans Serif"/>
              </a:rPr>
              <a:t>популяризации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практик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	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-6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награждения </a:t>
            </a:r>
            <a:r>
              <a:rPr dirty="0" sz="1800" spc="-46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лучших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наставников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4671695" algn="l"/>
              </a:tabLst>
            </a:pPr>
            <a:r>
              <a:rPr dirty="0" sz="1400" spc="-40" b="1">
                <a:latin typeface="Arial"/>
                <a:cs typeface="Arial"/>
              </a:rPr>
              <a:t>РАБОТА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ВНУТРИ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ОРГАНИЗАЦИИ	</a:t>
            </a:r>
            <a:r>
              <a:rPr dirty="0" sz="1400" spc="-40" b="1">
                <a:latin typeface="Arial"/>
                <a:cs typeface="Arial"/>
              </a:rPr>
              <a:t>РАБОТА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ВНЕШНЕЙ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СРЕДОЙ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414" y="0"/>
            <a:ext cx="532511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1F5F"/>
                </a:solidFill>
              </a:rPr>
              <a:t>Материалы</a:t>
            </a:r>
            <a:r>
              <a:rPr dirty="0" sz="2000" spc="-15">
                <a:solidFill>
                  <a:srgbClr val="001F5F"/>
                </a:solidFill>
              </a:rPr>
              <a:t> </a:t>
            </a:r>
            <a:r>
              <a:rPr dirty="0" sz="2000">
                <a:solidFill>
                  <a:srgbClr val="001F5F"/>
                </a:solidFill>
              </a:rPr>
              <a:t>для</a:t>
            </a:r>
            <a:r>
              <a:rPr dirty="0" sz="2000" spc="-25">
                <a:solidFill>
                  <a:srgbClr val="001F5F"/>
                </a:solidFill>
              </a:rPr>
              <a:t> </a:t>
            </a:r>
            <a:r>
              <a:rPr dirty="0" sz="2000">
                <a:solidFill>
                  <a:srgbClr val="001F5F"/>
                </a:solidFill>
              </a:rPr>
              <a:t>проведения</a:t>
            </a:r>
            <a:r>
              <a:rPr dirty="0" sz="2000" spc="-55">
                <a:solidFill>
                  <a:srgbClr val="001F5F"/>
                </a:solidFill>
              </a:rPr>
              <a:t> </a:t>
            </a:r>
            <a:r>
              <a:rPr dirty="0" sz="2000" spc="-5">
                <a:solidFill>
                  <a:srgbClr val="001F5F"/>
                </a:solidFill>
              </a:rPr>
              <a:t>мониторинга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58267" y="223341"/>
            <a:ext cx="8537575" cy="630428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ctr" marL="110489">
              <a:lnSpc>
                <a:spcPct val="100000"/>
              </a:lnSpc>
              <a:spcBef>
                <a:spcPts val="720"/>
              </a:spcBef>
            </a:pPr>
            <a:r>
              <a:rPr dirty="0" sz="1600" spc="-10" i="1">
                <a:solidFill>
                  <a:srgbClr val="006FC0"/>
                </a:solidFill>
                <a:latin typeface="Arial"/>
                <a:cs typeface="Arial"/>
              </a:rPr>
              <a:t>(приложение</a:t>
            </a:r>
            <a:r>
              <a:rPr dirty="0" sz="1600" spc="-5" i="1">
                <a:solidFill>
                  <a:srgbClr val="006FC0"/>
                </a:solidFill>
                <a:latin typeface="Arial"/>
                <a:cs typeface="Arial"/>
              </a:rPr>
              <a:t> к</a:t>
            </a:r>
            <a:r>
              <a:rPr dirty="0" sz="1600" spc="-10" i="1">
                <a:solidFill>
                  <a:srgbClr val="006FC0"/>
                </a:solidFill>
                <a:latin typeface="Arial"/>
                <a:cs typeface="Arial"/>
              </a:rPr>
              <a:t> методрекомендациям)</a:t>
            </a:r>
            <a:endParaRPr sz="1600">
              <a:latin typeface="Arial"/>
              <a:cs typeface="Arial"/>
            </a:endParaRPr>
          </a:p>
          <a:p>
            <a:pPr marL="12700" marR="1819910">
              <a:lnSpc>
                <a:spcPct val="100000"/>
              </a:lnSpc>
              <a:spcBef>
                <a:spcPts val="795"/>
              </a:spcBef>
            </a:pPr>
            <a:r>
              <a:rPr dirty="0" sz="2000" spc="-5" b="1" i="1">
                <a:latin typeface="Arial"/>
                <a:cs typeface="Arial"/>
              </a:rPr>
              <a:t>Материалы</a:t>
            </a:r>
            <a:r>
              <a:rPr dirty="0" sz="200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для проведения мониторинга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и</a:t>
            </a:r>
            <a:r>
              <a:rPr dirty="0" sz="2000" spc="15" b="1" i="1">
                <a:latin typeface="Arial"/>
                <a:cs typeface="Arial"/>
              </a:rPr>
              <a:t> </a:t>
            </a:r>
            <a:r>
              <a:rPr dirty="0" sz="2000" spc="-15" b="1" i="1">
                <a:latin typeface="Arial"/>
                <a:cs typeface="Arial"/>
              </a:rPr>
              <a:t>оценки </a:t>
            </a:r>
            <a:r>
              <a:rPr dirty="0" sz="2000" spc="-5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эффективности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программы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наставничества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опросные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анкеты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415">
                <a:latin typeface="Microsoft Sans Serif"/>
                <a:cs typeface="Microsoft Sans Serif"/>
              </a:rPr>
              <a:t>–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начало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завершение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программы;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опросники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SWOT-анализа;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35">
                <a:latin typeface="Microsoft Sans Serif"/>
                <a:cs typeface="Microsoft Sans Serif"/>
              </a:rPr>
              <a:t>анкета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куратора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-"/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 i="1">
                <a:latin typeface="Arial"/>
                <a:cs typeface="Arial"/>
              </a:rPr>
              <a:t>Дополнительные</a:t>
            </a:r>
            <a:r>
              <a:rPr dirty="0" sz="200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тестирования</a:t>
            </a:r>
            <a:r>
              <a:rPr dirty="0" sz="2000" spc="-1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для </a:t>
            </a:r>
            <a:r>
              <a:rPr dirty="0" sz="2000" spc="-15" b="1" i="1">
                <a:latin typeface="Arial"/>
                <a:cs typeface="Arial"/>
              </a:rPr>
              <a:t>оценки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личностных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5" b="1" i="1">
                <a:latin typeface="Arial"/>
                <a:cs typeface="Arial"/>
              </a:rPr>
              <a:t>результатов</a:t>
            </a:r>
            <a:r>
              <a:rPr dirty="0" sz="2000" spc="-2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участников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программы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наставничества</a:t>
            </a:r>
            <a:endParaRPr sz="2000">
              <a:latin typeface="Arial"/>
              <a:cs typeface="Arial"/>
            </a:endParaRPr>
          </a:p>
          <a:p>
            <a:pPr marL="376555" indent="-364490">
              <a:lnSpc>
                <a:spcPct val="100000"/>
              </a:lnSpc>
              <a:buSzPct val="125000"/>
              <a:buChar char="-"/>
              <a:tabLst>
                <a:tab pos="376555" algn="l"/>
                <a:tab pos="37719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Методика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выявления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ролевой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модели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«Твоя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роль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команде»;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Методика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определения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самооценки,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основанная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методике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Дембо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415">
                <a:latin typeface="Microsoft Sans Serif"/>
                <a:cs typeface="Microsoft Sans Serif"/>
              </a:rPr>
              <a:t>–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Рубинштейн;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Методика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оценки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уровня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развитости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метанавыков;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30">
                <a:latin typeface="Microsoft Sans Serif"/>
                <a:cs typeface="Microsoft Sans Serif"/>
              </a:rPr>
              <a:t>Тест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личностную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тревожность;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Методика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определения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ведущего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предметного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интереса;</a:t>
            </a:r>
            <a:endParaRPr sz="1600">
              <a:latin typeface="Microsoft Sans Serif"/>
              <a:cs typeface="Microsoft Sans Serif"/>
            </a:endParaRPr>
          </a:p>
          <a:p>
            <a:pPr marL="355600" marR="64135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Оценка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вовлеченности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учащихся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образовательный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процесс;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Фиксация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показателей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уровня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успеваемости;</a:t>
            </a:r>
            <a:endParaRPr sz="16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40">
                <a:latin typeface="Microsoft Sans Serif"/>
                <a:cs typeface="Microsoft Sans Serif"/>
              </a:rPr>
              <a:t>Фиксация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показателей </a:t>
            </a:r>
            <a:r>
              <a:rPr dirty="0" sz="1600" spc="-15">
                <a:latin typeface="Microsoft Sans Serif"/>
                <a:cs typeface="Microsoft Sans Serif"/>
              </a:rPr>
              <a:t>уровня улучшения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образовательных, </a:t>
            </a:r>
            <a:r>
              <a:rPr dirty="0" sz="1600" spc="-35">
                <a:latin typeface="Microsoft Sans Serif"/>
                <a:cs typeface="Microsoft Sans Serif"/>
              </a:rPr>
              <a:t>культурных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 </a:t>
            </a:r>
            <a:r>
              <a:rPr dirty="0" sz="1600" spc="-10">
                <a:latin typeface="Microsoft Sans Serif"/>
                <a:cs typeface="Microsoft Sans Serif"/>
              </a:rPr>
              <a:t>спортивных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результатов;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15">
                <a:latin typeface="Microsoft Sans Serif"/>
                <a:cs typeface="Microsoft Sans Serif"/>
              </a:rPr>
              <a:t>Тестирование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«икигай»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 i="1">
                <a:latin typeface="Arial"/>
                <a:cs typeface="Arial"/>
              </a:rPr>
              <a:t>Оценка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психологической</a:t>
            </a:r>
            <a:r>
              <a:rPr dirty="0" sz="2000" spc="-3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атмосферы</a:t>
            </a:r>
            <a:r>
              <a:rPr dirty="0" sz="2000" spc="-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в </a:t>
            </a:r>
            <a:r>
              <a:rPr dirty="0" sz="2000" spc="-5" b="1" i="1">
                <a:latin typeface="Arial"/>
                <a:cs typeface="Arial"/>
              </a:rPr>
              <a:t>организации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600" spc="-30">
                <a:latin typeface="Microsoft Sans Serif"/>
                <a:cs typeface="Microsoft Sans Serif"/>
              </a:rPr>
              <a:t>Анкета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оценки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психологической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атмосферы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коллективе;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Опросник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«Профессиональное</a:t>
            </a:r>
            <a:r>
              <a:rPr dirty="0" sz="1600" spc="8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выгорание»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680585"/>
            <a:chOff x="0" y="0"/>
            <a:chExt cx="9144000" cy="4680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6804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3694" y="0"/>
              <a:ext cx="7020559" cy="2985770"/>
            </a:xfrm>
            <a:custGeom>
              <a:avLst/>
              <a:gdLst/>
              <a:ahLst/>
              <a:cxnLst/>
              <a:rect l="l" t="t" r="r" b="b"/>
              <a:pathLst>
                <a:path w="7020559" h="2985770">
                  <a:moveTo>
                    <a:pt x="7020306" y="0"/>
                  </a:moveTo>
                  <a:lnTo>
                    <a:pt x="0" y="0"/>
                  </a:lnTo>
                  <a:lnTo>
                    <a:pt x="0" y="2985389"/>
                  </a:lnTo>
                  <a:lnTo>
                    <a:pt x="7020306" y="2985389"/>
                  </a:lnTo>
                  <a:lnTo>
                    <a:pt x="70203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202942" y="25399"/>
            <a:ext cx="636460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Arial"/>
                <a:cs typeface="Arial"/>
              </a:rPr>
              <a:t>Этап </a:t>
            </a:r>
            <a:r>
              <a:rPr dirty="0" sz="2000" spc="-5" b="1">
                <a:latin typeface="Arial"/>
                <a:cs typeface="Arial"/>
              </a:rPr>
              <a:t>7. Завершение </a:t>
            </a:r>
            <a:r>
              <a:rPr dirty="0" sz="2000" b="1">
                <a:latin typeface="Arial"/>
                <a:cs typeface="Arial"/>
              </a:rPr>
              <a:t>программы </a:t>
            </a:r>
            <a:r>
              <a:rPr dirty="0" sz="2000" spc="-10" b="1">
                <a:latin typeface="Arial"/>
                <a:cs typeface="Arial"/>
              </a:rPr>
              <a:t>наставничества </a:t>
            </a:r>
            <a:r>
              <a:rPr dirty="0" sz="2000" b="1">
                <a:latin typeface="Arial"/>
                <a:cs typeface="Arial"/>
              </a:rPr>
              <a:t>в </a:t>
            </a:r>
            <a:r>
              <a:rPr dirty="0" sz="2000" spc="-545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ПОУ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5642" y="976862"/>
            <a:ext cx="6821805" cy="193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10" b="1">
                <a:latin typeface="Arial"/>
                <a:cs typeface="Arial"/>
              </a:rPr>
              <a:t>Задачи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tabLst>
                <a:tab pos="286385" algn="l"/>
                <a:tab pos="5104130" algn="l"/>
              </a:tabLst>
            </a:pPr>
            <a:r>
              <a:rPr dirty="0" sz="1800">
                <a:latin typeface="Microsoft Sans Serif"/>
                <a:cs typeface="Microsoft Sans Serif"/>
              </a:rPr>
              <a:t>-	</a:t>
            </a:r>
            <a:r>
              <a:rPr dirty="0" sz="1800" spc="-20">
                <a:latin typeface="Microsoft Sans Serif"/>
                <a:cs typeface="Microsoft Sans Serif"/>
              </a:rPr>
              <a:t>подведение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итогов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работы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каждой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пары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или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группы</a:t>
            </a:r>
            <a:r>
              <a:rPr dirty="0" sz="1800" spc="7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и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всей 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программы</a:t>
            </a:r>
            <a:r>
              <a:rPr dirty="0" sz="1800" spc="4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целом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формате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личной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и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групповой 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рефлексии,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-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проведение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открытого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публичного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мероприятия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5">
                <a:latin typeface="Microsoft Sans Serif"/>
                <a:cs typeface="Microsoft Sans Serif"/>
              </a:rPr>
              <a:t>для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популяризации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практик</a:t>
            </a:r>
            <a:r>
              <a:rPr dirty="0" sz="1800" spc="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	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15">
                <a:latin typeface="Microsoft Sans Serif"/>
                <a:cs typeface="Microsoft Sans Serif"/>
              </a:rPr>
              <a:t>награждения </a:t>
            </a:r>
            <a:r>
              <a:rPr dirty="0" sz="1800" spc="-10">
                <a:latin typeface="Microsoft Sans Serif"/>
                <a:cs typeface="Microsoft Sans Serif"/>
              </a:rPr>
              <a:t> лучших</a:t>
            </a:r>
            <a:r>
              <a:rPr dirty="0" sz="1800" spc="3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наставников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018158"/>
            <a:ext cx="9144000" cy="5840095"/>
            <a:chOff x="0" y="1018158"/>
            <a:chExt cx="9144000" cy="58400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449" y="1018158"/>
              <a:ext cx="8745550" cy="31611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4005059"/>
              <a:ext cx="9144000" cy="2853055"/>
            </a:xfrm>
            <a:custGeom>
              <a:avLst/>
              <a:gdLst/>
              <a:ahLst/>
              <a:cxnLst/>
              <a:rect l="l" t="t" r="r" b="b"/>
              <a:pathLst>
                <a:path w="9144000" h="2853054">
                  <a:moveTo>
                    <a:pt x="9143999" y="2852938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2852938"/>
                  </a:lnTo>
                  <a:lnTo>
                    <a:pt x="9143999" y="285293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38404" y="4305680"/>
            <a:ext cx="831151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сайте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образовательной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организации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и/или</a:t>
            </a:r>
            <a:r>
              <a:rPr dirty="0" sz="2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ее 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партнера-предприятия</a:t>
            </a:r>
            <a:r>
              <a:rPr dirty="0" sz="24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"/>
                <a:cs typeface="Arial"/>
              </a:rPr>
              <a:t>рекомендуется</a:t>
            </a:r>
            <a:r>
              <a:rPr dirty="0" sz="24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C00000"/>
                </a:solidFill>
                <a:latin typeface="Arial"/>
                <a:cs typeface="Arial"/>
              </a:rPr>
              <a:t>создать</a:t>
            </a:r>
            <a:r>
              <a:rPr dirty="0" sz="24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раздел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C00000"/>
                </a:solidFill>
                <a:latin typeface="Arial"/>
                <a:cs typeface="Arial"/>
              </a:rPr>
              <a:t>«Наставничество»: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  <a:tab pos="2114550" algn="l"/>
              </a:tabLst>
            </a:pPr>
            <a:r>
              <a:rPr dirty="0" sz="2400" spc="-25">
                <a:latin typeface="Microsoft Sans Serif"/>
                <a:cs typeface="Microsoft Sans Serif"/>
              </a:rPr>
              <a:t>публикация	</a:t>
            </a:r>
            <a:r>
              <a:rPr dirty="0" sz="2400" spc="-15">
                <a:latin typeface="Microsoft Sans Serif"/>
                <a:cs typeface="Microsoft Sans Serif"/>
              </a:rPr>
              <a:t>успешных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кейсов,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2400" spc="-10">
                <a:latin typeface="Microsoft Sans Serif"/>
                <a:cs typeface="Microsoft Sans Serif"/>
              </a:rPr>
              <a:t>виртуальная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или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реальная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25">
                <a:latin typeface="Microsoft Sans Serif"/>
                <a:cs typeface="Microsoft Sans Serif"/>
              </a:rPr>
              <a:t>доска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почета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наставников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с</a:t>
            </a:r>
            <a:endParaRPr sz="2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dirty="0" sz="2400" spc="-40">
                <a:latin typeface="Microsoft Sans Serif"/>
                <a:cs typeface="Microsoft Sans Serif"/>
              </a:rPr>
              <a:t>указанием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их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достижений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и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профессиональных</a:t>
            </a:r>
            <a:r>
              <a:rPr dirty="0" sz="2400" spc="8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сфер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60486" y="260591"/>
              <a:ext cx="683895" cy="369570"/>
            </a:xfrm>
            <a:custGeom>
              <a:avLst/>
              <a:gdLst/>
              <a:ahLst/>
              <a:cxnLst/>
              <a:rect l="l" t="t" r="r" b="b"/>
              <a:pathLst>
                <a:path w="683895" h="369570">
                  <a:moveTo>
                    <a:pt x="68356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83564" y="369328"/>
                  </a:lnTo>
                  <a:lnTo>
                    <a:pt x="6835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24144" y="1340713"/>
              <a:ext cx="478155" cy="646430"/>
            </a:xfrm>
            <a:custGeom>
              <a:avLst/>
              <a:gdLst/>
              <a:ahLst/>
              <a:cxnLst/>
              <a:rect l="l" t="t" r="r" b="b"/>
              <a:pathLst>
                <a:path w="478154" h="646430">
                  <a:moveTo>
                    <a:pt x="47767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477672" y="646328"/>
                  </a:lnTo>
                  <a:lnTo>
                    <a:pt x="477672" y="0"/>
                  </a:lnTo>
                  <a:close/>
                </a:path>
              </a:pathLst>
            </a:custGeom>
            <a:solidFill>
              <a:srgbClr val="DFE9F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1" y="0"/>
            <a:ext cx="9116060" cy="6823075"/>
            <a:chOff x="28491" y="0"/>
            <a:chExt cx="9116060" cy="6823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1" y="0"/>
              <a:ext cx="9115508" cy="6813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16468" y="6453339"/>
              <a:ext cx="576580" cy="369570"/>
            </a:xfrm>
            <a:custGeom>
              <a:avLst/>
              <a:gdLst/>
              <a:ahLst/>
              <a:cxnLst/>
              <a:rect l="l" t="t" r="r" b="b"/>
              <a:pathLst>
                <a:path w="576579" h="369570">
                  <a:moveTo>
                    <a:pt x="576059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576059" y="369328"/>
                  </a:lnTo>
                  <a:lnTo>
                    <a:pt x="5760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39665" y="1513712"/>
            <a:ext cx="38201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Пилотная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апробация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5-ти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регионах, </a:t>
            </a:r>
            <a:r>
              <a:rPr dirty="0" sz="1600" spc="-4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ноябрь-декабрь</a:t>
            </a:r>
            <a:r>
              <a:rPr dirty="0" sz="16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C0000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" y="0"/>
            <a:ext cx="9141214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659" y="1081531"/>
            <a:ext cx="38201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Пилотная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апробация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5-ти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регионах, </a:t>
            </a:r>
            <a:r>
              <a:rPr dirty="0" sz="1600" spc="-4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ноябрь-декабрь</a:t>
            </a:r>
            <a:r>
              <a:rPr dirty="0" sz="16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C0000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71" y="4005059"/>
            <a:ext cx="144145" cy="369570"/>
          </a:xfrm>
          <a:custGeom>
            <a:avLst/>
            <a:gdLst/>
            <a:ahLst/>
            <a:cxnLst/>
            <a:rect l="l" t="t" r="r" b="b"/>
            <a:pathLst>
              <a:path w="144145" h="369570">
                <a:moveTo>
                  <a:pt x="144017" y="0"/>
                </a:moveTo>
                <a:lnTo>
                  <a:pt x="0" y="0"/>
                </a:lnTo>
                <a:lnTo>
                  <a:pt x="0" y="369328"/>
                </a:lnTo>
                <a:lnTo>
                  <a:pt x="144017" y="369328"/>
                </a:lnTo>
                <a:lnTo>
                  <a:pt x="14401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10844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659" y="1729562"/>
            <a:ext cx="38188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Пилотная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апробация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5-ти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регионах,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ноябрь-декабрь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C0000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66" y="485383"/>
            <a:ext cx="1011821" cy="3848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5322" y="667003"/>
            <a:ext cx="28816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https://bc</a:t>
            </a:r>
            <a:r>
              <a:rPr dirty="0" u="sng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1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nark.ru/projects/all/mentor/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99413"/>
            <a:ext cx="4971287" cy="30693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4538" y="27177"/>
            <a:ext cx="54902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z="2000" spc="-6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z="2000" spc="-3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200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8116" y="645922"/>
            <a:ext cx="3240405" cy="3293745"/>
          </a:xfrm>
          <a:prstGeom prst="rect">
            <a:avLst/>
          </a:prstGeom>
          <a:solidFill>
            <a:srgbClr val="EBF0DE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 marL="150495" marR="142875" indent="-2540">
              <a:lnSpc>
                <a:spcPct val="99800"/>
              </a:lnSpc>
              <a:spcBef>
                <a:spcPts val="32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По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результатам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мониторинга, 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проведенного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АНО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НАРК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 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2019 </a:t>
            </a:r>
            <a:r>
              <a:rPr dirty="0" sz="1600" spc="-60">
                <a:latin typeface="Microsoft Sans Serif"/>
                <a:cs typeface="Microsoft Sans Serif"/>
              </a:rPr>
              <a:t>году,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развитие </a:t>
            </a:r>
            <a:r>
              <a:rPr dirty="0" sz="1600" spc="-10">
                <a:latin typeface="Microsoft Sans Serif"/>
                <a:cs typeface="Microsoft Sans Serif"/>
              </a:rPr>
              <a:t> наставничества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производстве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является 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основным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условием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укрепления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партнерства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работодателей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колледжей 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(техникумов).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Этот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ответ 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занимает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первое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место: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его 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выбрали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48%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работодателей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76%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образовательных 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организаций.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63" y="4298429"/>
            <a:ext cx="5495290" cy="2308860"/>
          </a:xfrm>
          <a:custGeom>
            <a:avLst/>
            <a:gdLst/>
            <a:ahLst/>
            <a:cxnLst/>
            <a:rect l="l" t="t" r="r" b="b"/>
            <a:pathLst>
              <a:path w="5495290" h="2308859">
                <a:moveTo>
                  <a:pt x="5495290" y="0"/>
                </a:moveTo>
                <a:lnTo>
                  <a:pt x="0" y="0"/>
                </a:lnTo>
                <a:lnTo>
                  <a:pt x="0" y="2308352"/>
                </a:lnTo>
                <a:lnTo>
                  <a:pt x="5495290" y="2308352"/>
                </a:lnTo>
                <a:lnTo>
                  <a:pt x="5495290" y="0"/>
                </a:lnTo>
                <a:close/>
              </a:path>
            </a:pathLst>
          </a:custGeom>
          <a:solidFill>
            <a:srgbClr val="E9E8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015" y="4327905"/>
            <a:ext cx="5266055" cy="2219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5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февраля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2020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14">
                <a:latin typeface="Microsoft Sans Serif"/>
                <a:cs typeface="Microsoft Sans Serif"/>
              </a:rPr>
              <a:t>г.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Госдуме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прошло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первое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заседание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рабочей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группы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круглый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стол</a:t>
            </a:r>
            <a:endParaRPr sz="1600">
              <a:latin typeface="Microsoft Sans Serif"/>
              <a:cs typeface="Microsoft Sans Serif"/>
            </a:endParaRPr>
          </a:p>
          <a:p>
            <a:pPr algn="ctr" marL="358140" marR="351155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«Система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наставничества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на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рабочем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месте: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направления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развития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и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общественно- 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государственной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поддержки»,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35">
                <a:latin typeface="Microsoft Sans Serif"/>
                <a:cs typeface="Microsoft Sans Serif"/>
              </a:rPr>
              <a:t>где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5">
                <a:latin typeface="Microsoft Sans Serif"/>
                <a:cs typeface="Microsoft Sans Serif"/>
              </a:rPr>
              <a:t>было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принято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решение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</a:t>
            </a:r>
            <a:endParaRPr sz="1600">
              <a:latin typeface="Microsoft Sans Serif"/>
              <a:cs typeface="Microsoft Sans Serif"/>
            </a:endParaRPr>
          </a:p>
          <a:p>
            <a:pPr algn="ctr" marL="36830" marR="30480" indent="-63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институциализации</a:t>
            </a:r>
            <a:r>
              <a:rPr dirty="0" sz="1600" spc="8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квалификации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«Наставник». 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Разработкой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ПС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займется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5">
                <a:latin typeface="Microsoft Sans Serif"/>
                <a:cs typeface="Microsoft Sans Serif"/>
              </a:rPr>
              <a:t>СПК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сфере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безопасности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труда,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социальной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защиты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занятости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населения.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116" y="4298403"/>
            <a:ext cx="3240405" cy="222694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659" y="577342"/>
            <a:ext cx="38201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Пилотная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апробация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5-ти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регионах, </a:t>
            </a:r>
            <a:r>
              <a:rPr dirty="0" sz="1600" spc="-4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ноябрь-декабрь</a:t>
            </a:r>
            <a:r>
              <a:rPr dirty="0" sz="1600" spc="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C00000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976" y="1226565"/>
            <a:ext cx="788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ф</a:t>
            </a:r>
            <a:r>
              <a:rPr dirty="0" sz="1800" spc="-5">
                <a:latin typeface="Microsoft Sans Serif"/>
                <a:cs typeface="Microsoft Sans Serif"/>
              </a:rPr>
              <a:t>о</a:t>
            </a:r>
            <a:r>
              <a:rPr dirty="0" sz="1800" spc="-10">
                <a:latin typeface="Microsoft Sans Serif"/>
                <a:cs typeface="Microsoft Sans Serif"/>
              </a:rPr>
              <a:t>р</a:t>
            </a:r>
            <a:r>
              <a:rPr dirty="0" sz="1800" spc="-25">
                <a:latin typeface="Microsoft Sans Serif"/>
                <a:cs typeface="Microsoft Sans Serif"/>
              </a:rPr>
              <a:t>мы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457" y="1517650"/>
            <a:ext cx="7910830" cy="441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понимается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прохождение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участником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полного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цикла 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программы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наставничества. </a:t>
            </a:r>
            <a:r>
              <a:rPr dirty="0" sz="1800" spc="-15">
                <a:latin typeface="Microsoft Sans Serif"/>
                <a:cs typeface="Microsoft Sans Serif"/>
              </a:rPr>
              <a:t>Соответствующая </a:t>
            </a:r>
            <a:r>
              <a:rPr dirty="0" sz="1800" spc="-35">
                <a:latin typeface="Microsoft Sans Serif"/>
                <a:cs typeface="Microsoft Sans Serif"/>
              </a:rPr>
              <a:t>отметка </a:t>
            </a:r>
            <a:r>
              <a:rPr dirty="0" sz="1800" spc="-15">
                <a:latin typeface="Microsoft Sans Serif"/>
                <a:cs typeface="Microsoft Sans Serif"/>
              </a:rPr>
              <a:t>проставляется 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куратором</a:t>
            </a:r>
            <a:r>
              <a:rPr dirty="0" sz="1800" spc="5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45">
                <a:latin typeface="Microsoft Sans Serif"/>
                <a:cs typeface="Microsoft Sans Serif"/>
              </a:rPr>
              <a:t>базе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наставляемых.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Сбор</a:t>
            </a:r>
            <a:r>
              <a:rPr dirty="0" sz="1800" spc="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первичных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данных</a:t>
            </a:r>
            <a:r>
              <a:rPr dirty="0" sz="1800" spc="3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осуществляет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куратор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5">
                <a:solidFill>
                  <a:srgbClr val="C00000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800" spc="-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не</a:t>
            </a: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C00000"/>
                </a:solidFill>
                <a:latin typeface="Microsoft Sans Serif"/>
                <a:cs typeface="Microsoft Sans Serif"/>
              </a:rPr>
              <a:t>позднее</a:t>
            </a:r>
            <a:r>
              <a:rPr dirty="0" sz="1800" spc="-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20</a:t>
            </a: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января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800" spc="-25">
                <a:latin typeface="Microsoft Sans Serif"/>
                <a:cs typeface="Microsoft Sans Serif"/>
              </a:rPr>
              <a:t>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следующего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за</a:t>
            </a:r>
            <a:r>
              <a:rPr dirty="0" sz="1800" spc="-35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отчетным,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30">
                <a:solidFill>
                  <a:srgbClr val="C00000"/>
                </a:solidFill>
                <a:latin typeface="Microsoft Sans Serif"/>
                <a:cs typeface="Microsoft Sans Serif"/>
              </a:rPr>
              <a:t>куратор </a:t>
            </a:r>
            <a:r>
              <a:rPr dirty="0" sz="1800" spc="-46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вносит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информацию </a:t>
            </a: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о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количестве</a:t>
            </a:r>
            <a:r>
              <a:rPr dirty="0" sz="1800" spc="434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Microsoft Sans Serif"/>
                <a:cs typeface="Microsoft Sans Serif"/>
              </a:rPr>
              <a:t>участников </a:t>
            </a:r>
            <a:r>
              <a:rPr dirty="0" sz="1800" spc="-25">
                <a:solidFill>
                  <a:srgbClr val="C00000"/>
                </a:solidFill>
                <a:latin typeface="Microsoft Sans Serif"/>
                <a:cs typeface="Microsoft Sans Serif"/>
              </a:rPr>
              <a:t>программ</a:t>
            </a:r>
            <a:r>
              <a:rPr dirty="0" sz="1800" spc="43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наставничества 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в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соответствующую форму </a:t>
            </a:r>
            <a:r>
              <a:rPr dirty="0" sz="1800" spc="-15">
                <a:solidFill>
                  <a:srgbClr val="C00000"/>
                </a:solidFill>
                <a:latin typeface="Microsoft Sans Serif"/>
                <a:cs typeface="Microsoft Sans Serif"/>
              </a:rPr>
              <a:t>федерального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статистического </a:t>
            </a:r>
            <a:r>
              <a:rPr dirty="0" sz="1800" spc="-15">
                <a:solidFill>
                  <a:srgbClr val="C00000"/>
                </a:solidFill>
                <a:latin typeface="Microsoft Sans Serif"/>
                <a:cs typeface="Microsoft Sans Serif"/>
              </a:rPr>
              <a:t>наблюдения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Microsoft Sans Serif"/>
                <a:cs typeface="Microsoft Sans Serif"/>
              </a:rPr>
              <a:t>направляет</a:t>
            </a:r>
            <a:r>
              <a:rPr dirty="0" sz="1800" spc="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данную</a:t>
            </a:r>
            <a:r>
              <a:rPr dirty="0" sz="1800" spc="5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Microsoft Sans Serif"/>
                <a:cs typeface="Microsoft Sans Serif"/>
              </a:rPr>
              <a:t>форму</a:t>
            </a:r>
            <a:r>
              <a:rPr dirty="0" sz="1800" spc="2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15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Microsoft Sans Serif"/>
                <a:cs typeface="Microsoft Sans Serif"/>
              </a:rPr>
              <a:t>Министерство</a:t>
            </a:r>
            <a:r>
              <a:rPr dirty="0" sz="1800" spc="2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Microsoft Sans Serif"/>
                <a:cs typeface="Microsoft Sans Serif"/>
              </a:rPr>
              <a:t>просвещения</a:t>
            </a:r>
            <a:r>
              <a:rPr dirty="0" sz="1800" spc="5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65">
                <a:solidFill>
                  <a:srgbClr val="C00000"/>
                </a:solidFill>
                <a:latin typeface="Microsoft Sans Serif"/>
                <a:cs typeface="Microsoft Sans Serif"/>
              </a:rPr>
              <a:t>РФ.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Microsoft Sans Serif"/>
                <a:cs typeface="Microsoft Sans Serif"/>
              </a:rPr>
              <a:t>Министерство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просвещения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Российской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30">
                <a:latin typeface="Microsoft Sans Serif"/>
                <a:cs typeface="Microsoft Sans Serif"/>
              </a:rPr>
              <a:t>Федерации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на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основании 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полученных </a:t>
            </a:r>
            <a:r>
              <a:rPr dirty="0" sz="1800" spc="-5">
                <a:latin typeface="Microsoft Sans Serif"/>
                <a:cs typeface="Microsoft Sans Serif"/>
              </a:rPr>
              <a:t>данных </a:t>
            </a:r>
            <a:r>
              <a:rPr dirty="0" sz="1800" spc="-15">
                <a:latin typeface="Microsoft Sans Serif"/>
                <a:cs typeface="Microsoft Sans Serif"/>
              </a:rPr>
              <a:t>проводит </a:t>
            </a:r>
            <a:r>
              <a:rPr dirty="0" sz="1800" spc="-25">
                <a:latin typeface="Microsoft Sans Serif"/>
                <a:cs typeface="Microsoft Sans Serif"/>
              </a:rPr>
              <a:t>оценку </a:t>
            </a:r>
            <a:r>
              <a:rPr dirty="0" sz="1800" spc="-10">
                <a:latin typeface="Microsoft Sans Serif"/>
                <a:cs typeface="Microsoft Sans Serif"/>
              </a:rPr>
              <a:t>доли </a:t>
            </a:r>
            <a:r>
              <a:rPr dirty="0" sz="1800" spc="-15">
                <a:latin typeface="Microsoft Sans Serif"/>
                <a:cs typeface="Microsoft Sans Serif"/>
              </a:rPr>
              <a:t>обучающихся, вовлеченных </a:t>
            </a:r>
            <a:r>
              <a:rPr dirty="0" sz="1800">
                <a:latin typeface="Microsoft Sans Serif"/>
                <a:cs typeface="Microsoft Sans Serif"/>
              </a:rPr>
              <a:t>в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различные </a:t>
            </a:r>
            <a:r>
              <a:rPr dirty="0" sz="1800" spc="-15">
                <a:latin typeface="Microsoft Sans Serif"/>
                <a:cs typeface="Microsoft Sans Serif"/>
              </a:rPr>
              <a:t>формы сопровождения </a:t>
            </a:r>
            <a:r>
              <a:rPr dirty="0" sz="1800" spc="-5">
                <a:latin typeface="Microsoft Sans Serif"/>
                <a:cs typeface="Microsoft Sans Serif"/>
              </a:rPr>
              <a:t>и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 (отношение </a:t>
            </a:r>
            <a:r>
              <a:rPr dirty="0" sz="1800" spc="-20">
                <a:latin typeface="Microsoft Sans Serif"/>
                <a:cs typeface="Microsoft Sans Serif"/>
              </a:rPr>
              <a:t>общего 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количества</a:t>
            </a:r>
            <a:r>
              <a:rPr dirty="0" sz="1800" spc="-15">
                <a:latin typeface="Microsoft Sans Serif"/>
                <a:cs typeface="Microsoft Sans Serif"/>
              </a:rPr>
              <a:t> участников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spc="-25">
                <a:latin typeface="Microsoft Sans Serif"/>
                <a:cs typeface="Microsoft Sans Serif"/>
              </a:rPr>
              <a:t>программ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-114">
                <a:latin typeface="Microsoft Sans Serif"/>
                <a:cs typeface="Microsoft Sans Serif"/>
              </a:rPr>
              <a:t>к</a:t>
            </a:r>
            <a:r>
              <a:rPr dirty="0" sz="1800" spc="-110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общему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числу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обучающихся).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457" y="40005"/>
            <a:ext cx="712343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0894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Целевой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показатель:</a:t>
            </a:r>
            <a:endParaRPr sz="1800">
              <a:latin typeface="Arial"/>
              <a:cs typeface="Arial"/>
            </a:endParaRPr>
          </a:p>
          <a:p>
            <a:pPr algn="ctr" marL="421005" marR="5080">
              <a:lnSpc>
                <a:spcPts val="2110"/>
              </a:lnSpc>
              <a:spcBef>
                <a:spcPts val="110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Оценка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вовлеченности</a:t>
            </a:r>
            <a:r>
              <a:rPr dirty="0" sz="1800" spc="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r>
              <a:rPr dirty="0" sz="18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 различные</a:t>
            </a:r>
            <a:r>
              <a:rPr dirty="0" sz="18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формы </a:t>
            </a:r>
            <a:r>
              <a:rPr dirty="0" sz="1800" spc="-484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r>
              <a:rPr dirty="0" sz="1800" spc="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(70%)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7995" algn="l"/>
                <a:tab pos="1242060" algn="l"/>
                <a:tab pos="3347085" algn="l"/>
                <a:tab pos="5148580" algn="l"/>
                <a:tab pos="5624830" algn="l"/>
              </a:tabLst>
            </a:pP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!	</a:t>
            </a:r>
            <a:r>
              <a:rPr dirty="0" sz="1800" spc="-20">
                <a:latin typeface="Microsoft Sans Serif"/>
                <a:cs typeface="Microsoft Sans Serif"/>
              </a:rPr>
              <a:t>Под	</a:t>
            </a:r>
            <a:r>
              <a:rPr dirty="0" sz="1800" spc="-15">
                <a:latin typeface="Microsoft Sans Serif"/>
                <a:cs typeface="Microsoft Sans Serif"/>
              </a:rPr>
              <a:t>вовлеченностью	</a:t>
            </a:r>
            <a:r>
              <a:rPr dirty="0" sz="1800" spc="-10">
                <a:latin typeface="Microsoft Sans Serif"/>
                <a:cs typeface="Microsoft Sans Serif"/>
              </a:rPr>
              <a:t>обучающихся	</a:t>
            </a:r>
            <a:r>
              <a:rPr dirty="0" sz="1800">
                <a:latin typeface="Microsoft Sans Serif"/>
                <a:cs typeface="Microsoft Sans Serif"/>
              </a:rPr>
              <a:t>в	</a:t>
            </a:r>
            <a:r>
              <a:rPr dirty="0" sz="1800" spc="-15">
                <a:latin typeface="Microsoft Sans Serif"/>
                <a:cs typeface="Microsoft Sans Serif"/>
              </a:rPr>
              <a:t>различные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8109"/>
            <a:ext cx="8374380" cy="6366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47955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Кейс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формы</a:t>
            </a:r>
            <a:r>
              <a:rPr dirty="0" sz="13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«Работодатель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студент»</a:t>
            </a:r>
            <a:endParaRPr sz="1300">
              <a:latin typeface="Arial"/>
              <a:cs typeface="Arial"/>
            </a:endParaRPr>
          </a:p>
          <a:p>
            <a:pPr algn="ctr" marR="151130">
              <a:lnSpc>
                <a:spcPct val="100000"/>
              </a:lnSpc>
            </a:pPr>
            <a:r>
              <a:rPr dirty="0" sz="1300" spc="-20" b="1">
                <a:solidFill>
                  <a:srgbClr val="001F5F"/>
                </a:solidFill>
                <a:latin typeface="Arial"/>
                <a:cs typeface="Arial"/>
              </a:rPr>
              <a:t>Ролевая</a:t>
            </a:r>
            <a:r>
              <a:rPr dirty="0" sz="13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модель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«Коллега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будущий</a:t>
            </a:r>
            <a:r>
              <a:rPr dirty="0" sz="13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коллега»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latin typeface="Arial"/>
                <a:cs typeface="Arial"/>
              </a:rPr>
              <a:t>Дано</a:t>
            </a:r>
            <a:r>
              <a:rPr dirty="0" sz="1200" spc="-10" b="1">
                <a:latin typeface="Arial"/>
                <a:cs typeface="Arial"/>
              </a:rPr>
              <a:t> (портрет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наставляемого)</a:t>
            </a:r>
            <a:endParaRPr sz="1200">
              <a:latin typeface="Arial"/>
              <a:cs typeface="Arial"/>
            </a:endParaRPr>
          </a:p>
          <a:p>
            <a:pPr marL="12700" marR="323850" indent="42545">
              <a:lnSpc>
                <a:spcPct val="100000"/>
              </a:lnSpc>
            </a:pP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Надя,</a:t>
            </a:r>
            <a:r>
              <a:rPr dirty="0" sz="1200" spc="1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обучающаяся</a:t>
            </a:r>
            <a:r>
              <a:rPr dirty="0" sz="1200" spc="-20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Arial"/>
                <a:cs typeface="Arial"/>
              </a:rPr>
              <a:t>колледжа </a:t>
            </a:r>
            <a:r>
              <a:rPr dirty="0" sz="1200" spc="-5" i="1">
                <a:solidFill>
                  <a:srgbClr val="006FC0"/>
                </a:solidFill>
                <a:latin typeface="Arial"/>
                <a:cs typeface="Arial"/>
              </a:rPr>
              <a:t>флористики</a:t>
            </a:r>
            <a:r>
              <a:rPr dirty="0" sz="1200" spc="-5" i="1">
                <a:latin typeface="Arial"/>
                <a:cs typeface="Arial"/>
              </a:rPr>
              <a:t>.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Всегда</a:t>
            </a:r>
            <a:r>
              <a:rPr dirty="0" sz="1200" spc="-10" i="1">
                <a:latin typeface="Arial"/>
                <a:cs typeface="Arial"/>
              </a:rPr>
              <a:t> интересовалась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искусством.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Активная,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позитивная,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со 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средними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образовательными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результатами.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Раньше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ходила </a:t>
            </a:r>
            <a:r>
              <a:rPr dirty="0" sz="1200" i="1">
                <a:latin typeface="Arial"/>
                <a:cs typeface="Arial"/>
              </a:rPr>
              <a:t>в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художественную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школу,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но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бросила,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так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как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не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умеет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организовывать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свое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время. Обладает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очень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креативным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мышлением,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но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в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рамках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образовательной</a:t>
            </a:r>
            <a:endParaRPr sz="1200">
              <a:latin typeface="Arial"/>
              <a:cs typeface="Arial"/>
            </a:endParaRPr>
          </a:p>
          <a:p>
            <a:pPr marL="12700" marR="56515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программы </a:t>
            </a:r>
            <a:r>
              <a:rPr dirty="0" sz="1200" i="1">
                <a:latin typeface="Arial"/>
                <a:cs typeface="Arial"/>
              </a:rPr>
              <a:t>ей </a:t>
            </a:r>
            <a:r>
              <a:rPr dirty="0" sz="1200" spc="-5" i="1">
                <a:latin typeface="Arial"/>
                <a:cs typeface="Arial"/>
              </a:rPr>
              <a:t>не </a:t>
            </a:r>
            <a:r>
              <a:rPr dirty="0" sz="1200" spc="-10" i="1">
                <a:latin typeface="Arial"/>
                <a:cs typeface="Arial"/>
              </a:rPr>
              <a:t>всегда удается структурировать </a:t>
            </a:r>
            <a:r>
              <a:rPr dirty="0" sz="1200" i="1">
                <a:latin typeface="Arial"/>
                <a:cs typeface="Arial"/>
              </a:rPr>
              <a:t>идеи и </a:t>
            </a:r>
            <a:r>
              <a:rPr dirty="0" sz="1200" spc="-10" i="1">
                <a:latin typeface="Arial"/>
                <a:cs typeface="Arial"/>
              </a:rPr>
              <a:t>довести </a:t>
            </a:r>
            <a:r>
              <a:rPr dirty="0" sz="1200" i="1">
                <a:latin typeface="Arial"/>
                <a:cs typeface="Arial"/>
              </a:rPr>
              <a:t>их до </a:t>
            </a:r>
            <a:r>
              <a:rPr dirty="0" sz="1200" spc="-5" i="1">
                <a:latin typeface="Arial"/>
                <a:cs typeface="Arial"/>
              </a:rPr>
              <a:t>конца. </a:t>
            </a:r>
            <a:r>
              <a:rPr dirty="0" sz="1200" spc="-10" i="1">
                <a:latin typeface="Arial"/>
                <a:cs typeface="Arial"/>
              </a:rPr>
              <a:t>Подрабатывает </a:t>
            </a:r>
            <a:r>
              <a:rPr dirty="0" sz="1200" spc="-5" i="1">
                <a:latin typeface="Arial"/>
                <a:cs typeface="Arial"/>
              </a:rPr>
              <a:t>официанткой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кафе,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так</a:t>
            </a:r>
            <a:r>
              <a:rPr dirty="0" sz="1200" spc="-5" i="1">
                <a:latin typeface="Arial"/>
                <a:cs typeface="Arial"/>
              </a:rPr>
              <a:t> как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на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работу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-10" i="1">
                <a:latin typeface="Arial"/>
                <a:cs typeface="Arial"/>
              </a:rPr>
              <a:t>местную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сеть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дизайн-лабораторий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ее</a:t>
            </a:r>
            <a:r>
              <a:rPr dirty="0" sz="1200" spc="-5" i="1">
                <a:latin typeface="Arial"/>
                <a:cs typeface="Arial"/>
              </a:rPr>
              <a:t> не</a:t>
            </a:r>
            <a:r>
              <a:rPr dirty="0" sz="1200" spc="-10" i="1">
                <a:latin typeface="Arial"/>
                <a:cs typeface="Arial"/>
              </a:rPr>
              <a:t> берут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без </a:t>
            </a:r>
            <a:r>
              <a:rPr dirty="0" sz="1200" spc="-10" i="1">
                <a:latin typeface="Arial"/>
                <a:cs typeface="Arial"/>
              </a:rPr>
              <a:t>опыта</a:t>
            </a:r>
            <a:r>
              <a:rPr dirty="0" sz="1200" i="1">
                <a:latin typeface="Arial"/>
                <a:cs typeface="Arial"/>
              </a:rPr>
              <a:t> и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рекомендаций.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Надо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(цель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и </a:t>
            </a:r>
            <a:r>
              <a:rPr dirty="0" sz="1200" spc="-25" b="1">
                <a:latin typeface="Arial"/>
                <a:cs typeface="Arial"/>
              </a:rPr>
              <a:t>результат)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57150">
              <a:lnSpc>
                <a:spcPct val="100000"/>
              </a:lnSpc>
              <a:spcBef>
                <a:spcPts val="5"/>
              </a:spcBef>
            </a:pPr>
            <a:r>
              <a:rPr dirty="0" sz="1200" spc="-5" i="1">
                <a:latin typeface="Arial"/>
                <a:cs typeface="Arial"/>
              </a:rPr>
              <a:t>Надя осознанно подходит </a:t>
            </a:r>
            <a:r>
              <a:rPr dirty="0" sz="1200" i="1">
                <a:latin typeface="Arial"/>
                <a:cs typeface="Arial"/>
              </a:rPr>
              <a:t>к </a:t>
            </a:r>
            <a:r>
              <a:rPr dirty="0" sz="1200" spc="-5" i="1">
                <a:latin typeface="Arial"/>
                <a:cs typeface="Arial"/>
              </a:rPr>
              <a:t>выбору </a:t>
            </a:r>
            <a:r>
              <a:rPr dirty="0" sz="1200" spc="-10" i="1">
                <a:latin typeface="Arial"/>
                <a:cs typeface="Arial"/>
              </a:rPr>
              <a:t>будущего места </a:t>
            </a:r>
            <a:r>
              <a:rPr dirty="0" sz="1200" spc="-5" i="1">
                <a:latin typeface="Arial"/>
                <a:cs typeface="Arial"/>
              </a:rPr>
              <a:t>работы, оптимистично настроена, имеет </a:t>
            </a:r>
            <a:r>
              <a:rPr dirty="0" sz="1200" i="1">
                <a:latin typeface="Arial"/>
                <a:cs typeface="Arial"/>
              </a:rPr>
              <a:t>оффер от 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нескольких </a:t>
            </a:r>
            <a:r>
              <a:rPr dirty="0" sz="1200" spc="-5" i="1">
                <a:latin typeface="Arial"/>
                <a:cs typeface="Arial"/>
              </a:rPr>
              <a:t>предприятий. </a:t>
            </a:r>
            <a:r>
              <a:rPr dirty="0" sz="1200" i="1">
                <a:latin typeface="Arial"/>
                <a:cs typeface="Arial"/>
              </a:rPr>
              <a:t>У нее </a:t>
            </a:r>
            <a:r>
              <a:rPr dirty="0" sz="1200" spc="-5" i="1">
                <a:latin typeface="Arial"/>
                <a:cs typeface="Arial"/>
              </a:rPr>
              <a:t>развились организационные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5" i="1">
                <a:latin typeface="Arial"/>
                <a:cs typeface="Arial"/>
              </a:rPr>
              <a:t>коммуникативные навыки, она научилась грамотно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себя </a:t>
            </a:r>
            <a:r>
              <a:rPr dirty="0" sz="1200" spc="-10" i="1">
                <a:latin typeface="Arial"/>
                <a:cs typeface="Arial"/>
              </a:rPr>
              <a:t>презентовать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5" i="1">
                <a:latin typeface="Arial"/>
                <a:cs typeface="Arial"/>
              </a:rPr>
              <a:t>не </a:t>
            </a:r>
            <a:r>
              <a:rPr dirty="0" sz="1200" spc="-10" i="1">
                <a:latin typeface="Arial"/>
                <a:cs typeface="Arial"/>
              </a:rPr>
              <a:t>боится</a:t>
            </a:r>
            <a:r>
              <a:rPr dirty="0" sz="1200" spc="-5" i="1">
                <a:latin typeface="Arial"/>
                <a:cs typeface="Arial"/>
              </a:rPr>
              <a:t> собеседований.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Образовательные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15" i="1">
                <a:latin typeface="Arial"/>
                <a:cs typeface="Arial"/>
              </a:rPr>
              <a:t>результаты</a:t>
            </a:r>
            <a:r>
              <a:rPr dirty="0" sz="1200" i="1">
                <a:latin typeface="Arial"/>
                <a:cs typeface="Arial"/>
              </a:rPr>
              <a:t> из-за дисциплины</a:t>
            </a:r>
            <a:r>
              <a:rPr dirty="0" sz="1200" spc="-5" i="1">
                <a:latin typeface="Arial"/>
                <a:cs typeface="Arial"/>
              </a:rPr>
              <a:t> улучшились.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Кто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нам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нужен?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Портрет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наставника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5" b="1" i="1">
                <a:solidFill>
                  <a:srgbClr val="006FC0"/>
                </a:solidFill>
                <a:latin typeface="Arial"/>
                <a:cs typeface="Arial"/>
              </a:rPr>
              <a:t>Елизавета,</a:t>
            </a:r>
            <a:r>
              <a:rPr dirty="0" sz="12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6FC0"/>
                </a:solidFill>
                <a:latin typeface="Arial"/>
                <a:cs typeface="Arial"/>
              </a:rPr>
              <a:t>32</a:t>
            </a:r>
            <a:r>
              <a:rPr dirty="0" sz="1200" spc="-5" b="1" i="1">
                <a:solidFill>
                  <a:srgbClr val="006FC0"/>
                </a:solidFill>
                <a:latin typeface="Arial"/>
                <a:cs typeface="Arial"/>
              </a:rPr>
              <a:t> года. </a:t>
            </a:r>
            <a:r>
              <a:rPr dirty="0" sz="1200" b="1" i="1">
                <a:solidFill>
                  <a:srgbClr val="006FC0"/>
                </a:solidFill>
                <a:latin typeface="Arial"/>
                <a:cs typeface="Arial"/>
              </a:rPr>
              <a:t>Ведущий</a:t>
            </a:r>
            <a:r>
              <a:rPr dirty="0" sz="1200" spc="-2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006FC0"/>
                </a:solidFill>
                <a:latin typeface="Arial"/>
                <a:cs typeface="Arial"/>
              </a:rPr>
              <a:t>сотрудник</a:t>
            </a:r>
            <a:r>
              <a:rPr dirty="0" sz="120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006FC0"/>
                </a:solidFill>
                <a:latin typeface="Arial"/>
                <a:cs typeface="Arial"/>
              </a:rPr>
              <a:t>региональной</a:t>
            </a:r>
            <a:r>
              <a:rPr dirty="0" sz="1200" spc="4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006FC0"/>
                </a:solidFill>
                <a:latin typeface="Arial"/>
                <a:cs typeface="Arial"/>
              </a:rPr>
              <a:t>сети </a:t>
            </a:r>
            <a:r>
              <a:rPr dirty="0" sz="1200" spc="-15" b="1" i="1">
                <a:solidFill>
                  <a:srgbClr val="006FC0"/>
                </a:solidFill>
                <a:latin typeface="Arial"/>
                <a:cs typeface="Arial"/>
              </a:rPr>
              <a:t>цветочных </a:t>
            </a:r>
            <a:r>
              <a:rPr dirty="0" sz="1200" spc="-5" b="1" i="1">
                <a:solidFill>
                  <a:srgbClr val="006FC0"/>
                </a:solidFill>
                <a:latin typeface="Arial"/>
                <a:cs typeface="Arial"/>
              </a:rPr>
              <a:t>магазинов</a:t>
            </a:r>
            <a:r>
              <a:rPr dirty="0" sz="1200" spc="-5" i="1">
                <a:latin typeface="Arial"/>
                <a:cs typeface="Arial"/>
              </a:rPr>
              <a:t>.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В</a:t>
            </a:r>
            <a:r>
              <a:rPr dirty="0" sz="1200" spc="-5" i="1">
                <a:latin typeface="Arial"/>
                <a:cs typeface="Arial"/>
              </a:rPr>
              <a:t> прошлом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– обычный 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флорист. </a:t>
            </a:r>
            <a:r>
              <a:rPr dirty="0" sz="1200" i="1">
                <a:latin typeface="Arial"/>
                <a:cs typeface="Arial"/>
              </a:rPr>
              <a:t>Ее </a:t>
            </a:r>
            <a:r>
              <a:rPr dirty="0" sz="1200" spc="-10" i="1">
                <a:latin typeface="Arial"/>
                <a:cs typeface="Arial"/>
              </a:rPr>
              <a:t>сестра </a:t>
            </a:r>
            <a:r>
              <a:rPr dirty="0" sz="1200" spc="-5" i="1">
                <a:latin typeface="Arial"/>
                <a:cs typeface="Arial"/>
              </a:rPr>
              <a:t>учится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-10" i="1">
                <a:latin typeface="Arial"/>
                <a:cs typeface="Arial"/>
              </a:rPr>
              <a:t>колледже, где </a:t>
            </a:r>
            <a:r>
              <a:rPr dirty="0" sz="1200" i="1">
                <a:latin typeface="Arial"/>
                <a:cs typeface="Arial"/>
              </a:rPr>
              <a:t>сейчас </a:t>
            </a:r>
            <a:r>
              <a:rPr dirty="0" sz="1200" spc="-5" i="1">
                <a:latin typeface="Arial"/>
                <a:cs typeface="Arial"/>
              </a:rPr>
              <a:t>учится Надя. </a:t>
            </a:r>
            <a:r>
              <a:rPr dirty="0" sz="1200" i="1">
                <a:latin typeface="Arial"/>
                <a:cs typeface="Arial"/>
              </a:rPr>
              <a:t>У </a:t>
            </a:r>
            <a:r>
              <a:rPr dirty="0" sz="1200" spc="-10" i="1">
                <a:latin typeface="Arial"/>
                <a:cs typeface="Arial"/>
              </a:rPr>
              <a:t>Елизаветы </a:t>
            </a:r>
            <a:r>
              <a:rPr dirty="0" sz="1200" i="1">
                <a:latin typeface="Arial"/>
                <a:cs typeface="Arial"/>
              </a:rPr>
              <a:t>уже </a:t>
            </a:r>
            <a:r>
              <a:rPr dirty="0" sz="1200" spc="-5" i="1">
                <a:latin typeface="Arial"/>
                <a:cs typeface="Arial"/>
              </a:rPr>
              <a:t>был опыт ведения лекций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колледже, </a:t>
            </a:r>
            <a:r>
              <a:rPr dirty="0" sz="1200" spc="-5" i="1">
                <a:latin typeface="Arial"/>
                <a:cs typeface="Arial"/>
              </a:rPr>
              <a:t>но </a:t>
            </a:r>
            <a:r>
              <a:rPr dirty="0" sz="1200" i="1">
                <a:latin typeface="Arial"/>
                <a:cs typeface="Arial"/>
              </a:rPr>
              <a:t>ей </a:t>
            </a:r>
            <a:r>
              <a:rPr dirty="0" sz="1200" spc="-10" i="1">
                <a:latin typeface="Arial"/>
                <a:cs typeface="Arial"/>
              </a:rPr>
              <a:t>больше </a:t>
            </a:r>
            <a:r>
              <a:rPr dirty="0" sz="1200" spc="-5" i="1">
                <a:latin typeface="Arial"/>
                <a:cs typeface="Arial"/>
              </a:rPr>
              <a:t>интересна практическая </a:t>
            </a:r>
            <a:r>
              <a:rPr dirty="0" sz="1200" spc="-10" i="1">
                <a:latin typeface="Arial"/>
                <a:cs typeface="Arial"/>
              </a:rPr>
              <a:t>деятельность, </a:t>
            </a:r>
            <a:r>
              <a:rPr dirty="0" sz="1200" spc="-5" i="1">
                <a:latin typeface="Arial"/>
                <a:cs typeface="Arial"/>
              </a:rPr>
              <a:t>чем </a:t>
            </a:r>
            <a:r>
              <a:rPr dirty="0" sz="1200" i="1">
                <a:latin typeface="Arial"/>
                <a:cs typeface="Arial"/>
              </a:rPr>
              <a:t>скучная </a:t>
            </a:r>
            <a:r>
              <a:rPr dirty="0" sz="1200" spc="-5" i="1">
                <a:latin typeface="Arial"/>
                <a:cs typeface="Arial"/>
              </a:rPr>
              <a:t>теория. </a:t>
            </a:r>
            <a:r>
              <a:rPr dirty="0" sz="1200" i="1">
                <a:latin typeface="Arial"/>
                <a:cs typeface="Arial"/>
              </a:rPr>
              <a:t>Сама </a:t>
            </a:r>
            <a:r>
              <a:rPr dirty="0" sz="1200" spc="-5" i="1">
                <a:latin typeface="Arial"/>
                <a:cs typeface="Arial"/>
              </a:rPr>
              <a:t>Лиза </a:t>
            </a:r>
            <a:r>
              <a:rPr dirty="0" sz="1200" spc="-10" i="1">
                <a:latin typeface="Arial"/>
                <a:cs typeface="Arial"/>
              </a:rPr>
              <a:t>очень </a:t>
            </a:r>
            <a:r>
              <a:rPr dirty="0" sz="1200" spc="-5" i="1">
                <a:latin typeface="Arial"/>
                <a:cs typeface="Arial"/>
              </a:rPr>
              <a:t>активная,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амбициозная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девушка,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любит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свою </a:t>
            </a:r>
            <a:r>
              <a:rPr dirty="0" sz="1200" spc="-20" i="1">
                <a:latin typeface="Arial"/>
                <a:cs typeface="Arial"/>
              </a:rPr>
              <a:t>работу,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понимает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все </a:t>
            </a:r>
            <a:r>
              <a:rPr dirty="0" sz="1200" i="1">
                <a:latin typeface="Arial"/>
                <a:cs typeface="Arial"/>
              </a:rPr>
              <a:t>ее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тонкости.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Видит</a:t>
            </a:r>
            <a:r>
              <a:rPr dirty="0" sz="1200" spc="-10" i="1">
                <a:latin typeface="Arial"/>
                <a:cs typeface="Arial"/>
              </a:rPr>
              <a:t> проблему: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низкий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уровень</a:t>
            </a:r>
            <a:endParaRPr sz="1200">
              <a:latin typeface="Arial"/>
              <a:cs typeface="Arial"/>
            </a:endParaRPr>
          </a:p>
          <a:p>
            <a:pPr algn="just" marL="12700" marR="151130">
              <a:lnSpc>
                <a:spcPct val="100000"/>
              </a:lnSpc>
            </a:pPr>
            <a:r>
              <a:rPr dirty="0" sz="1200" spc="-10" i="1">
                <a:latin typeface="Arial"/>
                <a:cs typeface="Arial"/>
              </a:rPr>
              <a:t>подготовки студентов, отсутствие </a:t>
            </a:r>
            <a:r>
              <a:rPr dirty="0" sz="1200" spc="-5" i="1">
                <a:latin typeface="Arial"/>
                <a:cs typeface="Arial"/>
              </a:rPr>
              <a:t>креативного мышления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10" i="1">
                <a:latin typeface="Arial"/>
                <a:cs typeface="Arial"/>
              </a:rPr>
              <a:t>нового взгляда. Надеется, что </a:t>
            </a:r>
            <a:r>
              <a:rPr dirty="0" sz="1200" spc="-5" i="1">
                <a:latin typeface="Arial"/>
                <a:cs typeface="Arial"/>
              </a:rPr>
              <a:t>наставнический </a:t>
            </a:r>
            <a:r>
              <a:rPr dirty="0" sz="1200" i="1">
                <a:latin typeface="Arial"/>
                <a:cs typeface="Arial"/>
              </a:rPr>
              <a:t> проект даст ей </a:t>
            </a:r>
            <a:r>
              <a:rPr dirty="0" sz="1200" spc="-10" i="1">
                <a:latin typeface="Arial"/>
                <a:cs typeface="Arial"/>
              </a:rPr>
              <a:t>возможность </a:t>
            </a:r>
            <a:r>
              <a:rPr dirty="0" sz="1200" spc="-15" i="1">
                <a:latin typeface="Arial"/>
                <a:cs typeface="Arial"/>
              </a:rPr>
              <a:t>отвлечься </a:t>
            </a:r>
            <a:r>
              <a:rPr dirty="0" sz="1200" i="1">
                <a:latin typeface="Arial"/>
                <a:cs typeface="Arial"/>
              </a:rPr>
              <a:t>от </a:t>
            </a:r>
            <a:r>
              <a:rPr dirty="0" sz="1200" spc="-10" i="1">
                <a:latin typeface="Arial"/>
                <a:cs typeface="Arial"/>
              </a:rPr>
              <a:t>рутины, снова побывать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-10" i="1">
                <a:latin typeface="Arial"/>
                <a:cs typeface="Arial"/>
              </a:rPr>
              <a:t>роли действующего педагога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10" i="1">
                <a:latin typeface="Arial"/>
                <a:cs typeface="Arial"/>
              </a:rPr>
              <a:t>создать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новые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продукты.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Оцениваемые </a:t>
            </a:r>
            <a:r>
              <a:rPr dirty="0" sz="1200" spc="-25" b="1">
                <a:latin typeface="Arial"/>
                <a:cs typeface="Arial"/>
              </a:rPr>
              <a:t>результаты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Надина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успеваемость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и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посещаемость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улучшились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Надя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успешно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представила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совместный </a:t>
            </a:r>
            <a:r>
              <a:rPr dirty="0" sz="1200" i="1">
                <a:latin typeface="Arial"/>
                <a:cs typeface="Arial"/>
              </a:rPr>
              <a:t>с </a:t>
            </a:r>
            <a:r>
              <a:rPr dirty="0" sz="1200" spc="-5" i="1">
                <a:latin typeface="Arial"/>
                <a:cs typeface="Arial"/>
              </a:rPr>
              <a:t>наставником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проект</a:t>
            </a:r>
            <a:endParaRPr sz="1200">
              <a:latin typeface="Arial"/>
              <a:cs typeface="Arial"/>
            </a:endParaRPr>
          </a:p>
          <a:p>
            <a:pPr marL="12700" marR="1075055">
              <a:lnSpc>
                <a:spcPct val="100000"/>
              </a:lnSpc>
            </a:pPr>
            <a:r>
              <a:rPr dirty="0" sz="1200" spc="-15" i="1">
                <a:latin typeface="Arial"/>
                <a:cs typeface="Arial"/>
              </a:rPr>
              <a:t>Результаты </a:t>
            </a:r>
            <a:r>
              <a:rPr dirty="0" sz="1200" spc="-10" i="1">
                <a:latin typeface="Arial"/>
                <a:cs typeface="Arial"/>
              </a:rPr>
              <a:t>тестов </a:t>
            </a:r>
            <a:r>
              <a:rPr dirty="0" sz="1200" spc="-5" i="1">
                <a:latin typeface="Arial"/>
                <a:cs typeface="Arial"/>
              </a:rPr>
              <a:t>на гибкие навыки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5" i="1">
                <a:latin typeface="Arial"/>
                <a:cs typeface="Arial"/>
              </a:rPr>
              <a:t>профессиональные компетенции Лизы </a:t>
            </a:r>
            <a:r>
              <a:rPr dirty="0" sz="1200" i="1">
                <a:latin typeface="Arial"/>
                <a:cs typeface="Arial"/>
              </a:rPr>
              <a:t>и </a:t>
            </a:r>
            <a:r>
              <a:rPr dirty="0" sz="1200" spc="-5" i="1">
                <a:latin typeface="Arial"/>
                <a:cs typeface="Arial"/>
              </a:rPr>
              <a:t>Нади улучшились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Лиза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решила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запустить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с </a:t>
            </a:r>
            <a:r>
              <a:rPr dirty="0" sz="1200" spc="-10" i="1">
                <a:latin typeface="Arial"/>
                <a:cs typeface="Arial"/>
              </a:rPr>
              <a:t>колледжем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серию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совместных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занятий</a:t>
            </a:r>
            <a:endParaRPr sz="1200">
              <a:latin typeface="Arial"/>
              <a:cs typeface="Arial"/>
            </a:endParaRPr>
          </a:p>
          <a:p>
            <a:pPr marL="12700" marR="95250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Надя </a:t>
            </a:r>
            <a:r>
              <a:rPr dirty="0" sz="1200" spc="-10" i="1">
                <a:latin typeface="Arial"/>
                <a:cs typeface="Arial"/>
              </a:rPr>
              <a:t>получила </a:t>
            </a:r>
            <a:r>
              <a:rPr dirty="0" sz="1200" i="1">
                <a:latin typeface="Arial"/>
                <a:cs typeface="Arial"/>
              </a:rPr>
              <a:t>оффер от </a:t>
            </a:r>
            <a:r>
              <a:rPr dirty="0" sz="1200" spc="-5" i="1">
                <a:latin typeface="Arial"/>
                <a:cs typeface="Arial"/>
              </a:rPr>
              <a:t>предприятия по специальности, </a:t>
            </a:r>
            <a:r>
              <a:rPr dirty="0" sz="1200" i="1">
                <a:latin typeface="Arial"/>
                <a:cs typeface="Arial"/>
              </a:rPr>
              <a:t>а </a:t>
            </a:r>
            <a:r>
              <a:rPr dirty="0" sz="1200" spc="-10" i="1">
                <a:latin typeface="Arial"/>
                <a:cs typeface="Arial"/>
              </a:rPr>
              <a:t>также </a:t>
            </a:r>
            <a:r>
              <a:rPr dirty="0" sz="1200" spc="-5" i="1">
                <a:latin typeface="Arial"/>
                <a:cs typeface="Arial"/>
              </a:rPr>
              <a:t>рекомендации, если </a:t>
            </a:r>
            <a:r>
              <a:rPr dirty="0" sz="1200" spc="-15" i="1">
                <a:latin typeface="Arial"/>
                <a:cs typeface="Arial"/>
              </a:rPr>
              <a:t>захочет </a:t>
            </a:r>
            <a:r>
              <a:rPr dirty="0" sz="1200" spc="-5" i="1">
                <a:latin typeface="Arial"/>
                <a:cs typeface="Arial"/>
              </a:rPr>
              <a:t>выбрать </a:t>
            </a:r>
            <a:r>
              <a:rPr dirty="0" sz="1200" spc="-10" i="1">
                <a:latin typeface="Arial"/>
                <a:cs typeface="Arial"/>
              </a:rPr>
              <a:t>другое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место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  <a:p>
            <a:pPr marL="12700" marR="179705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Надя </a:t>
            </a:r>
            <a:r>
              <a:rPr dirty="0" sz="1200" i="1">
                <a:latin typeface="Arial"/>
                <a:cs typeface="Arial"/>
              </a:rPr>
              <a:t>сама </a:t>
            </a:r>
            <a:r>
              <a:rPr dirty="0" sz="1200" spc="-15" i="1">
                <a:latin typeface="Arial"/>
                <a:cs typeface="Arial"/>
              </a:rPr>
              <a:t>хочет </a:t>
            </a:r>
            <a:r>
              <a:rPr dirty="0" sz="1200" spc="-10" i="1">
                <a:latin typeface="Arial"/>
                <a:cs typeface="Arial"/>
              </a:rPr>
              <a:t>стать </a:t>
            </a:r>
            <a:r>
              <a:rPr dirty="0" sz="1200" spc="-5" i="1">
                <a:latin typeface="Arial"/>
                <a:cs typeface="Arial"/>
              </a:rPr>
              <a:t>наставником для ребят </a:t>
            </a:r>
            <a:r>
              <a:rPr dirty="0" sz="1200" i="1">
                <a:latin typeface="Arial"/>
                <a:cs typeface="Arial"/>
              </a:rPr>
              <a:t>из </a:t>
            </a:r>
            <a:r>
              <a:rPr dirty="0" sz="1200" spc="-10" i="1">
                <a:latin typeface="Arial"/>
                <a:cs typeface="Arial"/>
              </a:rPr>
              <a:t>школы, </a:t>
            </a:r>
            <a:r>
              <a:rPr dirty="0" sz="1200" i="1">
                <a:latin typeface="Arial"/>
                <a:cs typeface="Arial"/>
              </a:rPr>
              <a:t>в </a:t>
            </a:r>
            <a:r>
              <a:rPr dirty="0" sz="1200" spc="-10" i="1">
                <a:latin typeface="Arial"/>
                <a:cs typeface="Arial"/>
              </a:rPr>
              <a:t>которой </a:t>
            </a:r>
            <a:r>
              <a:rPr dirty="0" sz="1200" spc="-5" i="1">
                <a:latin typeface="Arial"/>
                <a:cs typeface="Arial"/>
              </a:rPr>
              <a:t>она когда-то </a:t>
            </a:r>
            <a:r>
              <a:rPr dirty="0" sz="1200" i="1">
                <a:latin typeface="Arial"/>
                <a:cs typeface="Arial"/>
              </a:rPr>
              <a:t>училась, </a:t>
            </a:r>
            <a:r>
              <a:rPr dirty="0" sz="1200" spc="-10" i="1">
                <a:latin typeface="Arial"/>
                <a:cs typeface="Arial"/>
              </a:rPr>
              <a:t>организовать там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художественную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секцию.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8109"/>
            <a:ext cx="8764270" cy="684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50825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Кейс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формы</a:t>
            </a:r>
            <a:r>
              <a:rPr dirty="0" sz="13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«Работодатель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студент»</a:t>
            </a:r>
            <a:endParaRPr sz="1300">
              <a:latin typeface="Arial"/>
              <a:cs typeface="Arial"/>
            </a:endParaRPr>
          </a:p>
          <a:p>
            <a:pPr algn="ctr" marR="253365">
              <a:lnSpc>
                <a:spcPct val="100000"/>
              </a:lnSpc>
            </a:pPr>
            <a:r>
              <a:rPr dirty="0" sz="1300" spc="-20" b="1">
                <a:solidFill>
                  <a:srgbClr val="001F5F"/>
                </a:solidFill>
                <a:latin typeface="Arial"/>
                <a:cs typeface="Arial"/>
              </a:rPr>
              <a:t>Ролевая</a:t>
            </a:r>
            <a:r>
              <a:rPr dirty="0" sz="1300" spc="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модель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«Коллега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будущий</a:t>
            </a:r>
            <a:r>
              <a:rPr dirty="0" sz="13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коллега»</a:t>
            </a:r>
            <a:endParaRPr sz="1300">
              <a:latin typeface="Arial"/>
              <a:cs typeface="Arial"/>
            </a:endParaRPr>
          </a:p>
          <a:p>
            <a:pPr marL="12700" marR="3223895" indent="3180715">
              <a:lnSpc>
                <a:spcPct val="100000"/>
              </a:lnSpc>
              <a:spcBef>
                <a:spcPts val="150"/>
              </a:spcBef>
            </a:pPr>
            <a:r>
              <a:rPr dirty="0" sz="1200" spc="-5" b="1">
                <a:latin typeface="Arial"/>
                <a:cs typeface="Arial"/>
              </a:rPr>
              <a:t>Этапы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реализации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программы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Этап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-10" b="1">
                <a:latin typeface="Arial"/>
                <a:cs typeface="Arial"/>
              </a:rPr>
              <a:t> Подготовка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условий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для </a:t>
            </a:r>
            <a:r>
              <a:rPr dirty="0" sz="1200" spc="-15" b="1">
                <a:latin typeface="Arial"/>
                <a:cs typeface="Arial"/>
              </a:rPr>
              <a:t>запуска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программы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наставничества</a:t>
            </a:r>
            <a:endParaRPr sz="1200">
              <a:latin typeface="Arial"/>
              <a:cs typeface="Arial"/>
            </a:endParaRPr>
          </a:p>
          <a:p>
            <a:pPr marL="12700" marR="447040">
              <a:lnSpc>
                <a:spcPct val="100000"/>
              </a:lnSpc>
            </a:pPr>
            <a:r>
              <a:rPr dirty="0" sz="1200" spc="-5">
                <a:latin typeface="Microsoft Sans Serif"/>
                <a:cs typeface="Microsoft Sans Serif"/>
              </a:rPr>
              <a:t>Мы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проинформировали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учеников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школы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возможности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принять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участие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программе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 </a:t>
            </a:r>
            <a:r>
              <a:rPr dirty="0" sz="1200" spc="-15">
                <a:latin typeface="Microsoft Sans Serif"/>
                <a:cs typeface="Microsoft Sans Serif"/>
              </a:rPr>
              <a:t>качестве </a:t>
            </a:r>
            <a:r>
              <a:rPr dirty="0" sz="1200" spc="-10">
                <a:latin typeface="Microsoft Sans Serif"/>
                <a:cs typeface="Microsoft Sans Serif"/>
              </a:rPr>
              <a:t>наставляемых.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Мы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проинформировали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родителей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педколлектив.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Донесли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ценность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возможности</a:t>
            </a:r>
            <a:r>
              <a:rPr dirty="0" sz="1200" spc="-15">
                <a:latin typeface="Microsoft Sans Serif"/>
                <a:cs typeface="Microsoft Sans Serif"/>
              </a:rPr>
              <a:t> программы.</a:t>
            </a:r>
            <a:endParaRPr sz="1200">
              <a:latin typeface="Microsoft Sans Serif"/>
              <a:cs typeface="Microsoft Sans Serif"/>
            </a:endParaRPr>
          </a:p>
          <a:p>
            <a:pPr marL="12700" marR="47117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Microsoft Sans Serif"/>
                <a:cs typeface="Microsoft Sans Serif"/>
              </a:rPr>
              <a:t>Мы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изучили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список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региональных </a:t>
            </a:r>
            <a:r>
              <a:rPr dirty="0" sz="1200" spc="-10">
                <a:latin typeface="Microsoft Sans Serif"/>
                <a:cs typeface="Microsoft Sans Serif"/>
              </a:rPr>
              <a:t>предприятий,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узнали,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какие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из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них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заинтересованы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молодых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кадрах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будущем,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планируют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развивать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гибкие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навыки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у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своих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сотрудников.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Этап</a:t>
            </a:r>
            <a:r>
              <a:rPr dirty="0" sz="1200" b="1">
                <a:latin typeface="Arial"/>
                <a:cs typeface="Arial"/>
              </a:rPr>
              <a:t> 2.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Формирование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базы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наставляемых</a:t>
            </a:r>
            <a:endParaRPr sz="120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dirty="0" sz="1200" spc="-5">
                <a:latin typeface="Microsoft Sans Serif"/>
                <a:cs typeface="Microsoft Sans Serif"/>
              </a:rPr>
              <a:t>Мы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опросили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студентов,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провели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тесты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опросы,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том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числе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нашли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Надю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 с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ее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запросом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творческое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 развитие</a:t>
            </a:r>
            <a:r>
              <a:rPr dirty="0" sz="12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dirty="0" sz="1200" spc="-3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поиск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работы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 по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специальности</a:t>
            </a:r>
            <a:r>
              <a:rPr dirty="0" sz="1200" spc="-5">
                <a:latin typeface="Microsoft Sans Serif"/>
                <a:cs typeface="Microsoft Sans Serif"/>
              </a:rPr>
              <a:t>.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формировании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базы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наставляемых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нам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также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помогли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привлеченные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педагоги.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Этап</a:t>
            </a:r>
            <a:r>
              <a:rPr dirty="0" sz="1200" b="1">
                <a:latin typeface="Arial"/>
                <a:cs typeface="Arial"/>
              </a:rPr>
              <a:t> 3.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Формирование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базы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наставников</a:t>
            </a:r>
            <a:endParaRPr sz="1200">
              <a:latin typeface="Arial"/>
              <a:cs typeface="Arial"/>
            </a:endParaRPr>
          </a:p>
          <a:p>
            <a:pPr marL="12700" marR="167640">
              <a:lnSpc>
                <a:spcPct val="100000"/>
              </a:lnSpc>
            </a:pPr>
            <a:r>
              <a:rPr dirty="0" sz="1200" spc="-5">
                <a:latin typeface="Microsoft Sans Serif"/>
                <a:cs typeface="Microsoft Sans Serif"/>
              </a:rPr>
              <a:t>Мы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проанализировали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ситуацию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Нади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остальных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студентов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006FC0"/>
                </a:solidFill>
                <a:latin typeface="Microsoft Sans Serif"/>
                <a:cs typeface="Microsoft Sans Serif"/>
              </a:rPr>
              <a:t>поняли,</a:t>
            </a:r>
            <a:r>
              <a:rPr dirty="0" sz="1200" spc="4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006FC0"/>
                </a:solidFill>
                <a:latin typeface="Microsoft Sans Serif"/>
                <a:cs typeface="Microsoft Sans Serif"/>
              </a:rPr>
              <a:t>нам</a:t>
            </a:r>
            <a:r>
              <a:rPr dirty="0" sz="1200" spc="1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006FC0"/>
                </a:solidFill>
                <a:latin typeface="Microsoft Sans Serif"/>
                <a:cs typeface="Microsoft Sans Serif"/>
              </a:rPr>
              <a:t>нужны</a:t>
            </a:r>
            <a:r>
              <a:rPr dirty="0" sz="1200" spc="5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Microsoft Sans Serif"/>
                <a:cs typeface="Microsoft Sans Serif"/>
              </a:rPr>
              <a:t>наставники-профессионалы</a:t>
            </a:r>
            <a:r>
              <a:rPr dirty="0" sz="1200" spc="-10">
                <a:latin typeface="Microsoft Sans Serif"/>
                <a:cs typeface="Microsoft Sans Serif"/>
              </a:rPr>
              <a:t>, </a:t>
            </a:r>
            <a:r>
              <a:rPr dirty="0" sz="1200" spc="-5">
                <a:latin typeface="Microsoft Sans Serif"/>
                <a:cs typeface="Microsoft Sans Serif"/>
              </a:rPr>
              <a:t> способные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полностью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интегрировать </a:t>
            </a:r>
            <a:r>
              <a:rPr dirty="0" sz="1200" spc="-5">
                <a:latin typeface="Microsoft Sans Serif"/>
                <a:cs typeface="Microsoft Sans Serif"/>
              </a:rPr>
              <a:t>наших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студентов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рабочую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деятельность,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мотивировать </a:t>
            </a:r>
            <a:r>
              <a:rPr dirty="0" sz="1200" spc="-5">
                <a:latin typeface="Microsoft Sans Serif"/>
                <a:cs typeface="Microsoft Sans Serif"/>
              </a:rPr>
              <a:t>их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75">
                <a:latin typeface="Microsoft Sans Serif"/>
                <a:cs typeface="Microsoft Sans Serif"/>
              </a:rPr>
              <a:t>к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осознанному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выбору </a:t>
            </a:r>
            <a:r>
              <a:rPr dirty="0" sz="1200" spc="-3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места</a:t>
            </a:r>
            <a:r>
              <a:rPr dirty="0" sz="1200" spc="-5">
                <a:latin typeface="Microsoft Sans Serif"/>
                <a:cs typeface="Microsoft Sans Serif"/>
              </a:rPr>
              <a:t> работы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35">
                <a:latin typeface="Microsoft Sans Serif"/>
                <a:cs typeface="Microsoft Sans Serif"/>
              </a:rPr>
              <a:t>труду,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но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этом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оттолкнуть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излишним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формализмом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быть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жизненным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примером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образцом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подражания </a:t>
            </a:r>
            <a:r>
              <a:rPr dirty="0" sz="1200" spc="-10">
                <a:latin typeface="Microsoft Sans Serif"/>
                <a:cs typeface="Microsoft Sans Serif"/>
              </a:rPr>
              <a:t>(активная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позиция,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здоровый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образ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жизни,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успешность).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Наш выбор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база</a:t>
            </a:r>
            <a:r>
              <a:rPr dirty="0" sz="12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наставников-сотрудников</a:t>
            </a:r>
            <a:r>
              <a:rPr dirty="0" sz="12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региональных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предприятий</a:t>
            </a:r>
            <a:r>
              <a:rPr dirty="0" sz="1200" spc="-5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  <a:p>
            <a:pPr marL="12700" marR="624205">
              <a:lnSpc>
                <a:spcPct val="100000"/>
              </a:lnSpc>
            </a:pPr>
            <a:r>
              <a:rPr dirty="0" sz="1200">
                <a:latin typeface="Microsoft Sans Serif"/>
                <a:cs typeface="Microsoft Sans Serif"/>
              </a:rPr>
              <a:t>При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помощи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коллег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из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этих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организаций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мы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провели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организационную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встречу,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которой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донесли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до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желающих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ценность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наставничества,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рассказали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программе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мотивации,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также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собрали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контакты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тех,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кто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хотел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бы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себя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попробовать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этой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роли.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анкете</a:t>
            </a:r>
            <a:r>
              <a:rPr dirty="0" sz="1200" spc="-15">
                <a:latin typeface="Microsoft Sans Serif"/>
                <a:cs typeface="Microsoft Sans Serif"/>
              </a:rPr>
              <a:t> мы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попросили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заполнить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себе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информацию: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возраст,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профиль,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увлечения, 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достижения,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мотивация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участие,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ресурс </a:t>
            </a:r>
            <a:r>
              <a:rPr dirty="0" sz="1200" spc="-10">
                <a:latin typeface="Microsoft Sans Serif"/>
                <a:cs typeface="Microsoft Sans Serif"/>
              </a:rPr>
              <a:t>времени.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Запросили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у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HR-отделов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руководителей подразделений 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возможные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рекомендации.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Этап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Отбор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и</a:t>
            </a:r>
            <a:r>
              <a:rPr dirty="0" sz="1200" spc="-10" b="1">
                <a:latin typeface="Arial"/>
                <a:cs typeface="Arial"/>
              </a:rPr>
              <a:t> обучение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наставников</a:t>
            </a:r>
            <a:endParaRPr sz="1200">
              <a:latin typeface="Arial"/>
              <a:cs typeface="Arial"/>
            </a:endParaRPr>
          </a:p>
          <a:p>
            <a:pPr marL="12700" marR="137160">
              <a:lnSpc>
                <a:spcPct val="100000"/>
              </a:lnSpc>
            </a:pPr>
            <a:r>
              <a:rPr dirty="0" sz="1200" spc="-15">
                <a:latin typeface="Microsoft Sans Serif"/>
                <a:cs typeface="Microsoft Sans Serif"/>
              </a:rPr>
              <a:t>Организовываем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общую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встречу</a:t>
            </a:r>
            <a:r>
              <a:rPr dirty="0" sz="1200">
                <a:latin typeface="Microsoft Sans Serif"/>
                <a:cs typeface="Microsoft Sans Serif"/>
              </a:rPr>
              <a:t> с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потенциальными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наставниками,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где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более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подробно </a:t>
            </a:r>
            <a:r>
              <a:rPr dirty="0" sz="1200" spc="-15">
                <a:latin typeface="Microsoft Sans Serif"/>
                <a:cs typeface="Microsoft Sans Serif"/>
              </a:rPr>
              <a:t>рассказываем</a:t>
            </a:r>
            <a:r>
              <a:rPr dirty="0" sz="1200" spc="-10">
                <a:latin typeface="Microsoft Sans Serif"/>
                <a:cs typeface="Microsoft Sans Serif"/>
              </a:rPr>
              <a:t> про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программу,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ее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ценности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(манифест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кодекс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наставника),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проводим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опрос 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анкетирование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целью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получить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больше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информации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 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мотивации,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уровне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подготовки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понимания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подростковой </a:t>
            </a:r>
            <a:r>
              <a:rPr dirty="0" sz="1200" spc="-10">
                <a:latin typeface="Microsoft Sans Serif"/>
                <a:cs typeface="Microsoft Sans Serif"/>
              </a:rPr>
              <a:t>психологии,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коммуникативных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навыках.</a:t>
            </a:r>
            <a:endParaRPr sz="1200">
              <a:latin typeface="Microsoft Sans Serif"/>
              <a:cs typeface="Microsoft Sans Serif"/>
            </a:endParaRPr>
          </a:p>
          <a:p>
            <a:pPr marL="12700" marR="170180">
              <a:lnSpc>
                <a:spcPct val="100000"/>
              </a:lnSpc>
            </a:pPr>
            <a:r>
              <a:rPr dirty="0" sz="1200" spc="-5">
                <a:latin typeface="Microsoft Sans Serif"/>
                <a:cs typeface="Microsoft Sans Serif"/>
              </a:rPr>
              <a:t>Отбираем </a:t>
            </a:r>
            <a:r>
              <a:rPr dirty="0" sz="1200" spc="-15">
                <a:latin typeface="Microsoft Sans Serif"/>
                <a:cs typeface="Microsoft Sans Serif"/>
              </a:rPr>
              <a:t>тех,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кто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подходит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своему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уровню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открытости,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активной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жизненной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позиции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профессиональным 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ориентирам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под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запрос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наставляемых.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Тех,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кто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может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быть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примером</a:t>
            </a:r>
            <a:r>
              <a:rPr dirty="0" sz="1200" spc="-5">
                <a:latin typeface="Microsoft Sans Serif"/>
                <a:cs typeface="Microsoft Sans Serif"/>
              </a:rPr>
              <a:t> для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подражания.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Исключаем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неорганизованных </a:t>
            </a:r>
            <a:r>
              <a:rPr dirty="0" sz="1200">
                <a:latin typeface="Microsoft Sans Serif"/>
                <a:cs typeface="Microsoft Sans Serif"/>
              </a:rPr>
              <a:t>и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недисциплинированных,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тех,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кто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демонстрирует </a:t>
            </a:r>
            <a:r>
              <a:rPr dirty="0" sz="1200" spc="-10">
                <a:latin typeface="Microsoft Sans Serif"/>
                <a:cs typeface="Microsoft Sans Serif"/>
              </a:rPr>
              <a:t>неустойчивые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показатели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работе, </a:t>
            </a:r>
            <a:r>
              <a:rPr dirty="0" sz="1200">
                <a:latin typeface="Microsoft Sans Serif"/>
                <a:cs typeface="Microsoft Sans Serif"/>
              </a:rPr>
              <a:t>социально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неустроенных.</a:t>
            </a:r>
            <a:endParaRPr sz="1200">
              <a:latin typeface="Microsoft Sans Serif"/>
              <a:cs typeface="Microsoft Sans Serif"/>
            </a:endParaRPr>
          </a:p>
          <a:p>
            <a:pPr marL="12700" marR="294005">
              <a:lnSpc>
                <a:spcPct val="100000"/>
              </a:lnSpc>
            </a:pP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Елизавета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 подходит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нам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всем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параметрам,</a:t>
            </a:r>
            <a:r>
              <a:rPr dirty="0" sz="12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кроме</a:t>
            </a:r>
            <a:r>
              <a:rPr dirty="0" sz="12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рабочей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загруженности,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dirty="0" sz="12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ее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руководство</a:t>
            </a:r>
            <a:r>
              <a:rPr dirty="0" sz="12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дает</a:t>
            </a:r>
            <a:r>
              <a:rPr dirty="0" sz="12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добро</a:t>
            </a:r>
            <a:r>
              <a:rPr dirty="0" sz="12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на </a:t>
            </a:r>
            <a:r>
              <a:rPr dirty="0" sz="1200" spc="-3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выделение дополнительного</a:t>
            </a:r>
            <a:r>
              <a:rPr dirty="0" sz="12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времени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учетом,</a:t>
            </a:r>
            <a:r>
              <a:rPr dirty="0" sz="12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что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наставляемый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6FC0"/>
                </a:solidFill>
                <a:latin typeface="Arial"/>
                <a:cs typeface="Arial"/>
              </a:rPr>
              <a:t>будет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 ей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 помощником</a:t>
            </a:r>
            <a:r>
              <a:rPr dirty="0" sz="1200" spc="-10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  <a:p>
            <a:pPr marL="12700" marR="671195">
              <a:lnSpc>
                <a:spcPct val="100000"/>
              </a:lnSpc>
            </a:pPr>
            <a:r>
              <a:rPr dirty="0" sz="1200">
                <a:latin typeface="Microsoft Sans Serif"/>
                <a:cs typeface="Microsoft Sans Serif"/>
              </a:rPr>
              <a:t>4.1. После </a:t>
            </a:r>
            <a:r>
              <a:rPr dirty="0" sz="1200" spc="-5">
                <a:latin typeface="Microsoft Sans Serif"/>
                <a:cs typeface="Microsoft Sans Serif"/>
              </a:rPr>
              <a:t>отбора и </a:t>
            </a:r>
            <a:r>
              <a:rPr dirty="0" sz="1200" spc="-25">
                <a:latin typeface="Microsoft Sans Serif"/>
                <a:cs typeface="Microsoft Sans Serif"/>
              </a:rPr>
              <a:t>результатов </a:t>
            </a:r>
            <a:r>
              <a:rPr dirty="0" sz="1200" spc="-5">
                <a:latin typeface="Microsoft Sans Serif"/>
                <a:cs typeface="Microsoft Sans Serif"/>
              </a:rPr>
              <a:t>тестирования </a:t>
            </a:r>
            <a:r>
              <a:rPr dirty="0" sz="1200" spc="-10">
                <a:latin typeface="Microsoft Sans Serif"/>
                <a:cs typeface="Microsoft Sans Serif"/>
              </a:rPr>
              <a:t>выделяем “белые </a:t>
            </a:r>
            <a:r>
              <a:rPr dirty="0" sz="1200" spc="-5">
                <a:latin typeface="Microsoft Sans Serif"/>
                <a:cs typeface="Microsoft Sans Serif"/>
              </a:rPr>
              <a:t>пятна” </a:t>
            </a:r>
            <a:r>
              <a:rPr dirty="0" sz="1200" spc="315">
                <a:latin typeface="Microsoft Sans Serif"/>
                <a:cs typeface="Microsoft Sans Serif"/>
              </a:rPr>
              <a:t>– </a:t>
            </a:r>
            <a:r>
              <a:rPr dirty="0" sz="1200" spc="-10">
                <a:latin typeface="Microsoft Sans Serif"/>
                <a:cs typeface="Microsoft Sans Serif"/>
              </a:rPr>
              <a:t>пробелы </a:t>
            </a:r>
            <a:r>
              <a:rPr dirty="0" sz="1200">
                <a:latin typeface="Microsoft Sans Serif"/>
                <a:cs typeface="Microsoft Sans Serif"/>
              </a:rPr>
              <a:t>в </a:t>
            </a:r>
            <a:r>
              <a:rPr dirty="0" sz="1200" spc="-15">
                <a:latin typeface="Microsoft Sans Serif"/>
                <a:cs typeface="Microsoft Sans Serif"/>
              </a:rPr>
              <a:t>навыках </a:t>
            </a:r>
            <a:r>
              <a:rPr dirty="0" sz="1200" spc="-5">
                <a:latin typeface="Microsoft Sans Serif"/>
                <a:cs typeface="Microsoft Sans Serif"/>
              </a:rPr>
              <a:t>и </a:t>
            </a:r>
            <a:r>
              <a:rPr dirty="0" sz="1200" spc="-15">
                <a:latin typeface="Microsoft Sans Serif"/>
                <a:cs typeface="Microsoft Sans Serif"/>
              </a:rPr>
              <a:t>знаниях, которые 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необходимы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наставникам</a:t>
            </a:r>
            <a:r>
              <a:rPr dirty="0" sz="1200">
                <a:latin typeface="Microsoft Sans Serif"/>
                <a:cs typeface="Microsoft Sans Serif"/>
              </a:rPr>
              <a:t> для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работы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5">
                <a:latin typeface="Microsoft Sans Serif"/>
                <a:cs typeface="Microsoft Sans Serif"/>
              </a:rPr>
              <a:t>со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студентами.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Необходимо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привлечь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внешних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экспертов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обучения.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формате</a:t>
            </a:r>
            <a:r>
              <a:rPr dirty="0" sz="12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интенсива</a:t>
            </a:r>
            <a:r>
              <a:rPr dirty="0" sz="12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регулярных</a:t>
            </a:r>
            <a:r>
              <a:rPr dirty="0" sz="12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встреч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региональными</a:t>
            </a:r>
            <a:r>
              <a:rPr dirty="0" sz="12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экспертами</a:t>
            </a:r>
            <a:r>
              <a:rPr dirty="0" sz="12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раз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неделю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2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течение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6FC0"/>
                </a:solidFill>
                <a:latin typeface="Arial"/>
                <a:cs typeface="Arial"/>
              </a:rPr>
              <a:t>двух</a:t>
            </a:r>
            <a:r>
              <a:rPr dirty="0" sz="12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месяцев, </a:t>
            </a:r>
            <a:r>
              <a:rPr dirty="0" sz="1200" spc="-3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проводим</a:t>
            </a:r>
            <a:r>
              <a:rPr dirty="0" sz="12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обучение,</a:t>
            </a:r>
            <a:r>
              <a:rPr dirty="0" sz="12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работаем</a:t>
            </a:r>
            <a:r>
              <a:rPr dirty="0" sz="12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dirty="0" sz="12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материалом</a:t>
            </a:r>
            <a:r>
              <a:rPr dirty="0" sz="12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Рабочие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тетради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наставника,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разбираем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ролевые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ситуации.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Собираем </a:t>
            </a:r>
            <a:r>
              <a:rPr dirty="0" sz="1200" spc="-5">
                <a:latin typeface="Microsoft Sans Serif"/>
                <a:cs typeface="Microsoft Sans Serif"/>
              </a:rPr>
              <a:t> обратную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связь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от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наставников,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проводим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финальное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тестирование,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позволяющее</a:t>
            </a:r>
            <a:r>
              <a:rPr dirty="0" sz="1200" spc="-10">
                <a:latin typeface="Microsoft Sans Serif"/>
                <a:cs typeface="Microsoft Sans Serif"/>
              </a:rPr>
              <a:t> судить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готовности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75">
                <a:latin typeface="Microsoft Sans Serif"/>
                <a:cs typeface="Microsoft Sans Serif"/>
              </a:rPr>
              <a:t>к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коммуникации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 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подростками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262" y="115315"/>
            <a:ext cx="8138159" cy="66522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7150">
              <a:lnSpc>
                <a:spcPts val="156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Кейс</a:t>
            </a:r>
            <a:r>
              <a:rPr dirty="0" sz="13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формы</a:t>
            </a:r>
            <a:r>
              <a:rPr dirty="0" sz="1300" spc="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«Работодатель</a:t>
            </a:r>
            <a:r>
              <a:rPr dirty="0" sz="13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студент»</a:t>
            </a:r>
            <a:endParaRPr sz="1300">
              <a:latin typeface="Arial"/>
              <a:cs typeface="Arial"/>
            </a:endParaRPr>
          </a:p>
          <a:p>
            <a:pPr algn="ctr" marR="57150">
              <a:lnSpc>
                <a:spcPct val="100000"/>
              </a:lnSpc>
            </a:pPr>
            <a:r>
              <a:rPr dirty="0" sz="1400" spc="-20" b="1">
                <a:solidFill>
                  <a:srgbClr val="001F5F"/>
                </a:solidFill>
                <a:latin typeface="Arial"/>
                <a:cs typeface="Arial"/>
              </a:rPr>
              <a:t>Ролевая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модель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«Коллега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Arial"/>
                <a:cs typeface="Arial"/>
              </a:rPr>
              <a:t>будущий</a:t>
            </a:r>
            <a:r>
              <a:rPr dirty="0" sz="14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коллега»</a:t>
            </a:r>
            <a:endParaRPr sz="1400">
              <a:latin typeface="Arial"/>
              <a:cs typeface="Arial"/>
            </a:endParaRPr>
          </a:p>
          <a:p>
            <a:pPr algn="ctr" marL="57785">
              <a:lnSpc>
                <a:spcPct val="100000"/>
              </a:lnSpc>
              <a:spcBef>
                <a:spcPts val="700"/>
              </a:spcBef>
            </a:pPr>
            <a:r>
              <a:rPr dirty="0" sz="1200" spc="-5" b="1">
                <a:latin typeface="Arial"/>
                <a:cs typeface="Arial"/>
              </a:rPr>
              <a:t>Этапы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реализации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программы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Этап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5.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Формирование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наставнических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пар</a:t>
            </a:r>
            <a:endParaRPr sz="1400">
              <a:latin typeface="Arial"/>
              <a:cs typeface="Arial"/>
            </a:endParaRPr>
          </a:p>
          <a:p>
            <a:pPr marL="12700" marR="452120">
              <a:lnSpc>
                <a:spcPct val="100000"/>
              </a:lnSpc>
            </a:pPr>
            <a:r>
              <a:rPr dirty="0" sz="1400" spc="-5">
                <a:latin typeface="Microsoft Sans Serif"/>
                <a:cs typeface="Microsoft Sans Serif"/>
              </a:rPr>
              <a:t>Мы </a:t>
            </a:r>
            <a:r>
              <a:rPr dirty="0" sz="1400" spc="-20">
                <a:latin typeface="Microsoft Sans Serif"/>
                <a:cs typeface="Microsoft Sans Serif"/>
              </a:rPr>
              <a:t>проводим </a:t>
            </a:r>
            <a:r>
              <a:rPr dirty="0" sz="1400" spc="-10">
                <a:latin typeface="Microsoft Sans Serif"/>
                <a:cs typeface="Microsoft Sans Serif"/>
              </a:rPr>
              <a:t>мероприятие </a:t>
            </a:r>
            <a:r>
              <a:rPr dirty="0" sz="1400" spc="370">
                <a:latin typeface="Microsoft Sans Serif"/>
                <a:cs typeface="Microsoft Sans Serif"/>
              </a:rPr>
              <a:t>– </a:t>
            </a:r>
            <a:r>
              <a:rPr dirty="0" sz="1400" spc="-15">
                <a:latin typeface="Microsoft Sans Serif"/>
                <a:cs typeface="Microsoft Sans Serif"/>
              </a:rPr>
              <a:t>очную встречу </a:t>
            </a:r>
            <a:r>
              <a:rPr dirty="0" sz="1400" spc="-10">
                <a:latin typeface="Microsoft Sans Serif"/>
                <a:cs typeface="Microsoft Sans Serif"/>
              </a:rPr>
              <a:t>наставников </a:t>
            </a:r>
            <a:r>
              <a:rPr dirty="0" sz="1400">
                <a:latin typeface="Microsoft Sans Serif"/>
                <a:cs typeface="Microsoft Sans Serif"/>
              </a:rPr>
              <a:t>и </a:t>
            </a:r>
            <a:r>
              <a:rPr dirty="0" sz="1400" spc="-10">
                <a:latin typeface="Microsoft Sans Serif"/>
                <a:cs typeface="Microsoft Sans Serif"/>
              </a:rPr>
              <a:t>наставляемых </a:t>
            </a:r>
            <a:r>
              <a:rPr dirty="0" sz="1400">
                <a:latin typeface="Microsoft Sans Serif"/>
                <a:cs typeface="Microsoft Sans Serif"/>
              </a:rPr>
              <a:t>в </a:t>
            </a:r>
            <a:r>
              <a:rPr dirty="0" sz="1400" spc="-15">
                <a:latin typeface="Microsoft Sans Serif"/>
                <a:cs typeface="Microsoft Sans Serif"/>
              </a:rPr>
              <a:t>формате </a:t>
            </a:r>
            <a:r>
              <a:rPr dirty="0" sz="1400">
                <a:latin typeface="Microsoft Sans Serif"/>
                <a:cs typeface="Microsoft Sans Serif"/>
              </a:rPr>
              <a:t>Mentor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Match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 </a:t>
            </a:r>
            <a:r>
              <a:rPr dirty="0" sz="1400" spc="-10">
                <a:latin typeface="Microsoft Sans Serif"/>
                <a:cs typeface="Microsoft Sans Serif"/>
              </a:rPr>
              <a:t>предприятии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или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день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открытых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дверей.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Там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 Елизаветы</a:t>
            </a:r>
            <a:r>
              <a:rPr dirty="0" sz="14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Нади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 возникает</a:t>
            </a:r>
            <a:endParaRPr sz="1400">
              <a:latin typeface="Arial"/>
              <a:cs typeface="Arial"/>
            </a:endParaRPr>
          </a:p>
          <a:p>
            <a:pPr marL="12700" marR="198755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взаимный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интерес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 из-за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общности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профессиональных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сфер.</a:t>
            </a:r>
            <a:r>
              <a:rPr dirty="0" sz="14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Надя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видит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Елизавете 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возможность </a:t>
            </a:r>
            <a:r>
              <a:rPr dirty="0" sz="1400" spc="-5">
                <a:latin typeface="Microsoft Sans Serif"/>
                <a:cs typeface="Microsoft Sans Serif"/>
              </a:rPr>
              <a:t>на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практике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понять, </a:t>
            </a:r>
            <a:r>
              <a:rPr dirty="0" sz="1400" spc="-10">
                <a:latin typeface="Microsoft Sans Serif"/>
                <a:cs typeface="Microsoft Sans Serif"/>
              </a:rPr>
              <a:t>что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значит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для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нее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выбранная </a:t>
            </a:r>
            <a:r>
              <a:rPr dirty="0" sz="1400" spc="-10">
                <a:latin typeface="Microsoft Sans Serif"/>
                <a:cs typeface="Microsoft Sans Serif"/>
              </a:rPr>
              <a:t>работа,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будущем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получить 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оплачиваемую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стажировку,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проявить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себя,</a:t>
            </a:r>
            <a:r>
              <a:rPr dirty="0" sz="1400" spc="6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а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35">
                <a:latin typeface="Microsoft Sans Serif"/>
                <a:cs typeface="Microsoft Sans Serif"/>
              </a:rPr>
              <a:t>Лиза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видит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креативный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потенциал наставляемой.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Мы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назначали время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первой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организационной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встречи.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Этап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6. Организация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работы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наставнических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пар/групп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Microsoft Sans Serif"/>
                <a:cs typeface="Microsoft Sans Serif"/>
              </a:rPr>
              <a:t>Надя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Елизавета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встречаются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первый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раз,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знакомятся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подробнее,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встрече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присутствует</a:t>
            </a:r>
            <a:endParaRPr sz="1400">
              <a:latin typeface="Microsoft Sans Serif"/>
              <a:cs typeface="Microsoft Sans Serif"/>
            </a:endParaRPr>
          </a:p>
          <a:p>
            <a:pPr marL="12700" marR="483870">
              <a:lnSpc>
                <a:spcPct val="100000"/>
              </a:lnSpc>
            </a:pPr>
            <a:r>
              <a:rPr dirty="0" sz="1400" spc="-25">
                <a:latin typeface="Microsoft Sans Serif"/>
                <a:cs typeface="Microsoft Sans Serif"/>
              </a:rPr>
              <a:t>куратор.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Вместе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они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определяют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приоритетные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цели.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Тандем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решает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работать</a:t>
            </a:r>
            <a:r>
              <a:rPr dirty="0" sz="14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формате </a:t>
            </a:r>
            <a:r>
              <a:rPr dirty="0" sz="1400" spc="-3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долгосрочной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стажировки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предприятии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 наставника</a:t>
            </a:r>
            <a:r>
              <a:rPr dirty="0" sz="1400">
                <a:latin typeface="Microsoft Sans Serif"/>
                <a:cs typeface="Microsoft Sans Serif"/>
              </a:rPr>
              <a:t>.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Цель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370">
                <a:latin typeface="Microsoft Sans Serif"/>
                <a:cs typeface="Microsoft Sans Serif"/>
              </a:rPr>
              <a:t>–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получение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практических</a:t>
            </a:r>
            <a:endParaRPr sz="1400">
              <a:latin typeface="Microsoft Sans Serif"/>
              <a:cs typeface="Microsoft Sans Serif"/>
            </a:endParaRPr>
          </a:p>
          <a:p>
            <a:pPr marL="12700" marR="22225">
              <a:lnSpc>
                <a:spcPct val="100000"/>
              </a:lnSpc>
            </a:pPr>
            <a:r>
              <a:rPr dirty="0" sz="1400" spc="-15">
                <a:latin typeface="Microsoft Sans Serif"/>
                <a:cs typeface="Microsoft Sans Serif"/>
              </a:rPr>
              <a:t>навыков,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сдача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финального</a:t>
            </a:r>
            <a:r>
              <a:rPr dirty="0" sz="1400" spc="-5">
                <a:latin typeface="Microsoft Sans Serif"/>
                <a:cs typeface="Microsoft Sans Serif"/>
              </a:rPr>
              <a:t> теста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формате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проектных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</a:t>
            </a:r>
            <a:r>
              <a:rPr dirty="0" sz="1400">
                <a:latin typeface="Microsoft Sans Serif"/>
                <a:cs typeface="Microsoft Sans Serif"/>
              </a:rPr>
              <a:t> для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35">
                <a:latin typeface="Microsoft Sans Serif"/>
                <a:cs typeface="Microsoft Sans Serif"/>
              </a:rPr>
              <a:t>заказчиков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и,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возможности,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получение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предложения</a:t>
            </a:r>
            <a:r>
              <a:rPr dirty="0" sz="1400">
                <a:latin typeface="Microsoft Sans Serif"/>
                <a:cs typeface="Microsoft Sans Serif"/>
              </a:rPr>
              <a:t> о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подработке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или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полноценной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работе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для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наставляемого.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Microsoft Sans Serif"/>
                <a:cs typeface="Microsoft Sans Serif"/>
              </a:rPr>
              <a:t>6.1.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Этап</a:t>
            </a:r>
            <a:r>
              <a:rPr dirty="0" sz="1400" spc="-5">
                <a:latin typeface="Microsoft Sans Serif"/>
                <a:cs typeface="Microsoft Sans Serif"/>
              </a:rPr>
              <a:t> совместной</a:t>
            </a:r>
            <a:r>
              <a:rPr dirty="0" sz="1400" spc="-4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работы</a:t>
            </a:r>
            <a:endParaRPr sz="1400">
              <a:latin typeface="Microsoft Sans Serif"/>
              <a:cs typeface="Microsoft Sans Serif"/>
            </a:endParaRPr>
          </a:p>
          <a:p>
            <a:pPr marL="12700" marR="13017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течение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нескольких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месяцев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три </a:t>
            </a:r>
            <a:r>
              <a:rPr dirty="0" sz="1400" spc="-20">
                <a:latin typeface="Microsoft Sans Serif"/>
                <a:cs typeface="Microsoft Sans Serif"/>
              </a:rPr>
              <a:t>раза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неделю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Надя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приезжает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85">
                <a:latin typeface="Microsoft Sans Serif"/>
                <a:cs typeface="Microsoft Sans Serif"/>
              </a:rPr>
              <a:t>к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Елизавете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помогает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ей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рабочем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месте.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Сначала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формате </a:t>
            </a:r>
            <a:r>
              <a:rPr dirty="0" sz="1400" spc="-10">
                <a:latin typeface="Microsoft Sans Serif"/>
                <a:cs typeface="Microsoft Sans Serif"/>
              </a:rPr>
              <a:t>наблюдения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за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работой, </a:t>
            </a:r>
            <a:r>
              <a:rPr dirty="0" sz="1400" spc="-25">
                <a:latin typeface="Microsoft Sans Serif"/>
                <a:cs typeface="Microsoft Sans Serif"/>
              </a:rPr>
              <a:t>потом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копирования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 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наставника,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а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потом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уже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работы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над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собственными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проектами.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Елизавета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вводит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Надю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курс 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дел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организации: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общение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40">
                <a:latin typeface="Microsoft Sans Serif"/>
                <a:cs typeface="Microsoft Sans Serif"/>
              </a:rPr>
              <a:t>заказчиком,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планирование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бюджета, </a:t>
            </a:r>
            <a:r>
              <a:rPr dirty="0" sz="1400" spc="-15">
                <a:latin typeface="Microsoft Sans Serif"/>
                <a:cs typeface="Microsoft Sans Serif"/>
              </a:rPr>
              <a:t>связей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партнерами.</a:t>
            </a:r>
            <a:endParaRPr sz="1400">
              <a:latin typeface="Microsoft Sans Serif"/>
              <a:cs typeface="Microsoft Sans Serif"/>
            </a:endParaRPr>
          </a:p>
          <a:p>
            <a:pPr marL="12700" marR="109220">
              <a:lnSpc>
                <a:spcPct val="100000"/>
              </a:lnSpc>
            </a:pPr>
            <a:r>
              <a:rPr dirty="0" sz="1400" spc="-15">
                <a:latin typeface="Microsoft Sans Serif"/>
                <a:cs typeface="Microsoft Sans Serif"/>
              </a:rPr>
              <a:t>Объясняет </a:t>
            </a:r>
            <a:r>
              <a:rPr dirty="0" sz="1400" spc="-5">
                <a:latin typeface="Microsoft Sans Serif"/>
                <a:cs typeface="Microsoft Sans Serif"/>
              </a:rPr>
              <a:t>ей, </a:t>
            </a:r>
            <a:r>
              <a:rPr dirty="0" sz="1400" spc="-50">
                <a:latin typeface="Microsoft Sans Serif"/>
                <a:cs typeface="Microsoft Sans Serif"/>
              </a:rPr>
              <a:t>как </a:t>
            </a:r>
            <a:r>
              <a:rPr dirty="0" sz="1400" spc="-20">
                <a:latin typeface="Microsoft Sans Serif"/>
                <a:cs typeface="Microsoft Sans Serif"/>
              </a:rPr>
              <a:t>важно </a:t>
            </a:r>
            <a:r>
              <a:rPr dirty="0" sz="1400" spc="-15">
                <a:latin typeface="Microsoft Sans Serif"/>
                <a:cs typeface="Microsoft Sans Serif"/>
              </a:rPr>
              <a:t>ответственно </a:t>
            </a:r>
            <a:r>
              <a:rPr dirty="0" sz="1400" spc="-5">
                <a:latin typeface="Microsoft Sans Serif"/>
                <a:cs typeface="Microsoft Sans Serif"/>
              </a:rPr>
              <a:t>относиться </a:t>
            </a:r>
            <a:r>
              <a:rPr dirty="0" sz="1400" spc="-90">
                <a:latin typeface="Microsoft Sans Serif"/>
                <a:cs typeface="Microsoft Sans Serif"/>
              </a:rPr>
              <a:t>к</a:t>
            </a:r>
            <a:r>
              <a:rPr dirty="0" sz="1400" spc="-8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работе, планировать деятельность, </a:t>
            </a:r>
            <a:r>
              <a:rPr dirty="0" sz="1400" spc="-5">
                <a:latin typeface="Microsoft Sans Serif"/>
                <a:cs typeface="Microsoft Sans Serif"/>
              </a:rPr>
              <a:t>следить </a:t>
            </a:r>
            <a:r>
              <a:rPr dirty="0" sz="1400" spc="-360">
                <a:latin typeface="Microsoft Sans Serif"/>
                <a:cs typeface="Microsoft Sans Serif"/>
              </a:rPr>
              <a:t> </a:t>
            </a:r>
            <a:r>
              <a:rPr dirty="0" sz="1400" spc="-30">
                <a:latin typeface="Microsoft Sans Serif"/>
                <a:cs typeface="Microsoft Sans Serif"/>
              </a:rPr>
              <a:t>за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счетами.</a:t>
            </a:r>
            <a:endParaRPr sz="1400">
              <a:latin typeface="Microsoft Sans Serif"/>
              <a:cs typeface="Microsoft Sans Serif"/>
            </a:endParaRPr>
          </a:p>
          <a:p>
            <a:pPr marL="12700" marR="110489">
              <a:lnSpc>
                <a:spcPct val="100000"/>
              </a:lnSpc>
            </a:pPr>
            <a:r>
              <a:rPr dirty="0" sz="1400" spc="-15">
                <a:latin typeface="Microsoft Sans Serif"/>
                <a:cs typeface="Microsoft Sans Serif"/>
              </a:rPr>
              <a:t>Елизавета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несколько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раз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посещает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лекции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занятия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колледже,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рекомендует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Наде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литературу </a:t>
            </a:r>
            <a:r>
              <a:rPr dirty="0" sz="1400" spc="-35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по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тайм-менеджменту,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вместе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ней</a:t>
            </a:r>
            <a:r>
              <a:rPr dirty="0" sz="1400" spc="1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посещает </a:t>
            </a:r>
            <a:r>
              <a:rPr dirty="0" sz="1400" spc="-5">
                <a:latin typeface="Microsoft Sans Serif"/>
                <a:cs typeface="Microsoft Sans Serif"/>
              </a:rPr>
              <a:t>региональную </a:t>
            </a:r>
            <a:r>
              <a:rPr dirty="0" sz="1400" spc="-15">
                <a:latin typeface="Microsoft Sans Serif"/>
                <a:cs typeface="Microsoft Sans Serif"/>
              </a:rPr>
              <a:t>выставку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флористики,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один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раз 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берет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 собой, </a:t>
            </a:r>
            <a:r>
              <a:rPr dirty="0" sz="1400" spc="-35">
                <a:latin typeface="Microsoft Sans Serif"/>
                <a:cs typeface="Microsoft Sans Serif"/>
              </a:rPr>
              <a:t>когда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едет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согласовывать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5">
                <a:latin typeface="Microsoft Sans Serif"/>
                <a:cs typeface="Microsoft Sans Serif"/>
              </a:rPr>
              <a:t>новые </a:t>
            </a:r>
            <a:r>
              <a:rPr dirty="0" sz="1400" spc="-20">
                <a:latin typeface="Microsoft Sans Serif"/>
                <a:cs typeface="Microsoft Sans Serif"/>
              </a:rPr>
              <a:t>поставки</a:t>
            </a:r>
            <a:r>
              <a:rPr dirty="0" sz="1400" spc="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роз.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После</a:t>
            </a:r>
            <a:r>
              <a:rPr dirty="0" sz="14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встреч</a:t>
            </a:r>
            <a:r>
              <a:rPr dirty="0" sz="14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оба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 участника</a:t>
            </a:r>
            <a:r>
              <a:rPr dirty="0" sz="14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заполняют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дневник с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промежуточными</a:t>
            </a:r>
            <a:r>
              <a:rPr dirty="0" sz="14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6FC0"/>
                </a:solidFill>
                <a:latin typeface="Arial"/>
                <a:cs typeface="Arial"/>
              </a:rPr>
              <a:t>результатами,</a:t>
            </a:r>
            <a:r>
              <a:rPr dirty="0" sz="14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делятся </a:t>
            </a:r>
            <a:r>
              <a:rPr dirty="0" sz="1400" spc="-3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своим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психологическим</a:t>
            </a:r>
            <a:r>
              <a:rPr dirty="0" sz="14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состоянием.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Куратор</a:t>
            </a:r>
            <a:r>
              <a:rPr dirty="0" sz="14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раз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месяц</a:t>
            </a:r>
            <a:r>
              <a:rPr dirty="0" sz="14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встречается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 наставником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и </a:t>
            </a:r>
            <a:r>
              <a:rPr dirty="0" sz="14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наставляемым,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собирает обратную</a:t>
            </a:r>
            <a:r>
              <a:rPr dirty="0" sz="14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связь,</a:t>
            </a:r>
            <a:r>
              <a:rPr dirty="0" sz="1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узнает</a:t>
            </a:r>
            <a:r>
              <a:rPr dirty="0" sz="14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Елизаветы</a:t>
            </a:r>
            <a:r>
              <a:rPr dirty="0" sz="14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6FC0"/>
                </a:solidFill>
                <a:latin typeface="Arial"/>
                <a:cs typeface="Arial"/>
              </a:rPr>
              <a:t>как</a:t>
            </a:r>
            <a:r>
              <a:rPr dirty="0" sz="14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Arial"/>
                <a:cs typeface="Arial"/>
              </a:rPr>
              <a:t>продвигаются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 профессиональные</a:t>
            </a:r>
            <a:r>
              <a:rPr dirty="0" sz="14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6FC0"/>
                </a:solidFill>
                <a:latin typeface="Arial"/>
                <a:cs typeface="Arial"/>
              </a:rPr>
              <a:t>успехи</a:t>
            </a:r>
            <a:r>
              <a:rPr dirty="0" sz="14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Arial"/>
                <a:cs typeface="Arial"/>
              </a:rPr>
              <a:t>Надежды.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870"/>
            <a:ext cx="8677275" cy="6742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63195">
              <a:lnSpc>
                <a:spcPts val="1560"/>
              </a:lnSpc>
              <a:spcBef>
                <a:spcPts val="95"/>
              </a:spcBef>
            </a:pP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Кейс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1F5F"/>
                </a:solidFill>
                <a:latin typeface="Arial"/>
                <a:cs typeface="Arial"/>
              </a:rPr>
              <a:t>формы</a:t>
            </a:r>
            <a:r>
              <a:rPr dirty="0" sz="1300" spc="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«Работодатель</a:t>
            </a:r>
            <a:r>
              <a:rPr dirty="0" sz="13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студент»</a:t>
            </a:r>
            <a:endParaRPr sz="1300">
              <a:latin typeface="Arial"/>
              <a:cs typeface="Arial"/>
            </a:endParaRPr>
          </a:p>
          <a:p>
            <a:pPr algn="ctr" marR="164465">
              <a:lnSpc>
                <a:spcPts val="1680"/>
              </a:lnSpc>
            </a:pPr>
            <a:r>
              <a:rPr dirty="0" sz="1400" spc="-20" b="1">
                <a:solidFill>
                  <a:srgbClr val="001F5F"/>
                </a:solidFill>
                <a:latin typeface="Arial"/>
                <a:cs typeface="Arial"/>
              </a:rPr>
              <a:t>Ролевая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модель</a:t>
            </a:r>
            <a:r>
              <a:rPr dirty="0" sz="14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«Коллега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1F5F"/>
                </a:solidFill>
                <a:latin typeface="Arial"/>
                <a:cs typeface="Arial"/>
              </a:rPr>
              <a:t>будущий</a:t>
            </a:r>
            <a:r>
              <a:rPr dirty="0" sz="1400" spc="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коллега»</a:t>
            </a:r>
            <a:endParaRPr sz="1400">
              <a:latin typeface="Arial"/>
              <a:cs typeface="Arial"/>
            </a:endParaRPr>
          </a:p>
          <a:p>
            <a:pPr algn="ctr" marL="21590">
              <a:lnSpc>
                <a:spcPct val="100000"/>
              </a:lnSpc>
              <a:spcBef>
                <a:spcPts val="1285"/>
              </a:spcBef>
            </a:pPr>
            <a:r>
              <a:rPr dirty="0" sz="1400" spc="-5" b="1">
                <a:latin typeface="Arial"/>
                <a:cs typeface="Arial"/>
              </a:rPr>
              <a:t>Этапы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реализации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программы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Этап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7.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Завершение</a:t>
            </a:r>
            <a:r>
              <a:rPr dirty="0" sz="1300" spc="6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наставничества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 lvl="1" marL="333375" indent="-321310">
              <a:lnSpc>
                <a:spcPct val="100000"/>
              </a:lnSpc>
              <a:buAutoNum type="arabicPeriod"/>
              <a:tabLst>
                <a:tab pos="334010" algn="l"/>
              </a:tabLst>
            </a:pPr>
            <a:r>
              <a:rPr dirty="0" sz="1300" spc="-15">
                <a:latin typeface="Microsoft Sans Serif"/>
                <a:cs typeface="Microsoft Sans Serif"/>
              </a:rPr>
              <a:t>Надежда,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Елизавета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куратор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организовывают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финальную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встречу,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делятся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обратной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связью,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представляют</a:t>
            </a:r>
            <a:r>
              <a:rPr dirty="0" sz="13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006FC0"/>
                </a:solidFill>
                <a:latin typeface="Arial"/>
                <a:cs typeface="Arial"/>
              </a:rPr>
              <a:t>результаты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совместной</a:t>
            </a:r>
            <a:r>
              <a:rPr dirty="0" sz="13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работы</a:t>
            </a:r>
            <a:r>
              <a:rPr dirty="0" sz="13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13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три</a:t>
            </a:r>
            <a:r>
              <a:rPr dirty="0" sz="13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проекта</a:t>
            </a:r>
            <a:r>
              <a:rPr dirty="0" sz="13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для</a:t>
            </a:r>
            <a:r>
              <a:rPr dirty="0" sz="13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декора</a:t>
            </a:r>
            <a:r>
              <a:rPr dirty="0" sz="13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колледжа.</a:t>
            </a:r>
            <a:endParaRPr sz="1300">
              <a:latin typeface="Arial"/>
              <a:cs typeface="Arial"/>
            </a:endParaRPr>
          </a:p>
          <a:p>
            <a:pPr marL="12700" marR="347345" indent="45720">
              <a:lnSpc>
                <a:spcPct val="100000"/>
              </a:lnSpc>
              <a:spcBef>
                <a:spcPts val="5"/>
              </a:spcBef>
            </a:pPr>
            <a:r>
              <a:rPr dirty="0" sz="1300" spc="-20">
                <a:latin typeface="Microsoft Sans Serif"/>
                <a:cs typeface="Microsoft Sans Serif"/>
              </a:rPr>
              <a:t>Елизавета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делится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куратором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своими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впечатлениями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о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работе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со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студентом,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рассказывает,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что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Надежда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предложила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ей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очень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интересное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цветовое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решение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для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подростков,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а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также</a:t>
            </a:r>
            <a:r>
              <a:rPr dirty="0" sz="1300" spc="114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помогла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развитием 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социальных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сетей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магазина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335">
                <a:latin typeface="Microsoft Sans Serif"/>
                <a:cs typeface="Microsoft Sans Serif"/>
              </a:rPr>
              <a:t>–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теперь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заказы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можно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оформлять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через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Вконтакте,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что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ускоряет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работу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 </a:t>
            </a:r>
            <a:r>
              <a:rPr dirty="0" sz="130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приносит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дополнительный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40">
                <a:latin typeface="Microsoft Sans Serif"/>
                <a:cs typeface="Microsoft Sans Serif"/>
              </a:rPr>
              <a:t>охват.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Куратор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фиксирует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обратную</a:t>
            </a:r>
            <a:r>
              <a:rPr dirty="0" sz="13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связь,</a:t>
            </a:r>
            <a:r>
              <a:rPr dirty="0" sz="13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также</a:t>
            </a:r>
            <a:r>
              <a:rPr dirty="0" sz="13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проводит</a:t>
            </a:r>
            <a:r>
              <a:rPr dirty="0" sz="13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тестирование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анкетирование,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чтобы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определить</a:t>
            </a:r>
            <a:r>
              <a:rPr dirty="0" sz="1300" spc="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уровень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развития</a:t>
            </a:r>
            <a:r>
              <a:rPr dirty="0" sz="1300" spc="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гибких</a:t>
            </a:r>
            <a:r>
              <a:rPr dirty="0" sz="13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навыков</a:t>
            </a:r>
            <a:r>
              <a:rPr dirty="0" sz="13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образовательных</a:t>
            </a:r>
            <a:r>
              <a:rPr dirty="0" sz="1300" spc="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r>
              <a:rPr dirty="0" sz="13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Лизы</a:t>
            </a:r>
            <a:r>
              <a:rPr dirty="0" sz="13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Надежды.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lvl="1" marL="12700" marR="8255" indent="45720">
              <a:lnSpc>
                <a:spcPct val="100000"/>
              </a:lnSpc>
              <a:buAutoNum type="arabicPeriod" startAt="2"/>
              <a:tabLst>
                <a:tab pos="381635" algn="l"/>
              </a:tabLst>
            </a:pPr>
            <a:r>
              <a:rPr dirty="0" sz="1300" spc="-30">
                <a:latin typeface="Microsoft Sans Serif"/>
                <a:cs typeface="Microsoft Sans Serif"/>
              </a:rPr>
              <a:t>Колледж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совместно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предприятиями-партнерами</a:t>
            </a:r>
            <a:r>
              <a:rPr dirty="0" sz="1300" spc="85"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006FC0"/>
                </a:solidFill>
                <a:latin typeface="Microsoft Sans Serif"/>
                <a:cs typeface="Microsoft Sans Serif"/>
              </a:rPr>
              <a:t>организовывают</a:t>
            </a:r>
            <a:r>
              <a:rPr dirty="0" sz="1300" spc="7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006FC0"/>
                </a:solidFill>
                <a:latin typeface="Microsoft Sans Serif"/>
                <a:cs typeface="Microsoft Sans Serif"/>
              </a:rPr>
              <a:t>фестиваль</a:t>
            </a:r>
            <a:r>
              <a:rPr dirty="0" sz="1300" spc="-10">
                <a:latin typeface="Microsoft Sans Serif"/>
                <a:cs typeface="Microsoft Sans Serif"/>
              </a:rPr>
              <a:t>,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на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30">
                <a:latin typeface="Microsoft Sans Serif"/>
                <a:cs typeface="Microsoft Sans Serif"/>
              </a:rPr>
              <a:t>котором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все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тандемы </a:t>
            </a:r>
            <a:r>
              <a:rPr dirty="0" sz="1300" spc="-1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или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группы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представляют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свои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проекты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педагогам,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родителям,</a:t>
            </a:r>
            <a:r>
              <a:rPr dirty="0" sz="1300" spc="9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сотрудникам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предприятий,</a:t>
            </a:r>
            <a:r>
              <a:rPr dirty="0" sz="1300" spc="8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региональным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50">
                <a:latin typeface="Microsoft Sans Serif"/>
                <a:cs typeface="Microsoft Sans Serif"/>
              </a:rPr>
              <a:t>НКО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 </a:t>
            </a:r>
            <a:r>
              <a:rPr dirty="0" sz="1300" spc="-33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другим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экспертам.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Лучшие</a:t>
            </a:r>
            <a:r>
              <a:rPr dirty="0" sz="13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наставники</a:t>
            </a:r>
            <a:r>
              <a:rPr dirty="0" sz="1300" spc="5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наставляемые</a:t>
            </a:r>
            <a:r>
              <a:rPr dirty="0" sz="13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награждаются</a:t>
            </a:r>
            <a:r>
              <a:rPr dirty="0" sz="13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призами,</a:t>
            </a:r>
            <a:r>
              <a:rPr dirty="0" sz="13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наставники</a:t>
            </a:r>
            <a:r>
              <a:rPr dirty="0" sz="1300" spc="7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13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памятными</a:t>
            </a:r>
            <a:r>
              <a:rPr dirty="0" sz="13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знаками</a:t>
            </a:r>
            <a:r>
              <a:rPr dirty="0" sz="13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отличия, </a:t>
            </a:r>
            <a:r>
              <a:rPr dirty="0" sz="1300" spc="-3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их</a:t>
            </a:r>
            <a:r>
              <a:rPr dirty="0" sz="13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личное</a:t>
            </a:r>
            <a:r>
              <a:rPr dirty="0" sz="1300" spc="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дело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вносится</a:t>
            </a:r>
            <a:r>
              <a:rPr dirty="0" sz="13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информация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dirty="0" sz="13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развитых</a:t>
            </a:r>
            <a:r>
              <a:rPr dirty="0" sz="1300" spc="4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гибких</a:t>
            </a:r>
            <a:r>
              <a:rPr dirty="0" sz="1300" spc="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навыках,</a:t>
            </a:r>
            <a:r>
              <a:rPr dirty="0" sz="13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лояльности</a:t>
            </a:r>
            <a:r>
              <a:rPr dirty="0" sz="13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организационных, 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лидерских</a:t>
            </a:r>
            <a:r>
              <a:rPr dirty="0" sz="1300" spc="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способностях</a:t>
            </a:r>
            <a:r>
              <a:rPr dirty="0" sz="1300" spc="-10">
                <a:latin typeface="Microsoft Sans Serif"/>
                <a:cs typeface="Microsoft Sans Serif"/>
              </a:rPr>
              <a:t>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Microsoft Sans Serif"/>
              <a:cs typeface="Microsoft Sans Serif"/>
            </a:endParaRPr>
          </a:p>
          <a:p>
            <a:pPr lvl="1" marL="12700" marR="321310">
              <a:lnSpc>
                <a:spcPct val="100000"/>
              </a:lnSpc>
              <a:buAutoNum type="arabicPeriod" startAt="3"/>
              <a:tabLst>
                <a:tab pos="334645" algn="l"/>
              </a:tabLst>
            </a:pPr>
            <a:r>
              <a:rPr dirty="0" sz="1300" spc="-15">
                <a:latin typeface="Microsoft Sans Serif"/>
                <a:cs typeface="Microsoft Sans Serif"/>
              </a:rPr>
              <a:t>Предприятие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колледж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15" b="1">
                <a:solidFill>
                  <a:srgbClr val="006FC0"/>
                </a:solidFill>
                <a:latin typeface="Arial"/>
                <a:cs typeface="Arial"/>
              </a:rPr>
              <a:t>оформляют</a:t>
            </a:r>
            <a:r>
              <a:rPr dirty="0" sz="13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итоги</a:t>
            </a:r>
            <a:r>
              <a:rPr dirty="0" sz="13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наставнической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программы</a:t>
            </a:r>
            <a:r>
              <a:rPr dirty="0" sz="1300" spc="6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dirty="0" sz="130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кейсы</a:t>
            </a:r>
            <a:r>
              <a:rPr dirty="0" sz="1300" spc="3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300" spc="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006FC0"/>
                </a:solidFill>
                <a:latin typeface="Arial"/>
                <a:cs typeface="Arial"/>
              </a:rPr>
              <a:t>публикуют</a:t>
            </a:r>
            <a:r>
              <a:rPr dirty="0" sz="1300" spc="6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их</a:t>
            </a:r>
            <a:r>
              <a:rPr dirty="0" sz="13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на </a:t>
            </a:r>
            <a:r>
              <a:rPr dirty="0" sz="1300" spc="-35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6FC0"/>
                </a:solidFill>
                <a:latin typeface="Arial"/>
                <a:cs typeface="Arial"/>
              </a:rPr>
              <a:t>собственных</a:t>
            </a:r>
            <a:r>
              <a:rPr dirty="0" sz="13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006FC0"/>
                </a:solidFill>
                <a:latin typeface="Arial"/>
                <a:cs typeface="Arial"/>
              </a:rPr>
              <a:t>сайтах</a:t>
            </a:r>
            <a:r>
              <a:rPr dirty="0" sz="1300" spc="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вместе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информацией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о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реализации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программ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наставничества.</a:t>
            </a:r>
            <a:endParaRPr sz="1300">
              <a:latin typeface="Microsoft Sans Serif"/>
              <a:cs typeface="Microsoft Sans Serif"/>
            </a:endParaRPr>
          </a:p>
          <a:p>
            <a:pPr marL="12700" marR="55880">
              <a:lnSpc>
                <a:spcPct val="100000"/>
              </a:lnSpc>
            </a:pPr>
            <a:r>
              <a:rPr dirty="0" sz="1300" spc="-10">
                <a:latin typeface="Microsoft Sans Serif"/>
                <a:cs typeface="Microsoft Sans Serif"/>
              </a:rPr>
              <a:t>Материалы,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посвященные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ходу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программы,</a:t>
            </a:r>
            <a:r>
              <a:rPr dirty="0" sz="1300" spc="8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а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также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финальному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мероприятию</a:t>
            </a:r>
            <a:r>
              <a:rPr dirty="0" sz="1300" spc="8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успешным</a:t>
            </a:r>
            <a:r>
              <a:rPr dirty="0" sz="1300" spc="45">
                <a:latin typeface="Microsoft Sans Serif"/>
                <a:cs typeface="Microsoft Sans Serif"/>
              </a:rPr>
              <a:t> </a:t>
            </a:r>
            <a:r>
              <a:rPr dirty="0" sz="1300" spc="-35">
                <a:latin typeface="Microsoft Sans Serif"/>
                <a:cs typeface="Microsoft Sans Serif"/>
              </a:rPr>
              <a:t>результатам 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даются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СМИ,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публикуются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социальных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сетях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участников,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что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обеспечивает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привлечение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следующий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цикл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программы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новых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наставников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наставляемых.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Кейсы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используются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наставниками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будущих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программ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55">
                <a:latin typeface="Microsoft Sans Serif"/>
                <a:cs typeface="Microsoft Sans Serif"/>
              </a:rPr>
              <a:t>как </a:t>
            </a:r>
            <a:r>
              <a:rPr dirty="0" sz="1300" spc="-5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методический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материал.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Microsoft Sans Serif"/>
              <a:cs typeface="Microsoft Sans Serif"/>
            </a:endParaRPr>
          </a:p>
          <a:p>
            <a:pPr marL="12700" marR="36195">
              <a:lnSpc>
                <a:spcPct val="100000"/>
              </a:lnSpc>
            </a:pPr>
            <a:r>
              <a:rPr dirty="0" sz="1300" spc="-15">
                <a:latin typeface="Microsoft Sans Serif"/>
                <a:cs typeface="Microsoft Sans Serif"/>
              </a:rPr>
              <a:t>Предприятие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колледж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решают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расширить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программу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30">
                <a:latin typeface="Microsoft Sans Serif"/>
                <a:cs typeface="Microsoft Sans Serif"/>
              </a:rPr>
              <a:t>за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счет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регулярных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выступлений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экспертов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качестве 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лекторов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и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ведущих</a:t>
            </a:r>
            <a:r>
              <a:rPr dirty="0" sz="1300" spc="50">
                <a:latin typeface="Microsoft Sans Serif"/>
                <a:cs typeface="Microsoft Sans Serif"/>
              </a:rPr>
              <a:t> </a:t>
            </a:r>
            <a:r>
              <a:rPr dirty="0" sz="1300" spc="-30">
                <a:latin typeface="Microsoft Sans Serif"/>
                <a:cs typeface="Microsoft Sans Serif"/>
              </a:rPr>
              <a:t>практики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1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колледже.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Через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два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года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предприятие</a:t>
            </a:r>
            <a:r>
              <a:rPr dirty="0" sz="1300" spc="7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совместно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с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администрацией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города </a:t>
            </a:r>
            <a:r>
              <a:rPr dirty="0" sz="1300" spc="-1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решают</a:t>
            </a:r>
            <a:r>
              <a:rPr dirty="0" sz="1300" spc="3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организовать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специальный</a:t>
            </a:r>
            <a:r>
              <a:rPr dirty="0" sz="1300" spc="55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стипендиальный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фонд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для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наставляемых,</a:t>
            </a:r>
            <a:r>
              <a:rPr dirty="0" sz="1300" spc="80">
                <a:latin typeface="Microsoft Sans Serif"/>
                <a:cs typeface="Microsoft Sans Serif"/>
              </a:rPr>
              <a:t> </a:t>
            </a:r>
            <a:r>
              <a:rPr dirty="0" sz="1300" spc="-25">
                <a:latin typeface="Microsoft Sans Serif"/>
                <a:cs typeface="Microsoft Sans Serif"/>
              </a:rPr>
              <a:t>которые</a:t>
            </a:r>
            <a:r>
              <a:rPr dirty="0" sz="1300" spc="6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хотят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попробовать</a:t>
            </a:r>
            <a:r>
              <a:rPr dirty="0" sz="1300" spc="65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себя </a:t>
            </a:r>
            <a:r>
              <a:rPr dirty="0" sz="1300" spc="-330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в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профессиях,</a:t>
            </a:r>
            <a:r>
              <a:rPr dirty="0" sz="1300" spc="7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жизненно</a:t>
            </a:r>
            <a:r>
              <a:rPr dirty="0" sz="1300" spc="2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важных</a:t>
            </a:r>
            <a:r>
              <a:rPr dirty="0" sz="1300" spc="25">
                <a:latin typeface="Microsoft Sans Serif"/>
                <a:cs typeface="Microsoft Sans Serif"/>
              </a:rPr>
              <a:t> </a:t>
            </a:r>
            <a:r>
              <a:rPr dirty="0" sz="1300" spc="-5">
                <a:latin typeface="Microsoft Sans Serif"/>
                <a:cs typeface="Microsoft Sans Serif"/>
              </a:rPr>
              <a:t>для</a:t>
            </a:r>
            <a:r>
              <a:rPr dirty="0" sz="1300" spc="3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развития</a:t>
            </a:r>
            <a:r>
              <a:rPr dirty="0" sz="1300" spc="40">
                <a:latin typeface="Microsoft Sans Serif"/>
                <a:cs typeface="Microsoft Sans Serif"/>
              </a:rPr>
              <a:t> </a:t>
            </a:r>
            <a:r>
              <a:rPr dirty="0" sz="1300" spc="-15">
                <a:latin typeface="Microsoft Sans Serif"/>
                <a:cs typeface="Microsoft Sans Serif"/>
              </a:rPr>
              <a:t>региона.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0808" y="781888"/>
            <a:ext cx="299021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 b="1">
                <a:latin typeface="Arial"/>
                <a:cs typeface="Arial"/>
              </a:rPr>
              <a:t>Программа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«Адаптация»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4236" y="1527047"/>
            <a:ext cx="8557260" cy="378460"/>
            <a:chOff x="364236" y="1527047"/>
            <a:chExt cx="8557260" cy="378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3100" y="1531601"/>
              <a:ext cx="3168396" cy="3733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" y="1527047"/>
              <a:ext cx="3555491" cy="3779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22897" y="1591182"/>
            <a:ext cx="18237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Microsoft Sans Serif"/>
                <a:cs typeface="Microsoft Sans Serif"/>
              </a:rPr>
              <a:t>Вторичная</a:t>
            </a:r>
            <a:r>
              <a:rPr dirty="0" sz="1400" spc="-7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адаптация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1581" y="4210811"/>
          <a:ext cx="8586470" cy="243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065"/>
                <a:gridCol w="4236720"/>
              </a:tblGrid>
              <a:tr h="298069">
                <a:tc>
                  <a:txBody>
                    <a:bodyPr/>
                    <a:lstStyle/>
                    <a:p>
                      <a:pPr marL="16230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00" spc="-10" b="1">
                          <a:latin typeface="Arial"/>
                          <a:cs typeface="Arial"/>
                        </a:rPr>
                        <a:t>Наставничество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786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00" spc="-5" b="1">
                          <a:latin typeface="Arial"/>
                          <a:cs typeface="Arial"/>
                        </a:rPr>
                        <a:t>Стажировка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41985">
                <a:tc>
                  <a:txBody>
                    <a:bodyPr/>
                    <a:lstStyle/>
                    <a:p>
                      <a:pPr marL="226060" marR="62865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dirty="0" sz="1300" spc="-40">
                          <a:latin typeface="Microsoft Sans Serif"/>
                          <a:cs typeface="Microsoft Sans Serif"/>
                        </a:rPr>
                        <a:t>Форма</a:t>
                      </a:r>
                      <a:r>
                        <a:rPr dirty="0" sz="13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25">
                          <a:latin typeface="Microsoft Sans Serif"/>
                          <a:cs typeface="Microsoft Sans Serif"/>
                        </a:rPr>
                        <a:t>оказания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индивидуального сопровождения,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 направления</a:t>
                      </a:r>
                      <a:r>
                        <a:rPr dirty="0" sz="13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5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3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овладение</a:t>
                      </a:r>
                      <a:r>
                        <a:rPr dirty="0" sz="13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25">
                          <a:latin typeface="Microsoft Sans Serif"/>
                          <a:cs typeface="Microsoft Sans Serif"/>
                        </a:rPr>
                        <a:t>ЗУН</a:t>
                      </a:r>
                      <a:r>
                        <a:rPr dirty="0" sz="13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3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приспособления</a:t>
                      </a:r>
                      <a:r>
                        <a:rPr dirty="0" sz="1300" spc="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85">
                          <a:latin typeface="Microsoft Sans Serif"/>
                          <a:cs typeface="Microsoft Sans Serif"/>
                        </a:rPr>
                        <a:t>к </a:t>
                      </a:r>
                      <a:r>
                        <a:rPr dirty="0" sz="1300" spc="-3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системе</a:t>
                      </a:r>
                      <a:r>
                        <a:rPr dirty="0" sz="1300" spc="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отношений,</a:t>
                      </a:r>
                      <a:r>
                        <a:rPr dirty="0" sz="13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принятой</a:t>
                      </a:r>
                      <a:r>
                        <a:rPr dirty="0" sz="13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5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dirty="0" sz="13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предприятии.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26695" marR="584200">
                        <a:lnSpc>
                          <a:spcPts val="1560"/>
                        </a:lnSpc>
                        <a:spcBef>
                          <a:spcPts val="20"/>
                        </a:spcBef>
                      </a:pP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Вид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обучения, </a:t>
                      </a:r>
                      <a:r>
                        <a:rPr dirty="0" sz="1300" spc="-20">
                          <a:latin typeface="Microsoft Sans Serif"/>
                          <a:cs typeface="Microsoft Sans Serif"/>
                        </a:rPr>
                        <a:t>применяемый </a:t>
                      </a:r>
                      <a:r>
                        <a:rPr dirty="0" sz="1300" spc="-5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получения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20">
                          <a:latin typeface="Microsoft Sans Serif"/>
                          <a:cs typeface="Microsoft Sans Serif"/>
                        </a:rPr>
                        <a:t>необходимых </a:t>
                      </a:r>
                      <a:r>
                        <a:rPr dirty="0" sz="1300" spc="-25">
                          <a:latin typeface="Microsoft Sans Serif"/>
                          <a:cs typeface="Microsoft Sans Serif"/>
                        </a:rPr>
                        <a:t>ЗУН </a:t>
                      </a:r>
                      <a:r>
                        <a:rPr dirty="0" sz="1300" spc="-5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условиях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непрерывного </a:t>
                      </a:r>
                      <a:r>
                        <a:rPr dirty="0" sz="13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25">
                          <a:latin typeface="Microsoft Sans Serif"/>
                          <a:cs typeface="Microsoft Sans Serif"/>
                        </a:rPr>
                        <a:t>трудового</a:t>
                      </a:r>
                      <a:r>
                        <a:rPr dirty="0" sz="1300" spc="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300" spc="-15">
                          <a:latin typeface="Microsoft Sans Serif"/>
                          <a:cs typeface="Microsoft Sans Serif"/>
                        </a:rPr>
                        <a:t>процесса.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7550">
                <a:tc gridSpan="2">
                  <a:txBody>
                    <a:bodyPr/>
                    <a:lstStyle/>
                    <a:p>
                      <a:pPr algn="ctr" marL="45783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Регламентирующие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документы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68577">
                <a:tc>
                  <a:txBody>
                    <a:bodyPr/>
                    <a:lstStyle/>
                    <a:p>
                      <a:pPr marL="318135" indent="-272415">
                        <a:lnSpc>
                          <a:spcPts val="1415"/>
                        </a:lnSpc>
                        <a:buAutoNum type="arabicPeriod"/>
                        <a:tabLst>
                          <a:tab pos="317500" algn="l"/>
                          <a:tab pos="318770" algn="l"/>
                        </a:tabLst>
                      </a:pP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адаптации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сотрудника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18135" indent="-272415">
                        <a:lnSpc>
                          <a:spcPct val="100000"/>
                        </a:lnSpc>
                        <a:buAutoNum type="arabicPeriod"/>
                        <a:tabLst>
                          <a:tab pos="317500" algn="l"/>
                          <a:tab pos="318770" algn="l"/>
                        </a:tabLst>
                      </a:pP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Анкета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обратной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связи</a:t>
                      </a:r>
                      <a:r>
                        <a:rPr dirty="0" sz="12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нового сотрудника;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02895" indent="-257175">
                        <a:lnSpc>
                          <a:spcPct val="100000"/>
                        </a:lnSpc>
                        <a:buAutoNum type="arabicPeriod"/>
                        <a:tabLst>
                          <a:tab pos="302260" algn="l"/>
                          <a:tab pos="303530" algn="l"/>
                        </a:tabLst>
                      </a:pP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Заключение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5">
                          <a:latin typeface="Microsoft Sans Serif"/>
                          <a:cs typeface="Microsoft Sans Serif"/>
                        </a:rPr>
                        <a:t>результатах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адаптационного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периода;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01625" indent="-255904">
                        <a:lnSpc>
                          <a:spcPct val="100000"/>
                        </a:lnSpc>
                        <a:buAutoNum type="arabicPeriod"/>
                        <a:tabLst>
                          <a:tab pos="301625" algn="l"/>
                          <a:tab pos="302260" algn="l"/>
                        </a:tabLst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Оценочный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лист</a:t>
                      </a:r>
                      <a:r>
                        <a:rPr dirty="0" sz="12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квалификационного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экзамена</a:t>
                      </a:r>
                      <a:r>
                        <a:rPr dirty="0" sz="12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рабочим</a:t>
                      </a:r>
                      <a:r>
                        <a:rPr dirty="0" sz="12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профессиям;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301625" indent="-255904">
                        <a:lnSpc>
                          <a:spcPct val="100000"/>
                        </a:lnSpc>
                        <a:buAutoNum type="arabicPeriod" startAt="5"/>
                        <a:tabLst>
                          <a:tab pos="301625" algn="l"/>
                          <a:tab pos="302260" algn="l"/>
                        </a:tabLst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Итоговое</a:t>
                      </a:r>
                      <a:r>
                        <a:rPr dirty="0" sz="12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собеседование/тестирование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 indent="-213995">
                        <a:lnSpc>
                          <a:spcPts val="1415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Организационный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стажировки;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60350" indent="-213995">
                        <a:lnSpc>
                          <a:spcPct val="100000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Анкета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обратной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 связи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прохождении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стажировки;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60350" indent="-213995">
                        <a:lnSpc>
                          <a:spcPct val="100000"/>
                        </a:lnSpc>
                        <a:buAutoNum type="arabicPeriod"/>
                        <a:tabLst>
                          <a:tab pos="260985" algn="l"/>
                        </a:tabLst>
                      </a:pPr>
                      <a:r>
                        <a:rPr dirty="0" sz="1200" spc="-20">
                          <a:latin typeface="Microsoft Sans Serif"/>
                          <a:cs typeface="Microsoft Sans Serif"/>
                        </a:rPr>
                        <a:t>Анкета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(отзыв)</a:t>
                      </a:r>
                      <a:r>
                        <a:rPr dirty="0" sz="12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dirty="0" sz="1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latin typeface="Microsoft Sans Serif"/>
                          <a:cs typeface="Microsoft Sans Serif"/>
                        </a:rPr>
                        <a:t>прохождении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5">
                          <a:latin typeface="Microsoft Sans Serif"/>
                          <a:cs typeface="Microsoft Sans Serif"/>
                        </a:rPr>
                        <a:t>стажировки</a:t>
                      </a:r>
                      <a:r>
                        <a:rPr dirty="0" sz="12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latin typeface="Microsoft Sans Serif"/>
                          <a:cs typeface="Microsoft Sans Serif"/>
                        </a:rPr>
                        <a:t>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75" y="1830323"/>
            <a:ext cx="3678936" cy="20756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5297" y="1502444"/>
            <a:ext cx="2646045" cy="58737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802005">
              <a:lnSpc>
                <a:spcPct val="100000"/>
              </a:lnSpc>
              <a:spcBef>
                <a:spcPts val="800"/>
              </a:spcBef>
            </a:pPr>
            <a:r>
              <a:rPr dirty="0" sz="1400" spc="-5">
                <a:latin typeface="Microsoft Sans Serif"/>
                <a:cs typeface="Microsoft Sans Serif"/>
              </a:rPr>
              <a:t>Первичная</a:t>
            </a:r>
            <a:r>
              <a:rPr dirty="0" sz="1400" spc="-3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адаптация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 spc="-15">
                <a:latin typeface="Microsoft Sans Serif"/>
                <a:cs typeface="Microsoft Sans Serif"/>
              </a:rPr>
              <a:t>Критерии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отбора</a:t>
            </a:r>
            <a:r>
              <a:rPr dirty="0" sz="1200" spc="-4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наставляемых: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3664" y="1616963"/>
            <a:ext cx="3255264" cy="24277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10250" y="2030983"/>
            <a:ext cx="21494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5">
                <a:latin typeface="Microsoft Sans Serif"/>
                <a:cs typeface="Microsoft Sans Serif"/>
              </a:rPr>
              <a:t>Критерии</a:t>
            </a:r>
            <a:r>
              <a:rPr dirty="0" sz="1100" spc="-3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отбора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наставляемых: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0250" y="2198573"/>
            <a:ext cx="2952750" cy="1200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0504" indent="-21844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Наличие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опыта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работы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ПАО</a:t>
            </a:r>
            <a:endParaRPr sz="1100">
              <a:latin typeface="Microsoft Sans Serif"/>
              <a:cs typeface="Microsoft Sans Serif"/>
            </a:endParaRPr>
          </a:p>
          <a:p>
            <a:pPr marL="230504" marR="5080">
              <a:lnSpc>
                <a:spcPct val="100000"/>
              </a:lnSpc>
            </a:pPr>
            <a:r>
              <a:rPr dirty="0" sz="1100" spc="-5">
                <a:latin typeface="Microsoft Sans Serif"/>
                <a:cs typeface="Microsoft Sans Serif"/>
              </a:rPr>
              <a:t>«ТАГМЕТ»,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между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увольнением </a:t>
            </a:r>
            <a:r>
              <a:rPr dirty="0" sz="1100">
                <a:latin typeface="Microsoft Sans Serif"/>
                <a:cs typeface="Microsoft Sans Serif"/>
              </a:rPr>
              <a:t>и 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трудоустройством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прошло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менее</a:t>
            </a:r>
            <a:r>
              <a:rPr dirty="0" sz="1100">
                <a:latin typeface="Microsoft Sans Serif"/>
                <a:cs typeface="Microsoft Sans Serif"/>
              </a:rPr>
              <a:t> 3-х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лет;</a:t>
            </a:r>
            <a:endParaRPr sz="1100">
              <a:latin typeface="Microsoft Sans Serif"/>
              <a:cs typeface="Microsoft Sans Serif"/>
            </a:endParaRPr>
          </a:p>
          <a:p>
            <a:pPr marL="230504" marR="291465" indent="-218440">
              <a:lnSpc>
                <a:spcPct val="100000"/>
              </a:lnSpc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10">
                <a:latin typeface="Microsoft Sans Serif"/>
                <a:cs typeface="Microsoft Sans Serif"/>
              </a:rPr>
              <a:t>Вертикальная </a:t>
            </a:r>
            <a:r>
              <a:rPr dirty="0" sz="1100" spc="-5">
                <a:latin typeface="Microsoft Sans Serif"/>
                <a:cs typeface="Microsoft Sans Serif"/>
              </a:rPr>
              <a:t>ротация </a:t>
            </a:r>
            <a:r>
              <a:rPr dirty="0" sz="1100" spc="-10">
                <a:latin typeface="Microsoft Sans Serif"/>
                <a:cs typeface="Microsoft Sans Serif"/>
              </a:rPr>
              <a:t>внутри/между </a:t>
            </a:r>
            <a:r>
              <a:rPr dirty="0" sz="1100" spc="-280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подразделениями;</a:t>
            </a:r>
            <a:endParaRPr sz="1100">
              <a:latin typeface="Microsoft Sans Serif"/>
              <a:cs typeface="Microsoft Sans Serif"/>
            </a:endParaRPr>
          </a:p>
          <a:p>
            <a:pPr marL="230504" marR="114935" indent="-218440">
              <a:lnSpc>
                <a:spcPct val="100000"/>
              </a:lnSpc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10">
                <a:latin typeface="Microsoft Sans Serif"/>
                <a:cs typeface="Microsoft Sans Serif"/>
              </a:rPr>
              <a:t>Горизонтальная </a:t>
            </a:r>
            <a:r>
              <a:rPr dirty="0" sz="1100" spc="-5">
                <a:latin typeface="Microsoft Sans Serif"/>
                <a:cs typeface="Microsoft Sans Serif"/>
              </a:rPr>
              <a:t>ротация внутри/</a:t>
            </a:r>
            <a:r>
              <a:rPr dirty="0" sz="110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между </a:t>
            </a:r>
            <a:r>
              <a:rPr dirty="0" sz="1100" spc="-28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структурными</a:t>
            </a:r>
            <a:r>
              <a:rPr dirty="0" sz="1100" spc="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подразделения;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0867" y="3755135"/>
            <a:ext cx="896112" cy="3261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25297" y="2063876"/>
            <a:ext cx="3404870" cy="1948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0504" marR="86995" indent="-21844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Отсутствие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опыта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работы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ПАО</a:t>
            </a:r>
            <a:r>
              <a:rPr dirty="0" sz="110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«ТАГМЕТ»</a:t>
            </a:r>
            <a:r>
              <a:rPr dirty="0" sz="1100" spc="1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и </a:t>
            </a:r>
            <a:r>
              <a:rPr dirty="0" sz="1100" spc="-27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в </a:t>
            </a:r>
            <a:r>
              <a:rPr dirty="0" sz="1100" spc="-5">
                <a:latin typeface="Microsoft Sans Serif"/>
                <a:cs typeface="Microsoft Sans Serif"/>
              </a:rPr>
              <a:t>аналогичной должности </a:t>
            </a:r>
            <a:r>
              <a:rPr dirty="0" sz="1100">
                <a:latin typeface="Microsoft Sans Serif"/>
                <a:cs typeface="Microsoft Sans Serif"/>
              </a:rPr>
              <a:t>или сфере 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деятельности</a:t>
            </a:r>
            <a:r>
              <a:rPr dirty="0" sz="1100" spc="-2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</a:t>
            </a:r>
            <a:r>
              <a:rPr dirty="0" sz="1100" spc="5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другом</a:t>
            </a:r>
            <a:r>
              <a:rPr dirty="0" sz="110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предприятии;</a:t>
            </a:r>
            <a:endParaRPr sz="1100">
              <a:latin typeface="Microsoft Sans Serif"/>
              <a:cs typeface="Microsoft Sans Serif"/>
            </a:endParaRPr>
          </a:p>
          <a:p>
            <a:pPr marL="230504" marR="5080" indent="-218440">
              <a:lnSpc>
                <a:spcPct val="100000"/>
              </a:lnSpc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Отсутствие</a:t>
            </a:r>
            <a:r>
              <a:rPr dirty="0" sz="1100" spc="2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опыта</a:t>
            </a:r>
            <a:r>
              <a:rPr dirty="0" sz="1100" spc="5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работы</a:t>
            </a:r>
            <a:r>
              <a:rPr dirty="0" sz="1100" spc="3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на</a:t>
            </a:r>
            <a:r>
              <a:rPr dirty="0" sz="1100" spc="5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ПАО</a:t>
            </a:r>
            <a:r>
              <a:rPr dirty="0" sz="1100" spc="4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«ТАГМЕТ», </a:t>
            </a:r>
            <a:r>
              <a:rPr dirty="0" sz="110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но наличие опыта </a:t>
            </a:r>
            <a:r>
              <a:rPr dirty="0" sz="1100">
                <a:latin typeface="Microsoft Sans Serif"/>
                <a:cs typeface="Microsoft Sans Serif"/>
              </a:rPr>
              <a:t>в </a:t>
            </a:r>
            <a:r>
              <a:rPr dirty="0" sz="1100" spc="-5">
                <a:latin typeface="Microsoft Sans Serif"/>
                <a:cs typeface="Microsoft Sans Serif"/>
              </a:rPr>
              <a:t>аналогичной должности </a:t>
            </a:r>
            <a:r>
              <a:rPr dirty="0" sz="1100">
                <a:latin typeface="Microsoft Sans Serif"/>
                <a:cs typeface="Microsoft Sans Serif"/>
              </a:rPr>
              <a:t>или </a:t>
            </a:r>
            <a:r>
              <a:rPr dirty="0" sz="1100" spc="-280">
                <a:latin typeface="Microsoft Sans Serif"/>
                <a:cs typeface="Microsoft Sans Serif"/>
              </a:rPr>
              <a:t> </a:t>
            </a:r>
            <a:r>
              <a:rPr dirty="0" sz="1100" spc="-10">
                <a:latin typeface="Microsoft Sans Serif"/>
                <a:cs typeface="Microsoft Sans Serif"/>
              </a:rPr>
              <a:t>специфике </a:t>
            </a:r>
            <a:r>
              <a:rPr dirty="0" sz="1100" spc="-5">
                <a:latin typeface="Microsoft Sans Serif"/>
                <a:cs typeface="Microsoft Sans Serif"/>
              </a:rPr>
              <a:t>деятельности на </a:t>
            </a:r>
            <a:r>
              <a:rPr dirty="0" sz="1100" spc="-15">
                <a:latin typeface="Microsoft Sans Serif"/>
                <a:cs typeface="Microsoft Sans Serif"/>
              </a:rPr>
              <a:t>другом 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предприятии;</a:t>
            </a:r>
            <a:endParaRPr sz="1100">
              <a:latin typeface="Microsoft Sans Serif"/>
              <a:cs typeface="Microsoft Sans Serif"/>
            </a:endParaRPr>
          </a:p>
          <a:p>
            <a:pPr marL="230504" marR="283210" indent="-218440">
              <a:lnSpc>
                <a:spcPct val="100000"/>
              </a:lnSpc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100" spc="-5">
                <a:latin typeface="Microsoft Sans Serif"/>
                <a:cs typeface="Microsoft Sans Serif"/>
              </a:rPr>
              <a:t>Наличие опыта работы на ПАО «ТАГМЕТ», </a:t>
            </a:r>
            <a:r>
              <a:rPr dirty="0" sz="110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между</a:t>
            </a:r>
            <a:r>
              <a:rPr dirty="0" sz="1100" spc="-5">
                <a:latin typeface="Microsoft Sans Serif"/>
                <a:cs typeface="Microsoft Sans Serif"/>
              </a:rPr>
              <a:t> датой</a:t>
            </a:r>
            <a:r>
              <a:rPr dirty="0" sz="1100" spc="-15">
                <a:latin typeface="Microsoft Sans Serif"/>
                <a:cs typeface="Microsoft Sans Serif"/>
              </a:rPr>
              <a:t> </a:t>
            </a:r>
            <a:r>
              <a:rPr dirty="0" sz="1100" spc="-5">
                <a:latin typeface="Microsoft Sans Serif"/>
                <a:cs typeface="Microsoft Sans Serif"/>
              </a:rPr>
              <a:t>увольнения</a:t>
            </a:r>
            <a:r>
              <a:rPr dirty="0" sz="1100" spc="1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и </a:t>
            </a:r>
            <a:r>
              <a:rPr dirty="0" sz="1100" spc="-5">
                <a:latin typeface="Microsoft Sans Serif"/>
                <a:cs typeface="Microsoft Sans Serif"/>
              </a:rPr>
              <a:t>трудоустройства </a:t>
            </a:r>
            <a:r>
              <a:rPr dirty="0" sz="1100" spc="-27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прошло</a:t>
            </a:r>
            <a:r>
              <a:rPr dirty="0" sz="1100" spc="-1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более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3-х</a:t>
            </a:r>
            <a:r>
              <a:rPr dirty="0" sz="1100" spc="-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лет.</a:t>
            </a:r>
            <a:endParaRPr sz="1100">
              <a:latin typeface="Microsoft Sans Serif"/>
              <a:cs typeface="Microsoft Sans Serif"/>
            </a:endParaRPr>
          </a:p>
          <a:p>
            <a:pPr marL="1317625">
              <a:lnSpc>
                <a:spcPct val="100000"/>
              </a:lnSpc>
              <a:spcBef>
                <a:spcPts val="610"/>
              </a:spcBef>
            </a:pPr>
            <a:r>
              <a:rPr dirty="0" sz="1100">
                <a:latin typeface="Microsoft Sans Serif"/>
                <a:cs typeface="Microsoft Sans Serif"/>
              </a:rPr>
              <a:t>6</a:t>
            </a:r>
            <a:r>
              <a:rPr dirty="0" sz="1100" spc="-15">
                <a:latin typeface="Microsoft Sans Serif"/>
                <a:cs typeface="Microsoft Sans Serif"/>
              </a:rPr>
              <a:t> </a:t>
            </a:r>
            <a:r>
              <a:rPr dirty="0" sz="1100" spc="290">
                <a:latin typeface="Microsoft Sans Serif"/>
                <a:cs typeface="Microsoft Sans Serif"/>
              </a:rPr>
              <a:t>–</a:t>
            </a:r>
            <a:r>
              <a:rPr dirty="0" sz="1100" spc="-1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3</a:t>
            </a:r>
            <a:r>
              <a:rPr dirty="0" sz="1100" spc="-1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мес.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3740" y="3636264"/>
            <a:ext cx="829055" cy="3276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151369" y="3699764"/>
            <a:ext cx="6559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Microsoft Sans Serif"/>
                <a:cs typeface="Microsoft Sans Serif"/>
              </a:rPr>
              <a:t>2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290">
                <a:latin typeface="Microsoft Sans Serif"/>
                <a:cs typeface="Microsoft Sans Serif"/>
              </a:rPr>
              <a:t>–</a:t>
            </a:r>
            <a:r>
              <a:rPr dirty="0" sz="1100" spc="-15">
                <a:latin typeface="Microsoft Sans Serif"/>
                <a:cs typeface="Microsoft Sans Serif"/>
              </a:rPr>
              <a:t> </a:t>
            </a:r>
            <a:r>
              <a:rPr dirty="0" sz="1100">
                <a:latin typeface="Microsoft Sans Serif"/>
                <a:cs typeface="Microsoft Sans Serif"/>
              </a:rPr>
              <a:t>1</a:t>
            </a:r>
            <a:r>
              <a:rPr dirty="0" sz="1100" spc="-20">
                <a:latin typeface="Microsoft Sans Serif"/>
                <a:cs typeface="Microsoft Sans Serif"/>
              </a:rPr>
              <a:t> </a:t>
            </a:r>
            <a:r>
              <a:rPr dirty="0" sz="1100" spc="-15">
                <a:latin typeface="Microsoft Sans Serif"/>
                <a:cs typeface="Microsoft Sans Serif"/>
              </a:rPr>
              <a:t>мес.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79876" y="1075944"/>
            <a:ext cx="2313431" cy="40233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94734" y="1145539"/>
            <a:ext cx="12839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Виды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адаптации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41776" y="1431036"/>
            <a:ext cx="2491740" cy="2613660"/>
            <a:chOff x="3541776" y="1431036"/>
            <a:chExt cx="2491740" cy="26136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6024" y="1431036"/>
              <a:ext cx="403860" cy="3413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1776" y="1441704"/>
              <a:ext cx="402336" cy="3520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0084" y="3642359"/>
              <a:ext cx="2313432" cy="40233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08450" y="3718940"/>
            <a:ext cx="1536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Microsoft Sans Serif"/>
                <a:cs typeface="Microsoft Sans Serif"/>
              </a:rPr>
              <a:t>Формы</a:t>
            </a:r>
            <a:r>
              <a:rPr dirty="0" sz="1400" spc="-4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адаптации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21585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Победитель</a:t>
            </a:r>
            <a:r>
              <a:rPr dirty="0" spc="50"/>
              <a:t> </a:t>
            </a:r>
            <a:r>
              <a:rPr dirty="0" spc="-5"/>
              <a:t>Конкурса</a:t>
            </a:r>
            <a:r>
              <a:rPr dirty="0"/>
              <a:t> </a:t>
            </a:r>
            <a:r>
              <a:rPr dirty="0" spc="-15"/>
              <a:t>лучших</a:t>
            </a:r>
            <a:r>
              <a:rPr dirty="0" spc="55"/>
              <a:t> </a:t>
            </a:r>
            <a:r>
              <a:rPr dirty="0" spc="-10"/>
              <a:t>практик</a:t>
            </a:r>
            <a:r>
              <a:rPr dirty="0" spc="40"/>
              <a:t> </a:t>
            </a:r>
            <a:r>
              <a:rPr dirty="0" spc="-10"/>
              <a:t>«Наставничество </a:t>
            </a:r>
            <a:r>
              <a:rPr dirty="0" spc="-484"/>
              <a:t> </a:t>
            </a:r>
            <a:r>
              <a:rPr dirty="0"/>
              <a:t>на</a:t>
            </a:r>
            <a:r>
              <a:rPr dirty="0" spc="-5"/>
              <a:t> </a:t>
            </a:r>
            <a:r>
              <a:rPr dirty="0" spc="-15"/>
              <a:t>производстве»</a:t>
            </a:r>
            <a:r>
              <a:rPr dirty="0" spc="40"/>
              <a:t> </a:t>
            </a:r>
            <a:r>
              <a:rPr dirty="0" spc="-5"/>
              <a:t>(2019</a:t>
            </a:r>
            <a:r>
              <a:rPr dirty="0" spc="5"/>
              <a:t> </a:t>
            </a:r>
            <a:r>
              <a:rPr dirty="0" spc="-95"/>
              <a:t>г.</a:t>
            </a:r>
            <a:r>
              <a:rPr dirty="0" spc="5"/>
              <a:t> </a:t>
            </a:r>
            <a:r>
              <a:rPr dirty="0"/>
              <a:t>, </a:t>
            </a:r>
            <a:r>
              <a:rPr dirty="0" spc="-10"/>
              <a:t>организатор</a:t>
            </a:r>
            <a:r>
              <a:rPr dirty="0" spc="55"/>
              <a:t> </a:t>
            </a:r>
            <a:r>
              <a:rPr dirty="0"/>
              <a:t>–</a:t>
            </a:r>
            <a:r>
              <a:rPr dirty="0" spc="-5"/>
              <a:t> </a:t>
            </a:r>
            <a:r>
              <a:rPr dirty="0" spc="-20"/>
              <a:t>АНО</a:t>
            </a:r>
            <a:r>
              <a:rPr dirty="0" spc="45"/>
              <a:t> </a:t>
            </a:r>
            <a:r>
              <a:rPr dirty="0" spc="-15"/>
              <a:t>НАРК)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17569" y="4367784"/>
            <a:ext cx="2402205" cy="2204085"/>
            <a:chOff x="6417569" y="4367784"/>
            <a:chExt cx="2402205" cy="220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7569" y="4367784"/>
              <a:ext cx="2401812" cy="22037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0490" y="4388510"/>
              <a:ext cx="2316352" cy="21168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55664" y="4383748"/>
              <a:ext cx="2326005" cy="2126615"/>
            </a:xfrm>
            <a:custGeom>
              <a:avLst/>
              <a:gdLst/>
              <a:ahLst/>
              <a:cxnLst/>
              <a:rect l="l" t="t" r="r" b="b"/>
              <a:pathLst>
                <a:path w="2326004" h="2126615">
                  <a:moveTo>
                    <a:pt x="0" y="2126360"/>
                  </a:moveTo>
                  <a:lnTo>
                    <a:pt x="2325878" y="2126360"/>
                  </a:lnTo>
                  <a:lnTo>
                    <a:pt x="2325878" y="0"/>
                  </a:lnTo>
                  <a:lnTo>
                    <a:pt x="0" y="0"/>
                  </a:lnTo>
                  <a:lnTo>
                    <a:pt x="0" y="2126360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8745" y="1264285"/>
            <a:ext cx="2325878" cy="20675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9739" y="2162936"/>
            <a:ext cx="3723513" cy="330479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27582" y="836675"/>
            <a:ext cx="8316595" cy="534670"/>
          </a:xfrm>
          <a:custGeom>
            <a:avLst/>
            <a:gdLst/>
            <a:ahLst/>
            <a:cxnLst/>
            <a:rect l="l" t="t" r="r" b="b"/>
            <a:pathLst>
              <a:path w="8316595" h="534669">
                <a:moveTo>
                  <a:pt x="0" y="534670"/>
                </a:moveTo>
                <a:lnTo>
                  <a:pt x="8316417" y="534670"/>
                </a:lnTo>
                <a:lnTo>
                  <a:pt x="8316417" y="0"/>
                </a:lnTo>
                <a:lnTo>
                  <a:pt x="0" y="0"/>
                </a:lnTo>
                <a:lnTo>
                  <a:pt x="0" y="534670"/>
                </a:lnTo>
                <a:close/>
              </a:path>
            </a:pathLst>
          </a:custGeom>
          <a:solidFill>
            <a:srgbClr val="FF7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6576" y="864489"/>
            <a:ext cx="233235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 b="0">
                <a:latin typeface="Calibri"/>
                <a:cs typeface="Calibri"/>
              </a:rPr>
              <a:t>Наставничество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580" y="1591055"/>
            <a:ext cx="929712" cy="12938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4034" y="1990166"/>
            <a:ext cx="9969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61872" y="1580388"/>
            <a:ext cx="5415280" cy="914400"/>
            <a:chOff x="1261872" y="1580388"/>
            <a:chExt cx="5415280" cy="9144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872" y="1580388"/>
              <a:ext cx="5414772" cy="8869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3396" y="1595628"/>
              <a:ext cx="3671316" cy="8991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9116" y="1604772"/>
              <a:ext cx="5320665" cy="791845"/>
            </a:xfrm>
            <a:custGeom>
              <a:avLst/>
              <a:gdLst/>
              <a:ahLst/>
              <a:cxnLst/>
              <a:rect l="l" t="t" r="r" b="b"/>
              <a:pathLst>
                <a:path w="5320665" h="791844">
                  <a:moveTo>
                    <a:pt x="5188331" y="0"/>
                  </a:moveTo>
                  <a:lnTo>
                    <a:pt x="0" y="0"/>
                  </a:lnTo>
                  <a:lnTo>
                    <a:pt x="0" y="791337"/>
                  </a:lnTo>
                  <a:lnTo>
                    <a:pt x="5188331" y="791337"/>
                  </a:lnTo>
                  <a:lnTo>
                    <a:pt x="5230046" y="784613"/>
                  </a:lnTo>
                  <a:lnTo>
                    <a:pt x="5266270" y="765892"/>
                  </a:lnTo>
                  <a:lnTo>
                    <a:pt x="5294831" y="737350"/>
                  </a:lnTo>
                  <a:lnTo>
                    <a:pt x="5313559" y="701164"/>
                  </a:lnTo>
                  <a:lnTo>
                    <a:pt x="5320284" y="659511"/>
                  </a:lnTo>
                  <a:lnTo>
                    <a:pt x="5320284" y="131825"/>
                  </a:lnTo>
                  <a:lnTo>
                    <a:pt x="5313559" y="90172"/>
                  </a:lnTo>
                  <a:lnTo>
                    <a:pt x="5294831" y="53986"/>
                  </a:lnTo>
                  <a:lnTo>
                    <a:pt x="5266270" y="25444"/>
                  </a:lnTo>
                  <a:lnTo>
                    <a:pt x="5230046" y="6723"/>
                  </a:lnTo>
                  <a:lnTo>
                    <a:pt x="51883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09116" y="1604772"/>
              <a:ext cx="5320665" cy="791845"/>
            </a:xfrm>
            <a:custGeom>
              <a:avLst/>
              <a:gdLst/>
              <a:ahLst/>
              <a:cxnLst/>
              <a:rect l="l" t="t" r="r" b="b"/>
              <a:pathLst>
                <a:path w="5320665" h="791844">
                  <a:moveTo>
                    <a:pt x="5320284" y="131825"/>
                  </a:moveTo>
                  <a:lnTo>
                    <a:pt x="5320284" y="659511"/>
                  </a:lnTo>
                  <a:lnTo>
                    <a:pt x="5313559" y="701164"/>
                  </a:lnTo>
                  <a:lnTo>
                    <a:pt x="5294831" y="737350"/>
                  </a:lnTo>
                  <a:lnTo>
                    <a:pt x="5266270" y="765892"/>
                  </a:lnTo>
                  <a:lnTo>
                    <a:pt x="5230046" y="784613"/>
                  </a:lnTo>
                  <a:lnTo>
                    <a:pt x="5188331" y="791337"/>
                  </a:lnTo>
                  <a:lnTo>
                    <a:pt x="0" y="791337"/>
                  </a:lnTo>
                  <a:lnTo>
                    <a:pt x="0" y="0"/>
                  </a:lnTo>
                  <a:lnTo>
                    <a:pt x="5188331" y="0"/>
                  </a:lnTo>
                  <a:lnTo>
                    <a:pt x="5230046" y="6723"/>
                  </a:lnTo>
                  <a:lnTo>
                    <a:pt x="5266270" y="25444"/>
                  </a:lnTo>
                  <a:lnTo>
                    <a:pt x="5294831" y="53986"/>
                  </a:lnTo>
                  <a:lnTo>
                    <a:pt x="5313559" y="90172"/>
                  </a:lnTo>
                  <a:lnTo>
                    <a:pt x="5320284" y="131825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439036" y="1657604"/>
            <a:ext cx="3248660" cy="637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Microsoft Sans Serif"/>
                <a:cs typeface="Microsoft Sans Serif"/>
              </a:rPr>
              <a:t>Отбор</a:t>
            </a:r>
            <a:r>
              <a:rPr dirty="0" sz="2000" spc="-3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наставников.</a:t>
            </a:r>
            <a:endParaRPr sz="2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20">
                <a:latin typeface="Microsoft Sans Serif"/>
                <a:cs typeface="Microsoft Sans Serif"/>
              </a:rPr>
              <a:t>Оценка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по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35">
                <a:latin typeface="Microsoft Sans Serif"/>
                <a:cs typeface="Microsoft Sans Serif"/>
              </a:rPr>
              <a:t>компетенциям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908" y="2641092"/>
            <a:ext cx="952500" cy="132892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97153" y="3063316"/>
            <a:ext cx="172085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61872" y="2667000"/>
            <a:ext cx="5415280" cy="914400"/>
            <a:chOff x="1261872" y="2667000"/>
            <a:chExt cx="5415280" cy="9144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1872" y="2667000"/>
              <a:ext cx="5414772" cy="8869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3396" y="2682240"/>
              <a:ext cx="5050536" cy="8991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09116" y="2691638"/>
              <a:ext cx="5320665" cy="791845"/>
            </a:xfrm>
            <a:custGeom>
              <a:avLst/>
              <a:gdLst/>
              <a:ahLst/>
              <a:cxnLst/>
              <a:rect l="l" t="t" r="r" b="b"/>
              <a:pathLst>
                <a:path w="5320665" h="791845">
                  <a:moveTo>
                    <a:pt x="5188331" y="0"/>
                  </a:moveTo>
                  <a:lnTo>
                    <a:pt x="0" y="0"/>
                  </a:lnTo>
                  <a:lnTo>
                    <a:pt x="0" y="791337"/>
                  </a:lnTo>
                  <a:lnTo>
                    <a:pt x="5188331" y="791337"/>
                  </a:lnTo>
                  <a:lnTo>
                    <a:pt x="5230046" y="784613"/>
                  </a:lnTo>
                  <a:lnTo>
                    <a:pt x="5266270" y="765892"/>
                  </a:lnTo>
                  <a:lnTo>
                    <a:pt x="5294831" y="737350"/>
                  </a:lnTo>
                  <a:lnTo>
                    <a:pt x="5313559" y="701164"/>
                  </a:lnTo>
                  <a:lnTo>
                    <a:pt x="5320284" y="659511"/>
                  </a:lnTo>
                  <a:lnTo>
                    <a:pt x="5320284" y="131825"/>
                  </a:lnTo>
                  <a:lnTo>
                    <a:pt x="5313559" y="90172"/>
                  </a:lnTo>
                  <a:lnTo>
                    <a:pt x="5294831" y="53986"/>
                  </a:lnTo>
                  <a:lnTo>
                    <a:pt x="5266270" y="25444"/>
                  </a:lnTo>
                  <a:lnTo>
                    <a:pt x="5230046" y="6723"/>
                  </a:lnTo>
                  <a:lnTo>
                    <a:pt x="518833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09116" y="2691638"/>
              <a:ext cx="5320665" cy="791845"/>
            </a:xfrm>
            <a:custGeom>
              <a:avLst/>
              <a:gdLst/>
              <a:ahLst/>
              <a:cxnLst/>
              <a:rect l="l" t="t" r="r" b="b"/>
              <a:pathLst>
                <a:path w="5320665" h="791845">
                  <a:moveTo>
                    <a:pt x="5320284" y="131825"/>
                  </a:moveTo>
                  <a:lnTo>
                    <a:pt x="5320284" y="659511"/>
                  </a:lnTo>
                  <a:lnTo>
                    <a:pt x="5313559" y="701164"/>
                  </a:lnTo>
                  <a:lnTo>
                    <a:pt x="5294831" y="737350"/>
                  </a:lnTo>
                  <a:lnTo>
                    <a:pt x="5266270" y="765892"/>
                  </a:lnTo>
                  <a:lnTo>
                    <a:pt x="5230046" y="784613"/>
                  </a:lnTo>
                  <a:lnTo>
                    <a:pt x="5188331" y="791337"/>
                  </a:lnTo>
                  <a:lnTo>
                    <a:pt x="0" y="791337"/>
                  </a:lnTo>
                  <a:lnTo>
                    <a:pt x="0" y="0"/>
                  </a:lnTo>
                  <a:lnTo>
                    <a:pt x="5188331" y="0"/>
                  </a:lnTo>
                  <a:lnTo>
                    <a:pt x="5230046" y="6723"/>
                  </a:lnTo>
                  <a:lnTo>
                    <a:pt x="5266270" y="25444"/>
                  </a:lnTo>
                  <a:lnTo>
                    <a:pt x="5294831" y="53986"/>
                  </a:lnTo>
                  <a:lnTo>
                    <a:pt x="5313559" y="90172"/>
                  </a:lnTo>
                  <a:lnTo>
                    <a:pt x="5320284" y="131825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439036" y="2744851"/>
            <a:ext cx="4626610" cy="637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25">
                <a:latin typeface="Microsoft Sans Serif"/>
                <a:cs typeface="Microsoft Sans Serif"/>
              </a:rPr>
              <a:t>Формирование</a:t>
            </a:r>
            <a:r>
              <a:rPr dirty="0" sz="2000" spc="-1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списка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наставников</a:t>
            </a:r>
            <a:endParaRPr sz="20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25">
                <a:latin typeface="Microsoft Sans Serif"/>
                <a:cs typeface="Microsoft Sans Serif"/>
              </a:rPr>
              <a:t>Формирование</a:t>
            </a:r>
            <a:r>
              <a:rPr dirty="0" sz="2000" spc="-4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«Банка</a:t>
            </a:r>
            <a:r>
              <a:rPr dirty="0" sz="2000" spc="-3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наставников»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6908" y="3753611"/>
            <a:ext cx="952500" cy="132892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60882" y="4175886"/>
            <a:ext cx="24511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61872" y="3726179"/>
            <a:ext cx="5415280" cy="965200"/>
            <a:chOff x="1261872" y="3726179"/>
            <a:chExt cx="5415280" cy="965200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1872" y="3726179"/>
              <a:ext cx="5414772" cy="9646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3396" y="3802379"/>
              <a:ext cx="4742688" cy="8564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09116" y="3750055"/>
              <a:ext cx="5320665" cy="870585"/>
            </a:xfrm>
            <a:custGeom>
              <a:avLst/>
              <a:gdLst/>
              <a:ahLst/>
              <a:cxnLst/>
              <a:rect l="l" t="t" r="r" b="b"/>
              <a:pathLst>
                <a:path w="5320665" h="870585">
                  <a:moveTo>
                    <a:pt x="5175250" y="0"/>
                  </a:moveTo>
                  <a:lnTo>
                    <a:pt x="0" y="0"/>
                  </a:lnTo>
                  <a:lnTo>
                    <a:pt x="0" y="870204"/>
                  </a:lnTo>
                  <a:lnTo>
                    <a:pt x="5175250" y="870204"/>
                  </a:lnTo>
                  <a:lnTo>
                    <a:pt x="5221057" y="862801"/>
                  </a:lnTo>
                  <a:lnTo>
                    <a:pt x="5260866" y="842194"/>
                  </a:lnTo>
                  <a:lnTo>
                    <a:pt x="5292274" y="810786"/>
                  </a:lnTo>
                  <a:lnTo>
                    <a:pt x="5312881" y="770977"/>
                  </a:lnTo>
                  <a:lnTo>
                    <a:pt x="5320284" y="725170"/>
                  </a:lnTo>
                  <a:lnTo>
                    <a:pt x="5320284" y="145034"/>
                  </a:lnTo>
                  <a:lnTo>
                    <a:pt x="5312881" y="99177"/>
                  </a:lnTo>
                  <a:lnTo>
                    <a:pt x="5292274" y="59362"/>
                  </a:lnTo>
                  <a:lnTo>
                    <a:pt x="5260866" y="27972"/>
                  </a:lnTo>
                  <a:lnTo>
                    <a:pt x="5221057" y="7390"/>
                  </a:lnTo>
                  <a:lnTo>
                    <a:pt x="51752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09116" y="3750055"/>
              <a:ext cx="5320665" cy="870585"/>
            </a:xfrm>
            <a:custGeom>
              <a:avLst/>
              <a:gdLst/>
              <a:ahLst/>
              <a:cxnLst/>
              <a:rect l="l" t="t" r="r" b="b"/>
              <a:pathLst>
                <a:path w="5320665" h="870585">
                  <a:moveTo>
                    <a:pt x="5320284" y="145034"/>
                  </a:moveTo>
                  <a:lnTo>
                    <a:pt x="5320284" y="725170"/>
                  </a:lnTo>
                  <a:lnTo>
                    <a:pt x="5312881" y="770977"/>
                  </a:lnTo>
                  <a:lnTo>
                    <a:pt x="5292274" y="810786"/>
                  </a:lnTo>
                  <a:lnTo>
                    <a:pt x="5260866" y="842194"/>
                  </a:lnTo>
                  <a:lnTo>
                    <a:pt x="5221057" y="862801"/>
                  </a:lnTo>
                  <a:lnTo>
                    <a:pt x="5175250" y="870204"/>
                  </a:lnTo>
                  <a:lnTo>
                    <a:pt x="0" y="870204"/>
                  </a:lnTo>
                  <a:lnTo>
                    <a:pt x="0" y="0"/>
                  </a:lnTo>
                  <a:lnTo>
                    <a:pt x="5175250" y="0"/>
                  </a:lnTo>
                  <a:lnTo>
                    <a:pt x="5221057" y="7390"/>
                  </a:lnTo>
                  <a:lnTo>
                    <a:pt x="5260866" y="27972"/>
                  </a:lnTo>
                  <a:lnTo>
                    <a:pt x="5292274" y="59362"/>
                  </a:lnTo>
                  <a:lnTo>
                    <a:pt x="5312881" y="99177"/>
                  </a:lnTo>
                  <a:lnTo>
                    <a:pt x="5320284" y="145034"/>
                  </a:lnTo>
                  <a:close/>
                </a:path>
              </a:pathLst>
            </a:custGeom>
            <a:ln w="952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439036" y="3864609"/>
            <a:ext cx="4321175" cy="59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24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35">
                <a:latin typeface="Microsoft Sans Serif"/>
                <a:cs typeface="Microsoft Sans Serif"/>
              </a:rPr>
              <a:t>Подготовка</a:t>
            </a:r>
            <a:r>
              <a:rPr dirty="0" sz="2000" spc="25">
                <a:latin typeface="Microsoft Sans Serif"/>
                <a:cs typeface="Microsoft Sans Serif"/>
              </a:rPr>
              <a:t> </a:t>
            </a:r>
            <a:r>
              <a:rPr dirty="0" sz="2000" spc="-20">
                <a:latin typeface="Microsoft Sans Serif"/>
                <a:cs typeface="Microsoft Sans Serif"/>
              </a:rPr>
              <a:t>наставников</a:t>
            </a:r>
            <a:r>
              <a:rPr dirty="0" sz="2000">
                <a:latin typeface="Microsoft Sans Serif"/>
                <a:cs typeface="Microsoft Sans Serif"/>
              </a:rPr>
              <a:t> в</a:t>
            </a:r>
            <a:r>
              <a:rPr dirty="0" sz="2000" spc="20">
                <a:latin typeface="Microsoft Sans Serif"/>
                <a:cs typeface="Microsoft Sans Serif"/>
              </a:rPr>
              <a:t> </a:t>
            </a:r>
            <a:r>
              <a:rPr dirty="0" sz="2000" spc="-5">
                <a:latin typeface="Microsoft Sans Serif"/>
                <a:cs typeface="Microsoft Sans Serif"/>
              </a:rPr>
              <a:t>«Школе</a:t>
            </a:r>
            <a:endParaRPr sz="2000">
              <a:latin typeface="Microsoft Sans Serif"/>
              <a:cs typeface="Microsoft Sans Serif"/>
            </a:endParaRPr>
          </a:p>
          <a:p>
            <a:pPr marL="241300">
              <a:lnSpc>
                <a:spcPts val="2240"/>
              </a:lnSpc>
            </a:pPr>
            <a:r>
              <a:rPr dirty="0" sz="2000" spc="-10">
                <a:latin typeface="Microsoft Sans Serif"/>
                <a:cs typeface="Microsoft Sans Serif"/>
              </a:rPr>
              <a:t>наставничества»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908" y="4791455"/>
            <a:ext cx="952500" cy="13304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50214" y="5214620"/>
            <a:ext cx="2641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61872" y="4782311"/>
            <a:ext cx="5415280" cy="920750"/>
            <a:chOff x="1261872" y="4782311"/>
            <a:chExt cx="5415280" cy="92075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1872" y="4782311"/>
              <a:ext cx="5414772" cy="9204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3396" y="4835651"/>
              <a:ext cx="4695444" cy="85648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09116" y="4807076"/>
              <a:ext cx="5320665" cy="824865"/>
            </a:xfrm>
            <a:custGeom>
              <a:avLst/>
              <a:gdLst/>
              <a:ahLst/>
              <a:cxnLst/>
              <a:rect l="l" t="t" r="r" b="b"/>
              <a:pathLst>
                <a:path w="5320665" h="824864">
                  <a:moveTo>
                    <a:pt x="5182743" y="0"/>
                  </a:moveTo>
                  <a:lnTo>
                    <a:pt x="0" y="0"/>
                  </a:lnTo>
                  <a:lnTo>
                    <a:pt x="0" y="824725"/>
                  </a:lnTo>
                  <a:lnTo>
                    <a:pt x="5182743" y="824725"/>
                  </a:lnTo>
                  <a:lnTo>
                    <a:pt x="5226210" y="817714"/>
                  </a:lnTo>
                  <a:lnTo>
                    <a:pt x="5263966" y="798195"/>
                  </a:lnTo>
                  <a:lnTo>
                    <a:pt x="5293742" y="768443"/>
                  </a:lnTo>
                  <a:lnTo>
                    <a:pt x="5313270" y="730728"/>
                  </a:lnTo>
                  <a:lnTo>
                    <a:pt x="5320284" y="687324"/>
                  </a:lnTo>
                  <a:lnTo>
                    <a:pt x="5320284" y="137541"/>
                  </a:lnTo>
                  <a:lnTo>
                    <a:pt x="5313270" y="94073"/>
                  </a:lnTo>
                  <a:lnTo>
                    <a:pt x="5293742" y="56317"/>
                  </a:lnTo>
                  <a:lnTo>
                    <a:pt x="5263966" y="26541"/>
                  </a:lnTo>
                  <a:lnTo>
                    <a:pt x="5226210" y="7013"/>
                  </a:lnTo>
                  <a:lnTo>
                    <a:pt x="51827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09116" y="4807076"/>
              <a:ext cx="5320665" cy="824865"/>
            </a:xfrm>
            <a:custGeom>
              <a:avLst/>
              <a:gdLst/>
              <a:ahLst/>
              <a:cxnLst/>
              <a:rect l="l" t="t" r="r" b="b"/>
              <a:pathLst>
                <a:path w="5320665" h="824864">
                  <a:moveTo>
                    <a:pt x="5320284" y="137541"/>
                  </a:moveTo>
                  <a:lnTo>
                    <a:pt x="5320284" y="687324"/>
                  </a:lnTo>
                  <a:lnTo>
                    <a:pt x="5313270" y="730728"/>
                  </a:lnTo>
                  <a:lnTo>
                    <a:pt x="5293742" y="768443"/>
                  </a:lnTo>
                  <a:lnTo>
                    <a:pt x="5263966" y="798195"/>
                  </a:lnTo>
                  <a:lnTo>
                    <a:pt x="5226210" y="817714"/>
                  </a:lnTo>
                  <a:lnTo>
                    <a:pt x="5182743" y="824725"/>
                  </a:lnTo>
                  <a:lnTo>
                    <a:pt x="0" y="824725"/>
                  </a:lnTo>
                  <a:lnTo>
                    <a:pt x="0" y="0"/>
                  </a:lnTo>
                  <a:lnTo>
                    <a:pt x="5182743" y="0"/>
                  </a:lnTo>
                  <a:lnTo>
                    <a:pt x="5226210" y="7013"/>
                  </a:lnTo>
                  <a:lnTo>
                    <a:pt x="5263966" y="26541"/>
                  </a:lnTo>
                  <a:lnTo>
                    <a:pt x="5293742" y="56317"/>
                  </a:lnTo>
                  <a:lnTo>
                    <a:pt x="5313270" y="94073"/>
                  </a:lnTo>
                  <a:lnTo>
                    <a:pt x="5320284" y="137541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1439036" y="4899101"/>
            <a:ext cx="4295140" cy="594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24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25">
                <a:latin typeface="Microsoft Sans Serif"/>
                <a:cs typeface="Microsoft Sans Serif"/>
              </a:rPr>
              <a:t>Работа</a:t>
            </a:r>
            <a:r>
              <a:rPr dirty="0" sz="2000" spc="5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наставника</a:t>
            </a:r>
            <a:r>
              <a:rPr dirty="0" sz="2000" spc="-1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(закрепление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45">
                <a:latin typeface="Microsoft Sans Serif"/>
                <a:cs typeface="Microsoft Sans Serif"/>
              </a:rPr>
              <a:t>за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ts val="2240"/>
              </a:lnSpc>
            </a:pPr>
            <a:r>
              <a:rPr dirty="0" sz="1800" spc="-15">
                <a:latin typeface="Microsoft Sans Serif"/>
                <a:cs typeface="Microsoft Sans Serif"/>
              </a:rPr>
              <a:t>адаптантом)</a:t>
            </a:r>
            <a:r>
              <a:rPr dirty="0" sz="2000" spc="-15">
                <a:latin typeface="Microsoft Sans Serif"/>
                <a:cs typeface="Microsoft Sans Serif"/>
              </a:rPr>
              <a:t>.</a:t>
            </a:r>
            <a:r>
              <a:rPr dirty="0" sz="2000" spc="10">
                <a:latin typeface="Microsoft Sans Serif"/>
                <a:cs typeface="Microsoft Sans Serif"/>
              </a:rPr>
              <a:t> </a:t>
            </a:r>
            <a:r>
              <a:rPr dirty="0" sz="2000" spc="-15">
                <a:latin typeface="Microsoft Sans Serif"/>
                <a:cs typeface="Microsoft Sans Serif"/>
              </a:rPr>
              <a:t>Сопровождение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733971" cy="130875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608326" y="26923"/>
            <a:ext cx="6436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Победитель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Конкурса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лучших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практик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«Наставничество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производстве»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(2019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г.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, </a:t>
            </a:r>
            <a:r>
              <a:rPr dirty="0" sz="1800" spc="-10" b="1">
                <a:latin typeface="Arial"/>
                <a:cs typeface="Arial"/>
              </a:rPr>
              <a:t>организатор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АНО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НАРК)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7982"/>
            <a:ext cx="8977732" cy="55445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21585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Победитель</a:t>
            </a:r>
            <a:r>
              <a:rPr dirty="0" spc="50"/>
              <a:t> </a:t>
            </a:r>
            <a:r>
              <a:rPr dirty="0" spc="-5"/>
              <a:t>Конкурса</a:t>
            </a:r>
            <a:r>
              <a:rPr dirty="0"/>
              <a:t> </a:t>
            </a:r>
            <a:r>
              <a:rPr dirty="0" spc="-15"/>
              <a:t>лучших</a:t>
            </a:r>
            <a:r>
              <a:rPr dirty="0" spc="55"/>
              <a:t> </a:t>
            </a:r>
            <a:r>
              <a:rPr dirty="0" spc="-10"/>
              <a:t>практик</a:t>
            </a:r>
            <a:r>
              <a:rPr dirty="0" spc="40"/>
              <a:t> </a:t>
            </a:r>
            <a:r>
              <a:rPr dirty="0" spc="-10"/>
              <a:t>«Наставничество </a:t>
            </a:r>
            <a:r>
              <a:rPr dirty="0" spc="-484"/>
              <a:t> </a:t>
            </a:r>
            <a:r>
              <a:rPr dirty="0"/>
              <a:t>на</a:t>
            </a:r>
            <a:r>
              <a:rPr dirty="0" spc="-5"/>
              <a:t> </a:t>
            </a:r>
            <a:r>
              <a:rPr dirty="0" spc="-15"/>
              <a:t>производстве»</a:t>
            </a:r>
            <a:r>
              <a:rPr dirty="0" spc="40"/>
              <a:t> </a:t>
            </a:r>
            <a:r>
              <a:rPr dirty="0" spc="-5"/>
              <a:t>(2019</a:t>
            </a:r>
            <a:r>
              <a:rPr dirty="0" spc="5"/>
              <a:t> </a:t>
            </a:r>
            <a:r>
              <a:rPr dirty="0" spc="-95"/>
              <a:t>г.</a:t>
            </a:r>
            <a:r>
              <a:rPr dirty="0" spc="5"/>
              <a:t> </a:t>
            </a:r>
            <a:r>
              <a:rPr dirty="0"/>
              <a:t>, </a:t>
            </a:r>
            <a:r>
              <a:rPr dirty="0" spc="-10"/>
              <a:t>организатор</a:t>
            </a:r>
            <a:r>
              <a:rPr dirty="0" spc="55"/>
              <a:t> </a:t>
            </a:r>
            <a:r>
              <a:rPr dirty="0"/>
              <a:t>–</a:t>
            </a:r>
            <a:r>
              <a:rPr dirty="0" spc="-5"/>
              <a:t> </a:t>
            </a:r>
            <a:r>
              <a:rPr dirty="0" spc="-20"/>
              <a:t>АНО</a:t>
            </a:r>
            <a:r>
              <a:rPr dirty="0" spc="45"/>
              <a:t> </a:t>
            </a:r>
            <a:r>
              <a:rPr dirty="0" spc="-15"/>
              <a:t>НАРК)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027000"/>
            <a:ext cx="9135745" cy="831215"/>
          </a:xfrm>
          <a:custGeom>
            <a:avLst/>
            <a:gdLst/>
            <a:ahLst/>
            <a:cxnLst/>
            <a:rect l="l" t="t" r="r" b="b"/>
            <a:pathLst>
              <a:path w="9135745" h="831215">
                <a:moveTo>
                  <a:pt x="9135237" y="0"/>
                </a:moveTo>
                <a:lnTo>
                  <a:pt x="0" y="0"/>
                </a:lnTo>
                <a:lnTo>
                  <a:pt x="0" y="830999"/>
                </a:lnTo>
                <a:lnTo>
                  <a:pt x="9135237" y="830999"/>
                </a:lnTo>
                <a:lnTo>
                  <a:pt x="913523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1860" y="6056782"/>
            <a:ext cx="811149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Отбор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наставников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осуществляется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основе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корпоративной</a:t>
            </a:r>
            <a:r>
              <a:rPr dirty="0" sz="12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модели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компетенций.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Рассматриваются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результаты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текущей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оценки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компетенций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«ориентация</a:t>
            </a:r>
            <a:r>
              <a:rPr dirty="0" sz="12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результат»,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«аналитическое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1200" spc="-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стратегическое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мышление,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«принятие</a:t>
            </a: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решений»,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«работа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команде,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надежность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сопричастность»,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«коммуникация».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72" y="802306"/>
            <a:ext cx="8892843" cy="57173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08326" y="26923"/>
            <a:ext cx="6436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Победитель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Конкурса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лучших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практик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«Наставничество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на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производстве»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(2019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г.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, </a:t>
            </a:r>
            <a:r>
              <a:rPr dirty="0" sz="1800" spc="-10" b="1">
                <a:latin typeface="Arial"/>
                <a:cs typeface="Arial"/>
              </a:rPr>
              <a:t>организатор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АНО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НАРК)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5871" y="665479"/>
            <a:ext cx="9804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0534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Фо</a:t>
            </a:r>
            <a:r>
              <a:rPr dirty="0" sz="1200" spc="-10" b="1" i="1">
                <a:latin typeface="Arial"/>
                <a:cs typeface="Arial"/>
              </a:rPr>
              <a:t>н</a:t>
            </a:r>
            <a:r>
              <a:rPr dirty="0" sz="1200" spc="10" b="1" i="1">
                <a:latin typeface="Arial"/>
                <a:cs typeface="Arial"/>
              </a:rPr>
              <a:t>д</a:t>
            </a:r>
            <a:r>
              <a:rPr dirty="0" sz="1200" b="1" i="1">
                <a:latin typeface="Arial"/>
                <a:cs typeface="Arial"/>
              </a:rPr>
              <a:t>а  От</a:t>
            </a:r>
            <a:r>
              <a:rPr dirty="0" sz="1200" spc="5" b="1" i="1">
                <a:latin typeface="Arial"/>
                <a:cs typeface="Arial"/>
              </a:rPr>
              <a:t>к</a:t>
            </a:r>
            <a:r>
              <a:rPr dirty="0" sz="1200" b="1" i="1">
                <a:latin typeface="Arial"/>
                <a:cs typeface="Arial"/>
              </a:rPr>
              <a:t>р</a:t>
            </a:r>
            <a:r>
              <a:rPr dirty="0" sz="1200" spc="-10" b="1" i="1">
                <a:latin typeface="Arial"/>
                <a:cs typeface="Arial"/>
              </a:rPr>
              <a:t>ы</a:t>
            </a:r>
            <a:r>
              <a:rPr dirty="0" sz="1200" spc="-15" b="1" i="1">
                <a:latin typeface="Arial"/>
                <a:cs typeface="Arial"/>
              </a:rPr>
              <a:t>т</a:t>
            </a:r>
            <a:r>
              <a:rPr dirty="0" sz="1200" b="1" i="1">
                <a:latin typeface="Arial"/>
                <a:cs typeface="Arial"/>
              </a:rPr>
              <a:t>о</a:t>
            </a:r>
            <a:r>
              <a:rPr dirty="0" sz="1200" spc="-30" b="1" i="1">
                <a:latin typeface="Arial"/>
                <a:cs typeface="Arial"/>
              </a:rPr>
              <a:t>г</a:t>
            </a:r>
            <a:r>
              <a:rPr dirty="0" sz="1200" b="1" i="1">
                <a:latin typeface="Arial"/>
                <a:cs typeface="Arial"/>
              </a:rPr>
              <a:t>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8301" y="665479"/>
            <a:ext cx="11753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latin typeface="Arial"/>
                <a:cs typeface="Arial"/>
              </a:rPr>
              <a:t>Совместный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0" b="1" i="1">
                <a:latin typeface="Arial"/>
                <a:cs typeface="Arial"/>
              </a:rPr>
              <a:t>«Сколково», 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у</a:t>
            </a:r>
            <a:r>
              <a:rPr dirty="0" sz="1200" spc="-5" b="1" i="1">
                <a:latin typeface="Arial"/>
                <a:cs typeface="Arial"/>
              </a:rPr>
              <a:t>н</a:t>
            </a:r>
            <a:r>
              <a:rPr dirty="0" sz="1200" b="1" i="1">
                <a:latin typeface="Arial"/>
                <a:cs typeface="Arial"/>
              </a:rPr>
              <a:t>и</a:t>
            </a:r>
            <a:r>
              <a:rPr dirty="0" sz="1200" spc="-30" b="1" i="1">
                <a:latin typeface="Arial"/>
                <a:cs typeface="Arial"/>
              </a:rPr>
              <a:t>в</a:t>
            </a:r>
            <a:r>
              <a:rPr dirty="0" sz="1200" b="1" i="1">
                <a:latin typeface="Arial"/>
                <a:cs typeface="Arial"/>
              </a:rPr>
              <a:t>ерси</a:t>
            </a:r>
            <a:r>
              <a:rPr dirty="0" sz="1200" spc="-25" b="1" i="1">
                <a:latin typeface="Arial"/>
                <a:cs typeface="Arial"/>
              </a:rPr>
              <a:t>т</a:t>
            </a:r>
            <a:r>
              <a:rPr dirty="0" sz="1200" spc="-10" b="1" i="1">
                <a:latin typeface="Arial"/>
                <a:cs typeface="Arial"/>
              </a:rPr>
              <a:t>е</a:t>
            </a:r>
            <a:r>
              <a:rPr dirty="0" sz="1200" spc="-15" b="1" i="1">
                <a:latin typeface="Arial"/>
                <a:cs typeface="Arial"/>
              </a:rPr>
              <a:t>т</a:t>
            </a:r>
            <a:r>
              <a:rPr dirty="0" sz="1200" b="1" i="1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561" y="665479"/>
            <a:ext cx="8178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 marR="5080" indent="172085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проект  </a:t>
            </a:r>
            <a:r>
              <a:rPr dirty="0" sz="1200" spc="-20" b="1" i="1">
                <a:latin typeface="Arial"/>
                <a:cs typeface="Arial"/>
              </a:rPr>
              <a:t>АСИ,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 i="1">
                <a:latin typeface="Arial"/>
                <a:cs typeface="Arial"/>
              </a:rPr>
              <a:t>Сколково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2928" y="1031494"/>
            <a:ext cx="9124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20" algn="l"/>
              </a:tabLst>
            </a:pPr>
            <a:r>
              <a:rPr dirty="0" sz="1200" b="1" i="1">
                <a:latin typeface="Arial"/>
                <a:cs typeface="Arial"/>
              </a:rPr>
              <a:t>и	раб</a:t>
            </a:r>
            <a:r>
              <a:rPr dirty="0" sz="1200" spc="-65" b="1" i="1">
                <a:latin typeface="Arial"/>
                <a:cs typeface="Arial"/>
              </a:rPr>
              <a:t>о</a:t>
            </a:r>
            <a:r>
              <a:rPr dirty="0" sz="1200" spc="-5" b="1" i="1">
                <a:latin typeface="Arial"/>
                <a:cs typeface="Arial"/>
              </a:rPr>
              <a:t>ч</a:t>
            </a:r>
            <a:r>
              <a:rPr dirty="0" sz="1200" b="1" i="1">
                <a:latin typeface="Arial"/>
                <a:cs typeface="Arial"/>
              </a:rPr>
              <a:t>ей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5783" y="611212"/>
            <a:ext cx="2813050" cy="1148080"/>
            <a:chOff x="295783" y="611212"/>
            <a:chExt cx="2813050" cy="11480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308" y="620674"/>
              <a:ext cx="2793619" cy="11288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0545" y="615975"/>
              <a:ext cx="2803525" cy="1138555"/>
            </a:xfrm>
            <a:custGeom>
              <a:avLst/>
              <a:gdLst/>
              <a:ahLst/>
              <a:cxnLst/>
              <a:rect l="l" t="t" r="r" b="b"/>
              <a:pathLst>
                <a:path w="2803525" h="1138555">
                  <a:moveTo>
                    <a:pt x="0" y="1138402"/>
                  </a:moveTo>
                  <a:lnTo>
                    <a:pt x="2803144" y="1138402"/>
                  </a:lnTo>
                  <a:lnTo>
                    <a:pt x="2803144" y="0"/>
                  </a:lnTo>
                  <a:lnTo>
                    <a:pt x="0" y="0"/>
                  </a:lnTo>
                  <a:lnTo>
                    <a:pt x="0" y="1138402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5388" y="19304"/>
            <a:ext cx="494855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ИНИЦИАТИВЫ</a:t>
            </a:r>
            <a:r>
              <a:rPr dirty="0" spc="-25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b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dirty="0" spc="-10" b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pc="-5" b="0">
                <a:solidFill>
                  <a:srgbClr val="001F5F"/>
                </a:solidFill>
                <a:latin typeface="Arial Black"/>
                <a:cs typeface="Arial Black"/>
              </a:rPr>
              <a:t>НАСТАВНИЧЕСТВУ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8175" y="285504"/>
            <a:ext cx="3122930" cy="4667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715">
              <a:lnSpc>
                <a:spcPts val="1714"/>
              </a:lnSpc>
              <a:spcBef>
                <a:spcPts val="130"/>
              </a:spcBef>
            </a:pPr>
            <a:r>
              <a:rPr dirty="0" sz="1450" spc="40" i="1">
                <a:solidFill>
                  <a:srgbClr val="C00000"/>
                </a:solidFill>
                <a:latin typeface="Arial"/>
                <a:cs typeface="Arial"/>
              </a:rPr>
              <a:t>талантливые</a:t>
            </a:r>
            <a:r>
              <a:rPr dirty="0" sz="1450" spc="3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-20" i="1">
                <a:solidFill>
                  <a:srgbClr val="C00000"/>
                </a:solidFill>
                <a:latin typeface="Arial"/>
                <a:cs typeface="Arial"/>
              </a:rPr>
              <a:t>дети</a:t>
            </a:r>
            <a:r>
              <a:rPr dirty="0" sz="1450" spc="5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80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dirty="0" sz="1450" spc="2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55" i="1">
                <a:solidFill>
                  <a:srgbClr val="C00000"/>
                </a:solidFill>
                <a:latin typeface="Arial"/>
                <a:cs typeface="Arial"/>
              </a:rPr>
              <a:t>молодежь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ts val="1714"/>
              </a:lnSpc>
            </a:pPr>
            <a:r>
              <a:rPr dirty="0" cap="small" sz="1450" spc="95" i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450" spc="5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30" i="1">
                <a:solidFill>
                  <a:srgbClr val="C00000"/>
                </a:solidFill>
                <a:latin typeface="Arial"/>
                <a:cs typeface="Arial"/>
              </a:rPr>
              <a:t>пр</a:t>
            </a:r>
            <a:r>
              <a:rPr dirty="0" sz="1450" spc="120" i="1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dirty="0" sz="1450" spc="185" i="1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dirty="0" sz="1450" spc="150" i="1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dirty="0" sz="1450" spc="-505" i="1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dirty="0" sz="1450" spc="190" i="1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dirty="0" sz="1450" spc="155" i="1">
                <a:solidFill>
                  <a:srgbClr val="C00000"/>
                </a:solidFill>
                <a:latin typeface="Arial"/>
                <a:cs typeface="Arial"/>
              </a:rPr>
              <a:t>ой</a:t>
            </a:r>
            <a:r>
              <a:rPr dirty="0" sz="1450" spc="7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50" spc="114" i="1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dirty="0" sz="1450" spc="-75" i="1">
                <a:solidFill>
                  <a:srgbClr val="C00000"/>
                </a:solidFill>
                <a:latin typeface="Arial"/>
                <a:cs typeface="Arial"/>
              </a:rPr>
              <a:t>ея</a:t>
            </a:r>
            <a:r>
              <a:rPr dirty="0" sz="1450" spc="-125" i="1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dirty="0" sz="1450" spc="155" i="1">
                <a:solidFill>
                  <a:srgbClr val="C00000"/>
                </a:solidFill>
                <a:latin typeface="Arial"/>
                <a:cs typeface="Arial"/>
              </a:rPr>
              <a:t>ель</a:t>
            </a:r>
            <a:r>
              <a:rPr dirty="0" sz="1450" spc="145" i="1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dirty="0" sz="1450" spc="-45" i="1">
                <a:solidFill>
                  <a:srgbClr val="C00000"/>
                </a:solidFill>
                <a:latin typeface="Arial"/>
                <a:cs typeface="Arial"/>
              </a:rPr>
              <a:t>ос</a:t>
            </a:r>
            <a:r>
              <a:rPr dirty="0" sz="1450" spc="-85" i="1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dirty="0" sz="1450" spc="185" i="1">
                <a:solidFill>
                  <a:srgbClr val="C00000"/>
                </a:solidFill>
                <a:latin typeface="Arial"/>
                <a:cs typeface="Arial"/>
              </a:rPr>
              <a:t>и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5758" y="744994"/>
            <a:ext cx="2474467" cy="10568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8267" y="4602937"/>
            <a:ext cx="8052434" cy="16694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Открытое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сообщество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наставников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Казанского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Университета</a:t>
            </a:r>
            <a:r>
              <a:rPr dirty="0" sz="1800" spc="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Та</a:t>
            </a:r>
            <a:r>
              <a:rPr dirty="0" sz="1800" spc="-10" b="1">
                <a:latin typeface="Calibri"/>
                <a:cs typeface="Calibri"/>
              </a:rPr>
              <a:t>лантов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рамках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госпрограммы</a:t>
            </a:r>
            <a:endParaRPr sz="1800">
              <a:latin typeface="Calibri"/>
              <a:cs typeface="Calibri"/>
            </a:endParaRPr>
          </a:p>
          <a:p>
            <a:pPr marL="12700" marR="468058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«Стратегическое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управление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талантами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10">
                <a:latin typeface="Calibri"/>
                <a:cs typeface="Calibri"/>
              </a:rPr>
              <a:t>Республике </a:t>
            </a:r>
            <a:r>
              <a:rPr dirty="0" sz="1800" spc="-20">
                <a:latin typeface="Calibri"/>
                <a:cs typeface="Calibri"/>
              </a:rPr>
              <a:t>Татарстан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2015–2022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гг.»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5454" y="4282820"/>
            <a:ext cx="3183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Black"/>
                <a:cs typeface="Arial Black"/>
              </a:rPr>
              <a:t>Региональные</a:t>
            </a:r>
            <a:r>
              <a:rPr dirty="0" sz="1800" spc="-5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практики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19" y="4941142"/>
            <a:ext cx="5040503" cy="180022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60413" y="2812961"/>
            <a:ext cx="2683510" cy="1137285"/>
            <a:chOff x="360413" y="2812961"/>
            <a:chExt cx="2683510" cy="11372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046" y="3032001"/>
              <a:ext cx="2505450" cy="5472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5175" y="2817723"/>
              <a:ext cx="2673985" cy="1127760"/>
            </a:xfrm>
            <a:custGeom>
              <a:avLst/>
              <a:gdLst/>
              <a:ahLst/>
              <a:cxnLst/>
              <a:rect l="l" t="t" r="r" b="b"/>
              <a:pathLst>
                <a:path w="2673985" h="1127760">
                  <a:moveTo>
                    <a:pt x="0" y="1127277"/>
                  </a:moveTo>
                  <a:lnTo>
                    <a:pt x="2673858" y="1127277"/>
                  </a:lnTo>
                  <a:lnTo>
                    <a:pt x="2673858" y="0"/>
                  </a:lnTo>
                  <a:lnTo>
                    <a:pt x="0" y="0"/>
                  </a:lnTo>
                  <a:lnTo>
                    <a:pt x="0" y="1127277"/>
                  </a:lnTo>
                  <a:close/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546085" y="4291965"/>
            <a:ext cx="973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Microsoft Sans Serif"/>
                <a:cs typeface="Microsoft Sans Serif"/>
              </a:rPr>
              <a:t>utalents.ru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" y="2559121"/>
            <a:ext cx="9119235" cy="72390"/>
          </a:xfrm>
          <a:custGeom>
            <a:avLst/>
            <a:gdLst/>
            <a:ahLst/>
            <a:cxnLst/>
            <a:rect l="l" t="t" r="r" b="b"/>
            <a:pathLst>
              <a:path w="9119235" h="72389">
                <a:moveTo>
                  <a:pt x="0" y="71810"/>
                </a:moveTo>
                <a:lnTo>
                  <a:pt x="9118914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-9525" y="4166234"/>
            <a:ext cx="9141460" cy="90805"/>
            <a:chOff x="-9525" y="4166234"/>
            <a:chExt cx="9141460" cy="90805"/>
          </a:xfrm>
        </p:grpSpPr>
        <p:sp>
          <p:nvSpPr>
            <p:cNvPr id="21" name="object 21"/>
            <p:cNvSpPr/>
            <p:nvPr/>
          </p:nvSpPr>
          <p:spPr>
            <a:xfrm>
              <a:off x="486981" y="4185792"/>
              <a:ext cx="2082164" cy="17145"/>
            </a:xfrm>
            <a:custGeom>
              <a:avLst/>
              <a:gdLst/>
              <a:ahLst/>
              <a:cxnLst/>
              <a:rect l="l" t="t" r="r" b="b"/>
              <a:pathLst>
                <a:path w="2082164" h="17145">
                  <a:moveTo>
                    <a:pt x="2081720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2081720" y="16763"/>
                  </a:lnTo>
                  <a:lnTo>
                    <a:pt x="20817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0" y="4175759"/>
              <a:ext cx="9122410" cy="71755"/>
            </a:xfrm>
            <a:custGeom>
              <a:avLst/>
              <a:gdLst/>
              <a:ahLst/>
              <a:cxnLst/>
              <a:rect l="l" t="t" r="r" b="b"/>
              <a:pathLst>
                <a:path w="9122410" h="71754">
                  <a:moveTo>
                    <a:pt x="0" y="71489"/>
                  </a:moveTo>
                  <a:lnTo>
                    <a:pt x="9121902" y="0"/>
                  </a:lnTo>
                </a:path>
              </a:pathLst>
            </a:custGeom>
            <a:ln w="1904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889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группы</a:t>
            </a:r>
            <a:r>
              <a:rPr dirty="0" spc="10"/>
              <a:t> </a:t>
            </a:r>
            <a:r>
              <a:rPr dirty="0" spc="-5"/>
              <a:t>НТИ </a:t>
            </a:r>
            <a:r>
              <a:rPr dirty="0" spc="-10"/>
              <a:t>«Кружковое</a:t>
            </a:r>
            <a:r>
              <a:rPr dirty="0" spc="5"/>
              <a:t> </a:t>
            </a:r>
            <a:r>
              <a:rPr dirty="0" spc="-5"/>
              <a:t>движение»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/>
          </a:p>
          <a:p>
            <a:pPr marL="2896235">
              <a:lnSpc>
                <a:spcPct val="100000"/>
              </a:lnSpc>
            </a:pPr>
            <a:r>
              <a:rPr dirty="0" u="heavy" spc="-5" i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http://sk.ru/opus/p/academy.aspx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algn="just" marL="12700" marR="5080">
              <a:lnSpc>
                <a:spcPct val="79900"/>
              </a:lnSpc>
            </a:pPr>
            <a:r>
              <a:rPr dirty="0" sz="1600" spc="-5" i="0">
                <a:latin typeface="Arial"/>
                <a:cs typeface="Arial"/>
              </a:rPr>
              <a:t>Наставник </a:t>
            </a:r>
            <a:r>
              <a:rPr dirty="0" sz="1600" spc="-10" i="0">
                <a:latin typeface="Arial"/>
                <a:cs typeface="Arial"/>
              </a:rPr>
              <a:t>проектного </a:t>
            </a:r>
            <a:r>
              <a:rPr dirty="0" sz="1600" spc="-5" i="0">
                <a:latin typeface="Arial"/>
                <a:cs typeface="Arial"/>
              </a:rPr>
              <a:t>обучения </a:t>
            </a:r>
            <a:r>
              <a:rPr dirty="0" sz="1400" i="0">
                <a:latin typeface="Arial"/>
                <a:cs typeface="Arial"/>
              </a:rPr>
              <a:t>– </a:t>
            </a:r>
            <a:r>
              <a:rPr dirty="0" sz="1400" spc="-25" b="0" i="0">
                <a:latin typeface="Microsoft Sans Serif"/>
                <a:cs typeface="Microsoft Sans Serif"/>
              </a:rPr>
              <a:t>человек, </a:t>
            </a:r>
            <a:r>
              <a:rPr dirty="0" sz="1400" spc="-10" b="0" i="0">
                <a:latin typeface="Microsoft Sans Serif"/>
                <a:cs typeface="Microsoft Sans Serif"/>
              </a:rPr>
              <a:t>имеющий опыт профильной профессиональной, </a:t>
            </a:r>
            <a:r>
              <a:rPr dirty="0" sz="1400" spc="-5" b="0" i="0">
                <a:latin typeface="Microsoft Sans Serif"/>
                <a:cs typeface="Microsoft Sans Serif"/>
              </a:rPr>
              <a:t> </a:t>
            </a:r>
            <a:r>
              <a:rPr dirty="0" sz="1400" spc="-15" b="0" i="0">
                <a:latin typeface="Microsoft Sans Serif"/>
                <a:cs typeface="Microsoft Sans Serif"/>
              </a:rPr>
              <a:t>проектной</a:t>
            </a:r>
            <a:r>
              <a:rPr dirty="0" sz="1400" spc="-10" b="0" i="0">
                <a:latin typeface="Microsoft Sans Serif"/>
                <a:cs typeface="Microsoft Sans Serif"/>
              </a:rPr>
              <a:t> </a:t>
            </a:r>
            <a:r>
              <a:rPr dirty="0" sz="1400" b="0" i="0">
                <a:latin typeface="Microsoft Sans Serif"/>
                <a:cs typeface="Microsoft Sans Serif"/>
              </a:rPr>
              <a:t>и</a:t>
            </a:r>
            <a:r>
              <a:rPr dirty="0" sz="1400" spc="5" b="0" i="0">
                <a:latin typeface="Microsoft Sans Serif"/>
                <a:cs typeface="Microsoft Sans Serif"/>
              </a:rPr>
              <a:t> </a:t>
            </a:r>
            <a:r>
              <a:rPr dirty="0" sz="1400" spc="-25" b="0" i="0">
                <a:latin typeface="Microsoft Sans Serif"/>
                <a:cs typeface="Microsoft Sans Serif"/>
              </a:rPr>
              <a:t>педагогической</a:t>
            </a:r>
            <a:r>
              <a:rPr dirty="0" sz="1400" spc="-20" b="0" i="0">
                <a:latin typeface="Microsoft Sans Serif"/>
                <a:cs typeface="Microsoft Sans Serif"/>
              </a:rPr>
              <a:t> </a:t>
            </a:r>
            <a:r>
              <a:rPr dirty="0" sz="1400" spc="-10" b="0" i="0">
                <a:latin typeface="Microsoft Sans Serif"/>
                <a:cs typeface="Microsoft Sans Serif"/>
              </a:rPr>
              <a:t>деятельности,</a:t>
            </a:r>
            <a:r>
              <a:rPr dirty="0" sz="1400" spc="-5" b="0" i="0">
                <a:latin typeface="Microsoft Sans Serif"/>
                <a:cs typeface="Microsoft Sans Serif"/>
              </a:rPr>
              <a:t> </a:t>
            </a:r>
            <a:r>
              <a:rPr dirty="0" sz="1400" spc="-10" b="0" i="0">
                <a:latin typeface="Microsoft Sans Serif"/>
                <a:cs typeface="Microsoft Sans Serif"/>
              </a:rPr>
              <a:t>передающий</a:t>
            </a:r>
            <a:r>
              <a:rPr dirty="0" sz="1400" spc="-5" b="0" i="0">
                <a:latin typeface="Microsoft Sans Serif"/>
                <a:cs typeface="Microsoft Sans Serif"/>
              </a:rPr>
              <a:t> свой</a:t>
            </a:r>
            <a:r>
              <a:rPr dirty="0" sz="1400" b="0" i="0">
                <a:latin typeface="Microsoft Sans Serif"/>
                <a:cs typeface="Microsoft Sans Serif"/>
              </a:rPr>
              <a:t> </a:t>
            </a:r>
            <a:r>
              <a:rPr dirty="0" sz="1400" spc="-5" b="0" i="0">
                <a:latin typeface="Microsoft Sans Serif"/>
                <a:cs typeface="Microsoft Sans Serif"/>
              </a:rPr>
              <a:t>опыт</a:t>
            </a:r>
            <a:r>
              <a:rPr dirty="0" sz="1400" b="0" i="0">
                <a:latin typeface="Microsoft Sans Serif"/>
                <a:cs typeface="Microsoft Sans Serif"/>
              </a:rPr>
              <a:t> </a:t>
            </a:r>
            <a:r>
              <a:rPr dirty="0" sz="1400" spc="-15" b="0" i="0">
                <a:latin typeface="Microsoft Sans Serif"/>
                <a:cs typeface="Microsoft Sans Serif"/>
              </a:rPr>
              <a:t>участникам</a:t>
            </a:r>
            <a:r>
              <a:rPr dirty="0" sz="1400" spc="-10" b="0" i="0">
                <a:latin typeface="Microsoft Sans Serif"/>
                <a:cs typeface="Microsoft Sans Serif"/>
              </a:rPr>
              <a:t> </a:t>
            </a:r>
            <a:r>
              <a:rPr dirty="0" sz="1400" spc="-20" b="0" i="0">
                <a:latin typeface="Microsoft Sans Serif"/>
                <a:cs typeface="Microsoft Sans Serif"/>
              </a:rPr>
              <a:t>проекта</a:t>
            </a:r>
            <a:r>
              <a:rPr dirty="0" sz="1400" spc="335" b="0" i="0">
                <a:latin typeface="Microsoft Sans Serif"/>
                <a:cs typeface="Microsoft Sans Serif"/>
              </a:rPr>
              <a:t> </a:t>
            </a:r>
            <a:r>
              <a:rPr dirty="0" sz="1400" b="0" i="0">
                <a:latin typeface="Microsoft Sans Serif"/>
                <a:cs typeface="Microsoft Sans Serif"/>
              </a:rPr>
              <a:t>и </a:t>
            </a:r>
            <a:r>
              <a:rPr dirty="0" sz="1400" spc="5" b="0" i="0">
                <a:latin typeface="Microsoft Sans Serif"/>
                <a:cs typeface="Microsoft Sans Serif"/>
              </a:rPr>
              <a:t> </a:t>
            </a:r>
            <a:r>
              <a:rPr dirty="0" sz="1400" spc="-10" b="0" i="0">
                <a:latin typeface="Microsoft Sans Serif"/>
                <a:cs typeface="Microsoft Sans Serif"/>
              </a:rPr>
              <a:t>сопровождающий</a:t>
            </a:r>
            <a:r>
              <a:rPr dirty="0" sz="1400" b="0" i="0">
                <a:latin typeface="Microsoft Sans Serif"/>
                <a:cs typeface="Microsoft Sans Serif"/>
              </a:rPr>
              <a:t> </a:t>
            </a:r>
            <a:r>
              <a:rPr dirty="0" sz="1400" spc="-10" b="0" i="0">
                <a:latin typeface="Microsoft Sans Serif"/>
                <a:cs typeface="Microsoft Sans Serif"/>
              </a:rPr>
              <a:t>реализацию</a:t>
            </a:r>
            <a:r>
              <a:rPr dirty="0" sz="1400" spc="-5" b="0" i="0">
                <a:latin typeface="Microsoft Sans Serif"/>
                <a:cs typeface="Microsoft Sans Serif"/>
              </a:rPr>
              <a:t> </a:t>
            </a:r>
            <a:r>
              <a:rPr dirty="0" sz="1400" spc="-20" b="0" i="0">
                <a:latin typeface="Microsoft Sans Serif"/>
                <a:cs typeface="Microsoft Sans Serif"/>
              </a:rPr>
              <a:t>проекта</a:t>
            </a:r>
            <a:r>
              <a:rPr dirty="0" sz="1400" spc="-5" b="0" i="0">
                <a:latin typeface="Microsoft Sans Serif"/>
                <a:cs typeface="Microsoft Sans Serif"/>
              </a:rPr>
              <a:t> </a:t>
            </a:r>
            <a:r>
              <a:rPr dirty="0" sz="1400" b="0" i="0">
                <a:latin typeface="Microsoft Sans Serif"/>
                <a:cs typeface="Microsoft Sans Serif"/>
              </a:rPr>
              <a:t>в</a:t>
            </a:r>
            <a:r>
              <a:rPr dirty="0" sz="1400" spc="20" b="0" i="0">
                <a:latin typeface="Microsoft Sans Serif"/>
                <a:cs typeface="Microsoft Sans Serif"/>
              </a:rPr>
              <a:t> </a:t>
            </a:r>
            <a:r>
              <a:rPr dirty="0" sz="1400" spc="-15" b="0" i="0">
                <a:latin typeface="Microsoft Sans Serif"/>
                <a:cs typeface="Microsoft Sans Serif"/>
              </a:rPr>
              <a:t>целях</a:t>
            </a:r>
            <a:r>
              <a:rPr dirty="0" sz="1400" spc="10" b="0" i="0">
                <a:latin typeface="Microsoft Sans Serif"/>
                <a:cs typeface="Microsoft Sans Serif"/>
              </a:rPr>
              <a:t> </a:t>
            </a:r>
            <a:r>
              <a:rPr dirty="0" sz="1400" spc="-15" b="0" i="0">
                <a:latin typeface="Microsoft Sans Serif"/>
                <a:cs typeface="Microsoft Sans Serif"/>
              </a:rPr>
              <a:t>развития</a:t>
            </a:r>
            <a:r>
              <a:rPr dirty="0" sz="1400" b="0" i="0">
                <a:latin typeface="Microsoft Sans Serif"/>
                <a:cs typeface="Microsoft Sans Serif"/>
              </a:rPr>
              <a:t> </a:t>
            </a:r>
            <a:r>
              <a:rPr dirty="0" sz="1400" spc="-15" b="0" i="0">
                <a:latin typeface="Microsoft Sans Serif"/>
                <a:cs typeface="Microsoft Sans Serif"/>
              </a:rPr>
              <a:t>участников</a:t>
            </a:r>
            <a:r>
              <a:rPr dirty="0" sz="1400" spc="20" b="0" i="0">
                <a:latin typeface="Microsoft Sans Serif"/>
                <a:cs typeface="Microsoft Sans Serif"/>
              </a:rPr>
              <a:t> </a:t>
            </a:r>
            <a:r>
              <a:rPr dirty="0" sz="1400" b="0" i="0">
                <a:latin typeface="Microsoft Sans Serif"/>
                <a:cs typeface="Microsoft Sans Serif"/>
              </a:rPr>
              <a:t>и</a:t>
            </a:r>
            <a:r>
              <a:rPr dirty="0" sz="1400" spc="15" b="0" i="0">
                <a:latin typeface="Microsoft Sans Serif"/>
                <a:cs typeface="Microsoft Sans Serif"/>
              </a:rPr>
              <a:t> </a:t>
            </a:r>
            <a:r>
              <a:rPr dirty="0" sz="1400" spc="-20" b="0" i="0">
                <a:latin typeface="Microsoft Sans Serif"/>
                <a:cs typeface="Microsoft Sans Serif"/>
              </a:rPr>
              <a:t>команды</a:t>
            </a:r>
            <a:r>
              <a:rPr dirty="0" sz="1400" spc="15" b="0" i="0">
                <a:latin typeface="Microsoft Sans Serif"/>
                <a:cs typeface="Microsoft Sans Serif"/>
              </a:rPr>
              <a:t> </a:t>
            </a:r>
            <a:r>
              <a:rPr dirty="0" sz="1400" spc="-20" b="0" i="0">
                <a:latin typeface="Microsoft Sans Serif"/>
                <a:cs typeface="Microsoft Sans Serif"/>
              </a:rPr>
              <a:t>проекта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 marL="2940050" marR="67945">
              <a:lnSpc>
                <a:spcPct val="100000"/>
              </a:lnSpc>
            </a:pPr>
            <a:r>
              <a:rPr dirty="0" sz="1600" spc="-5" b="0" i="0">
                <a:latin typeface="Microsoft Sans Serif"/>
                <a:cs typeface="Microsoft Sans Serif"/>
              </a:rPr>
              <a:t>В</a:t>
            </a:r>
            <a:r>
              <a:rPr dirty="0" sz="1600" spc="15" b="0" i="0">
                <a:latin typeface="Microsoft Sans Serif"/>
                <a:cs typeface="Microsoft Sans Serif"/>
              </a:rPr>
              <a:t> </a:t>
            </a:r>
            <a:r>
              <a:rPr dirty="0" sz="1600" spc="-15" b="0" i="0">
                <a:latin typeface="Microsoft Sans Serif"/>
                <a:cs typeface="Microsoft Sans Serif"/>
              </a:rPr>
              <a:t>работе</a:t>
            </a:r>
            <a:r>
              <a:rPr dirty="0" sz="1600" spc="20" b="0" i="0">
                <a:latin typeface="Microsoft Sans Serif"/>
                <a:cs typeface="Microsoft Sans Serif"/>
              </a:rPr>
              <a:t> </a:t>
            </a:r>
            <a:r>
              <a:rPr dirty="0" sz="1600" spc="-10" b="0" i="0">
                <a:latin typeface="Microsoft Sans Serif"/>
                <a:cs typeface="Microsoft Sans Serif"/>
              </a:rPr>
              <a:t>центра</a:t>
            </a:r>
            <a:r>
              <a:rPr dirty="0" sz="1600" spc="40" b="0" i="0">
                <a:latin typeface="Microsoft Sans Serif"/>
                <a:cs typeface="Microsoft Sans Serif"/>
              </a:rPr>
              <a:t> </a:t>
            </a:r>
            <a:r>
              <a:rPr dirty="0" sz="1600" spc="-15" b="0" i="0">
                <a:latin typeface="Microsoft Sans Serif"/>
                <a:cs typeface="Microsoft Sans Serif"/>
              </a:rPr>
              <a:t>задействованы</a:t>
            </a:r>
            <a:r>
              <a:rPr dirty="0" sz="1600" spc="25" b="0" i="0">
                <a:latin typeface="Microsoft Sans Serif"/>
                <a:cs typeface="Microsoft Sans Serif"/>
              </a:rPr>
              <a:t> </a:t>
            </a:r>
            <a:r>
              <a:rPr dirty="0" sz="1600" spc="-30" b="0" i="0">
                <a:latin typeface="Microsoft Sans Serif"/>
                <a:cs typeface="Microsoft Sans Serif"/>
              </a:rPr>
              <a:t>практически</a:t>
            </a:r>
            <a:r>
              <a:rPr dirty="0" sz="1600" spc="75" b="0" i="0">
                <a:latin typeface="Microsoft Sans Serif"/>
                <a:cs typeface="Microsoft Sans Serif"/>
              </a:rPr>
              <a:t> </a:t>
            </a:r>
            <a:r>
              <a:rPr dirty="0" sz="1600" spc="-10" b="0" i="0">
                <a:latin typeface="Microsoft Sans Serif"/>
                <a:cs typeface="Microsoft Sans Serif"/>
              </a:rPr>
              <a:t>все</a:t>
            </a:r>
            <a:r>
              <a:rPr dirty="0" sz="1600" spc="30" b="0" i="0">
                <a:latin typeface="Microsoft Sans Serif"/>
                <a:cs typeface="Microsoft Sans Serif"/>
              </a:rPr>
              <a:t> </a:t>
            </a:r>
            <a:r>
              <a:rPr dirty="0" sz="1600" spc="-10" b="0" i="0">
                <a:latin typeface="Microsoft Sans Serif"/>
                <a:cs typeface="Microsoft Sans Serif"/>
              </a:rPr>
              <a:t>типы </a:t>
            </a:r>
            <a:r>
              <a:rPr dirty="0" sz="1600" spc="-5" b="0" i="0">
                <a:latin typeface="Microsoft Sans Serif"/>
                <a:cs typeface="Microsoft Sans Serif"/>
              </a:rPr>
              <a:t> </a:t>
            </a:r>
            <a:r>
              <a:rPr dirty="0" sz="1600" spc="-10" b="0" i="0">
                <a:latin typeface="Microsoft Sans Serif"/>
                <a:cs typeface="Microsoft Sans Serif"/>
              </a:rPr>
              <a:t>наставничества:</a:t>
            </a:r>
            <a:r>
              <a:rPr dirty="0" sz="1600" spc="60" b="0" i="0">
                <a:latin typeface="Microsoft Sans Serif"/>
                <a:cs typeface="Microsoft Sans Serif"/>
              </a:rPr>
              <a:t> </a:t>
            </a:r>
            <a:r>
              <a:rPr dirty="0" sz="1600" spc="-10" i="0">
                <a:latin typeface="Arial"/>
                <a:cs typeface="Arial"/>
              </a:rPr>
              <a:t>взаимное</a:t>
            </a:r>
            <a:r>
              <a:rPr dirty="0" sz="1600" spc="45" i="0">
                <a:latin typeface="Arial"/>
                <a:cs typeface="Arial"/>
              </a:rPr>
              <a:t> </a:t>
            </a:r>
            <a:r>
              <a:rPr dirty="0" sz="1600" spc="-15" i="0">
                <a:latin typeface="Arial"/>
                <a:cs typeface="Arial"/>
              </a:rPr>
              <a:t>наставничество,</a:t>
            </a:r>
            <a:r>
              <a:rPr dirty="0" sz="1600" spc="80" i="0">
                <a:latin typeface="Arial"/>
                <a:cs typeface="Arial"/>
              </a:rPr>
              <a:t> </a:t>
            </a:r>
            <a:r>
              <a:rPr dirty="0" sz="1600" spc="-15" i="0">
                <a:latin typeface="Arial"/>
                <a:cs typeface="Arial"/>
              </a:rPr>
              <a:t>тьюторинг </a:t>
            </a:r>
            <a:r>
              <a:rPr dirty="0" sz="1600" spc="-430" i="0">
                <a:latin typeface="Arial"/>
                <a:cs typeface="Arial"/>
              </a:rPr>
              <a:t> </a:t>
            </a:r>
            <a:r>
              <a:rPr dirty="0" sz="1600" spc="-5" i="0">
                <a:latin typeface="Arial"/>
                <a:cs typeface="Arial"/>
              </a:rPr>
              <a:t>и</a:t>
            </a:r>
            <a:r>
              <a:rPr dirty="0" sz="1600" spc="5" i="0">
                <a:latin typeface="Arial"/>
                <a:cs typeface="Arial"/>
              </a:rPr>
              <a:t> </a:t>
            </a:r>
            <a:r>
              <a:rPr dirty="0" sz="1600" spc="-10" i="0">
                <a:latin typeface="Arial"/>
                <a:cs typeface="Arial"/>
              </a:rPr>
              <a:t>корпоративное</a:t>
            </a:r>
            <a:r>
              <a:rPr dirty="0" sz="1600" spc="50" i="0">
                <a:latin typeface="Arial"/>
                <a:cs typeface="Arial"/>
              </a:rPr>
              <a:t> </a:t>
            </a:r>
            <a:r>
              <a:rPr dirty="0" sz="1600" spc="-10" i="0">
                <a:latin typeface="Arial"/>
                <a:cs typeface="Arial"/>
              </a:rPr>
              <a:t>наставничество.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</a:pPr>
            <a:r>
              <a:rPr dirty="0" sz="1800" spc="-5" b="0" i="0">
                <a:solidFill>
                  <a:srgbClr val="0000FF"/>
                </a:solidFill>
                <a:latin typeface="Microsoft Sans Serif"/>
                <a:cs typeface="Microsoft Sans Serif"/>
                <a:hlinkClick r:id="rId7"/>
              </a:rPr>
              <a:t>https://sochisirius.ru/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679" y="26923"/>
            <a:ext cx="51003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38953"/>
                </a:solidFill>
              </a:rPr>
              <a:t>НА</a:t>
            </a:r>
            <a:r>
              <a:rPr dirty="0" spc="-40">
                <a:solidFill>
                  <a:srgbClr val="938953"/>
                </a:solidFill>
              </a:rPr>
              <a:t> </a:t>
            </a:r>
            <a:r>
              <a:rPr dirty="0" spc="-5">
                <a:solidFill>
                  <a:srgbClr val="938953"/>
                </a:solidFill>
              </a:rPr>
              <a:t>«ТЕМНОЙ</a:t>
            </a:r>
            <a:r>
              <a:rPr dirty="0" spc="-30">
                <a:solidFill>
                  <a:srgbClr val="938953"/>
                </a:solidFill>
              </a:rPr>
              <a:t> </a:t>
            </a:r>
            <a:r>
              <a:rPr dirty="0" spc="-15">
                <a:solidFill>
                  <a:srgbClr val="938953"/>
                </a:solidFill>
              </a:rPr>
              <a:t>СТОРОНЕ»</a:t>
            </a:r>
            <a:r>
              <a:rPr dirty="0" spc="-20">
                <a:solidFill>
                  <a:srgbClr val="938953"/>
                </a:solidFill>
              </a:rPr>
              <a:t> </a:t>
            </a:r>
            <a:r>
              <a:rPr dirty="0" spc="-30">
                <a:solidFill>
                  <a:srgbClr val="938953"/>
                </a:solidFill>
              </a:rPr>
              <a:t>НАСТАВНИЧЕСТВА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9014" y="351536"/>
            <a:ext cx="3437254" cy="586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598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Microsoft Sans Serif"/>
                <a:cs typeface="Microsoft Sans Serif"/>
              </a:rPr>
              <a:t>(психологический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5">
                <a:latin typeface="Microsoft Sans Serif"/>
                <a:cs typeface="Microsoft Sans Serif"/>
              </a:rPr>
              <a:t>аспект)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 spc="-5">
                <a:latin typeface="Arial Black"/>
                <a:cs typeface="Arial Black"/>
              </a:rPr>
              <a:t>ПРАКТИЧЕСКИЕ</a:t>
            </a:r>
            <a:r>
              <a:rPr dirty="0" sz="1400" spc="-40">
                <a:latin typeface="Arial Black"/>
                <a:cs typeface="Arial Black"/>
              </a:rPr>
              <a:t> </a:t>
            </a:r>
            <a:r>
              <a:rPr dirty="0" sz="1400" spc="-5">
                <a:latin typeface="Arial Black"/>
                <a:cs typeface="Arial Black"/>
              </a:rPr>
              <a:t>РЕКОМЕНДАЦИИ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991361"/>
            <a:ext cx="8771255" cy="1569720"/>
          </a:xfrm>
          <a:prstGeom prst="rect">
            <a:avLst/>
          </a:prstGeom>
          <a:ln w="25400">
            <a:solidFill>
              <a:srgbClr val="943735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600" spc="-10" b="1" i="1">
                <a:latin typeface="Arial"/>
                <a:cs typeface="Arial"/>
              </a:rPr>
              <a:t>Рекомендации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5" b="1" i="1">
                <a:latin typeface="Arial"/>
                <a:cs typeface="Arial"/>
              </a:rPr>
              <a:t>для</a:t>
            </a:r>
            <a:r>
              <a:rPr dirty="0" sz="1600" spc="-15" b="1" i="1">
                <a:latin typeface="Arial"/>
                <a:cs typeface="Arial"/>
              </a:rPr>
              <a:t> руководителей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600" spc="-10">
                <a:latin typeface="Microsoft Sans Serif"/>
                <a:cs typeface="Microsoft Sans Serif"/>
              </a:rPr>
              <a:t>Ясно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представить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реальные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цели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  <a:p>
            <a:pPr marL="91440" marR="14414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Прояснить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каких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участках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у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45">
                <a:latin typeface="Microsoft Sans Serif"/>
                <a:cs typeface="Microsoft Sans Serif"/>
              </a:rPr>
              <a:t>каких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категорий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сотрудников</a:t>
            </a:r>
            <a:r>
              <a:rPr dirty="0" sz="1600" spc="1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могут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возникнуть</a:t>
            </a:r>
            <a:r>
              <a:rPr dirty="0" sz="1600" spc="9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опасения,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которые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могут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помешать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им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полноценно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передавать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свой</a:t>
            </a:r>
            <a:r>
              <a:rPr dirty="0" sz="1600" spc="15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опыт.</a:t>
            </a:r>
            <a:endParaRPr sz="1600">
              <a:latin typeface="Microsoft Sans Serif"/>
              <a:cs typeface="Microsoft Sans Serif"/>
            </a:endParaRPr>
          </a:p>
          <a:p>
            <a:pPr marL="91440" marR="429895">
              <a:lnSpc>
                <a:spcPct val="100000"/>
              </a:lnSpc>
            </a:pPr>
            <a:r>
              <a:rPr dirty="0" sz="1600" spc="-20">
                <a:latin typeface="Microsoft Sans Serif"/>
                <a:cs typeface="Microsoft Sans Serif"/>
              </a:rPr>
              <a:t>Открыто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обсудить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программу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ее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участниками,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особенно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опытными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сотрудниками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655">
                <a:latin typeface="Microsoft Sans Serif"/>
                <a:cs typeface="Microsoft Sans Serif"/>
              </a:rPr>
              <a:t>—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будущими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наставниками.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" y="2708910"/>
            <a:ext cx="8787130" cy="1323975"/>
          </a:xfrm>
          <a:prstGeom prst="rect">
            <a:avLst/>
          </a:prstGeom>
          <a:ln w="41275">
            <a:solidFill>
              <a:srgbClr val="938953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sz="1600" spc="-10" b="1" i="1">
                <a:latin typeface="Arial"/>
                <a:cs typeface="Arial"/>
              </a:rPr>
              <a:t>Рекомендации</a:t>
            </a:r>
            <a:r>
              <a:rPr dirty="0" sz="1600" spc="3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для</a:t>
            </a:r>
            <a:r>
              <a:rPr dirty="0" sz="160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организаторов</a:t>
            </a:r>
            <a:r>
              <a:rPr dirty="0" sz="1600" spc="2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наставничества</a:t>
            </a:r>
            <a:endParaRPr sz="1600">
              <a:latin typeface="Arial"/>
              <a:cs typeface="Arial"/>
            </a:endParaRPr>
          </a:p>
          <a:p>
            <a:pPr marL="91440" marR="285750">
              <a:lnSpc>
                <a:spcPct val="100000"/>
              </a:lnSpc>
            </a:pPr>
            <a:r>
              <a:rPr dirty="0" sz="1600" spc="-10">
                <a:latin typeface="Microsoft Sans Serif"/>
                <a:cs typeface="Microsoft Sans Serif"/>
              </a:rPr>
              <a:t>Обратить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внимание</a:t>
            </a:r>
            <a:r>
              <a:rPr dirty="0" sz="1600" spc="9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руководства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необходимость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провести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профилактику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«троянского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обучения»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  <a:p>
            <a:pPr marL="91440" marR="252729">
              <a:lnSpc>
                <a:spcPct val="100000"/>
              </a:lnSpc>
            </a:pPr>
            <a:r>
              <a:rPr dirty="0" sz="1600" spc="-25">
                <a:latin typeface="Microsoft Sans Serif"/>
                <a:cs typeface="Microsoft Sans Serif"/>
              </a:rPr>
              <a:t>Помочь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руководству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выявить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те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категории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сотрудников</a:t>
            </a:r>
            <a:r>
              <a:rPr dirty="0" sz="1600" spc="9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(или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отдельных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специалистов),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у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которых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могут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возникнуть</a:t>
            </a:r>
            <a:r>
              <a:rPr dirty="0" sz="1600" spc="8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опасения,</a:t>
            </a:r>
            <a:r>
              <a:rPr dirty="0" sz="1600" spc="9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мешающие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им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быть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полноценными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наставниками.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532" y="4163415"/>
            <a:ext cx="8771255" cy="2339340"/>
          </a:xfrm>
          <a:custGeom>
            <a:avLst/>
            <a:gdLst/>
            <a:ahLst/>
            <a:cxnLst/>
            <a:rect l="l" t="t" r="r" b="b"/>
            <a:pathLst>
              <a:path w="8771255" h="2339340">
                <a:moveTo>
                  <a:pt x="0" y="2339086"/>
                </a:moveTo>
                <a:lnTo>
                  <a:pt x="8771255" y="2339086"/>
                </a:lnTo>
                <a:lnTo>
                  <a:pt x="8771255" y="0"/>
                </a:lnTo>
                <a:lnTo>
                  <a:pt x="0" y="0"/>
                </a:lnTo>
                <a:lnTo>
                  <a:pt x="0" y="2339086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2437" y="4192904"/>
            <a:ext cx="8597265" cy="2622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latin typeface="Arial"/>
                <a:cs typeface="Arial"/>
              </a:rPr>
              <a:t>Рекомендации</a:t>
            </a:r>
            <a:r>
              <a:rPr dirty="0" sz="1600" spc="2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для</a:t>
            </a:r>
            <a:r>
              <a:rPr dirty="0" sz="1600" spc="-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сотрудников-новичков</a:t>
            </a:r>
            <a:endParaRPr sz="1600">
              <a:latin typeface="Arial"/>
              <a:cs typeface="Arial"/>
            </a:endParaRPr>
          </a:p>
          <a:p>
            <a:pPr marL="12700" marR="100965">
              <a:lnSpc>
                <a:spcPct val="100000"/>
              </a:lnSpc>
            </a:pPr>
            <a:r>
              <a:rPr dirty="0" sz="1600" spc="-15">
                <a:latin typeface="Microsoft Sans Serif"/>
                <a:cs typeface="Microsoft Sans Serif"/>
              </a:rPr>
              <a:t>Занять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внутренне</a:t>
            </a:r>
            <a:r>
              <a:rPr dirty="0" sz="1600" spc="8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самостоятельную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позицию.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Запрашивать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сопоставлять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информацию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из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разных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источников.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возможности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обращаться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5">
                <a:latin typeface="Microsoft Sans Serif"/>
                <a:cs typeface="Microsoft Sans Serif"/>
              </a:rPr>
              <a:t>к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разным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источникам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практического 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опыта.</a:t>
            </a:r>
            <a:endParaRPr sz="1600">
              <a:latin typeface="Microsoft Sans Serif"/>
              <a:cs typeface="Microsoft Sans Serif"/>
            </a:endParaRPr>
          </a:p>
          <a:p>
            <a:pPr marL="12700" marR="6921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Представить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себе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реальную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мотивацию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опытных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сотрудников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организации.</a:t>
            </a:r>
            <a:r>
              <a:rPr dirty="0" sz="1600" spc="8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Прояснить,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чем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может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состоять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их</a:t>
            </a:r>
            <a:r>
              <a:rPr dirty="0" sz="1600" spc="4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реальный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интерес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05">
                <a:latin typeface="Microsoft Sans Serif"/>
                <a:cs typeface="Microsoft Sans Serif"/>
              </a:rPr>
              <a:t>к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тому,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чтобы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помогать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освоить 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профессиональный</a:t>
            </a:r>
            <a:r>
              <a:rPr dirty="0" sz="1600" spc="75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опыт,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необходимый</a:t>
            </a:r>
            <a:r>
              <a:rPr dirty="0" sz="1600" spc="7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успеха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в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данной</a:t>
            </a:r>
            <a:r>
              <a:rPr dirty="0" sz="1600" spc="6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  <a:p>
            <a:pPr marL="12700" marR="104775">
              <a:lnSpc>
                <a:spcPct val="100000"/>
              </a:lnSpc>
            </a:pPr>
            <a:r>
              <a:rPr dirty="0" sz="1600" spc="-35">
                <a:latin typeface="Microsoft Sans Serif"/>
                <a:cs typeface="Microsoft Sans Serif"/>
              </a:rPr>
              <a:t>Критически</a:t>
            </a:r>
            <a:r>
              <a:rPr dirty="0" sz="1600" spc="95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осмысленно</a:t>
            </a:r>
            <a:r>
              <a:rPr dirty="0" sz="1600" spc="6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подходить</a:t>
            </a:r>
            <a:r>
              <a:rPr dirty="0" sz="1600" spc="55">
                <a:latin typeface="Microsoft Sans Serif"/>
                <a:cs typeface="Microsoft Sans Serif"/>
              </a:rPr>
              <a:t> </a:t>
            </a:r>
            <a:r>
              <a:rPr dirty="0" sz="1600" spc="-105">
                <a:latin typeface="Microsoft Sans Serif"/>
                <a:cs typeface="Microsoft Sans Serif"/>
              </a:rPr>
              <a:t>к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работе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по</a:t>
            </a:r>
            <a:r>
              <a:rPr dirty="0" sz="1600" spc="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освоению</a:t>
            </a:r>
            <a:r>
              <a:rPr dirty="0" sz="1600" spc="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предлагаемой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5">
                <a:latin typeface="Microsoft Sans Serif"/>
                <a:cs typeface="Microsoft Sans Serif"/>
              </a:rPr>
              <a:t>информации</a:t>
            </a:r>
            <a:r>
              <a:rPr dirty="0" sz="1600" spc="80">
                <a:latin typeface="Microsoft Sans Serif"/>
                <a:cs typeface="Microsoft Sans Serif"/>
              </a:rPr>
              <a:t> </a:t>
            </a:r>
            <a:r>
              <a:rPr dirty="0" sz="1600" spc="-5">
                <a:latin typeface="Microsoft Sans Serif"/>
                <a:cs typeface="Microsoft Sans Serif"/>
              </a:rPr>
              <a:t>и </a:t>
            </a:r>
            <a:r>
              <a:rPr dirty="0" sz="1600" spc="-409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методов</a:t>
            </a:r>
            <a:r>
              <a:rPr dirty="0" sz="1600" spc="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работы</a:t>
            </a:r>
            <a:r>
              <a:rPr dirty="0" sz="1800" spc="-1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2132330">
              <a:lnSpc>
                <a:spcPct val="100000"/>
              </a:lnSpc>
              <a:spcBef>
                <a:spcPts val="1485"/>
              </a:spcBef>
            </a:pPr>
            <a:r>
              <a:rPr dirty="0" sz="1200" spc="-5" b="1" i="1">
                <a:latin typeface="Arial"/>
                <a:cs typeface="Arial"/>
              </a:rPr>
              <a:t>М.В.</a:t>
            </a:r>
            <a:r>
              <a:rPr dirty="0" sz="1200" spc="1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Кларин</a:t>
            </a:r>
            <a:r>
              <a:rPr dirty="0" sz="1200" spc="-5" i="1">
                <a:latin typeface="Arial"/>
                <a:cs typeface="Arial"/>
              </a:rPr>
              <a:t>,</a:t>
            </a:r>
            <a:r>
              <a:rPr dirty="0" sz="1200" spc="2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д-р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пед.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наук,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Институт</a:t>
            </a:r>
            <a:r>
              <a:rPr dirty="0" sz="1200" spc="3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стратегии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развития образования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45" i="1">
                <a:latin typeface="Arial"/>
                <a:cs typeface="Arial"/>
              </a:rPr>
              <a:t>РАС,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г.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Москва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724" y="2496692"/>
            <a:ext cx="8038465" cy="112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Black"/>
                <a:cs typeface="Arial Black"/>
              </a:rPr>
              <a:t>ССЫЛКА</a:t>
            </a:r>
            <a:r>
              <a:rPr dirty="0" sz="1800">
                <a:latin typeface="Arial Black"/>
                <a:cs typeface="Arial Black"/>
              </a:rPr>
              <a:t> НА </a:t>
            </a:r>
            <a:r>
              <a:rPr dirty="0" sz="1800" spc="-5">
                <a:latin typeface="Arial Black"/>
                <a:cs typeface="Arial Black"/>
              </a:rPr>
              <a:t>НОРМАТИВНЫЕ</a:t>
            </a:r>
            <a:r>
              <a:rPr dirty="0" sz="1800" spc="1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И</a:t>
            </a:r>
            <a:r>
              <a:rPr dirty="0" sz="1800" spc="5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МЕТОДИЧЕСКИЕ</a:t>
            </a:r>
            <a:r>
              <a:rPr dirty="0" sz="1800" spc="2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МАТЕРИАЛЫ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Arial Black"/>
                <a:cs typeface="Arial Black"/>
              </a:rPr>
              <a:t>ПО</a:t>
            </a:r>
            <a:r>
              <a:rPr dirty="0" sz="1800" spc="-5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УД.01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dirty="0" u="heavy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</a:t>
            </a:r>
            <a:r>
              <a:rPr dirty="0" u="heavy" sz="18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://yadi.sk/d/ktGYX1_hEk0H3A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57" y="164592"/>
            <a:ext cx="8301608" cy="2208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485" y="965149"/>
            <a:ext cx="58654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0">
                <a:solidFill>
                  <a:srgbClr val="FFFFFF"/>
                </a:solidFill>
                <a:latin typeface="Microsoft Sans Serif"/>
                <a:cs typeface="Microsoft Sans Serif"/>
              </a:rPr>
              <a:t>СПАСИБО</a:t>
            </a:r>
            <a:r>
              <a:rPr dirty="0" sz="3600" spc="5" b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5" b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3600" spc="30" b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600" spc="-5" b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ВНИМАНИЕ!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421153"/>
            <a:ext cx="8487410" cy="15773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Контактная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информация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25" b="1">
                <a:solidFill>
                  <a:srgbClr val="1F487C"/>
                </a:solidFill>
                <a:latin typeface="Arial"/>
                <a:cs typeface="Arial"/>
              </a:rPr>
              <a:t>ЧОУ</a:t>
            </a:r>
            <a:r>
              <a:rPr dirty="0" sz="1600" spc="3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F487C"/>
                </a:solidFill>
                <a:latin typeface="Arial"/>
                <a:cs typeface="Arial"/>
              </a:rPr>
              <a:t>ДПО</a:t>
            </a:r>
            <a:r>
              <a:rPr dirty="0" sz="1600" spc="3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F487C"/>
                </a:solidFill>
                <a:latin typeface="Arial"/>
                <a:cs typeface="Arial"/>
              </a:rPr>
              <a:t>«Донской</a:t>
            </a:r>
            <a:r>
              <a:rPr dirty="0" sz="1600" spc="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1F487C"/>
                </a:solidFill>
                <a:latin typeface="Arial"/>
                <a:cs typeface="Arial"/>
              </a:rPr>
              <a:t>учебно-методический</a:t>
            </a:r>
            <a:r>
              <a:rPr dirty="0" sz="1600" spc="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центр</a:t>
            </a:r>
            <a:r>
              <a:rPr dirty="0" sz="1600" spc="4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1F487C"/>
                </a:solidFill>
                <a:latin typeface="Arial"/>
                <a:cs typeface="Arial"/>
              </a:rPr>
              <a:t>профессионального</a:t>
            </a:r>
            <a:r>
              <a:rPr dirty="0" sz="1600" spc="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образования»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344018,</a:t>
            </a:r>
            <a:r>
              <a:rPr dirty="0" sz="1600" spc="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1F487C"/>
                </a:solidFill>
                <a:latin typeface="Arial"/>
                <a:cs typeface="Arial"/>
              </a:rPr>
              <a:t>г.</a:t>
            </a:r>
            <a:r>
              <a:rPr dirty="0" sz="1600" spc="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1F487C"/>
                </a:solidFill>
                <a:latin typeface="Arial"/>
                <a:cs typeface="Arial"/>
              </a:rPr>
              <a:t>Ростов-на-Дону,</a:t>
            </a:r>
            <a:r>
              <a:rPr dirty="0" sz="1600" spc="6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1F487C"/>
                </a:solidFill>
                <a:latin typeface="Arial"/>
                <a:cs typeface="Arial"/>
              </a:rPr>
              <a:t>ул.</a:t>
            </a:r>
            <a:r>
              <a:rPr dirty="0" sz="1600" spc="5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1F487C"/>
                </a:solidFill>
                <a:latin typeface="Arial"/>
                <a:cs typeface="Arial"/>
              </a:rPr>
              <a:t>Мечникова,</a:t>
            </a:r>
            <a:r>
              <a:rPr dirty="0" sz="1600" spc="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130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тел./факс:</a:t>
            </a:r>
            <a:r>
              <a:rPr dirty="0" sz="1600" spc="4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F487C"/>
                </a:solidFill>
                <a:latin typeface="Arial"/>
                <a:cs typeface="Arial"/>
              </a:rPr>
              <a:t>(8632)32-10-12,</a:t>
            </a:r>
            <a:r>
              <a:rPr dirty="0" sz="1600" spc="4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F487C"/>
                </a:solidFill>
                <a:latin typeface="Arial"/>
                <a:cs typeface="Arial"/>
              </a:rPr>
              <a:t>26-31-60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u="heavy" sz="16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donmetodist@yandex.ru</a:t>
            </a:r>
            <a:r>
              <a:rPr dirty="0" sz="1600" spc="5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5" b="1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u="heavy" sz="16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donmetodistpo@mail.ru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3972839"/>
            <a:ext cx="299339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3860">
              <a:lnSpc>
                <a:spcPct val="111300"/>
              </a:lnSpc>
              <a:spcBef>
                <a:spcPts val="100"/>
              </a:spcBef>
            </a:pPr>
            <a:r>
              <a:rPr dirty="0" sz="1600" b="1">
                <a:solidFill>
                  <a:srgbClr val="1F487C"/>
                </a:solidFill>
                <a:latin typeface="Arial"/>
                <a:cs typeface="Arial"/>
              </a:rPr>
              <a:t>сайт</a:t>
            </a:r>
            <a:r>
              <a:rPr dirty="0" sz="1600" spc="3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u="heavy" sz="16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www.donmetodist.ru </a:t>
            </a:r>
            <a:r>
              <a:rPr dirty="0" sz="1600" spc="-4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skype:</a:t>
            </a:r>
            <a:r>
              <a:rPr dirty="0" sz="1600" spc="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donmetodist1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Страница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центра</a:t>
            </a:r>
            <a:r>
              <a:rPr dirty="0" sz="1600" spc="4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C00000"/>
                </a:solidFill>
                <a:latin typeface="Arial"/>
                <a:cs typeface="Arial"/>
              </a:rPr>
              <a:t>Facebook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2157" y="4540453"/>
            <a:ext cx="16408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fb.me/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donmetodist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4786731"/>
            <a:ext cx="5273675" cy="76644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Директор</a:t>
            </a:r>
            <a:r>
              <a:rPr dirty="0" sz="1400" spc="-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400" spc="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Демиденко</a:t>
            </a:r>
            <a:r>
              <a:rPr dirty="0" sz="1400" spc="-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Лидия</a:t>
            </a:r>
            <a:r>
              <a:rPr dirty="0" sz="14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Дмитриевна</a:t>
            </a:r>
            <a:r>
              <a:rPr dirty="0" sz="1400" spc="3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89281503231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</a:pPr>
            <a:r>
              <a:rPr dirty="0" sz="1400" spc="5">
                <a:solidFill>
                  <a:srgbClr val="001F5F"/>
                </a:solidFill>
                <a:latin typeface="Times New Roman"/>
                <a:cs typeface="Times New Roman"/>
              </a:rPr>
              <a:t>Заместитель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директора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 - </a:t>
            </a:r>
            <a:r>
              <a:rPr dirty="0" sz="1400" spc="-10">
                <a:solidFill>
                  <a:srgbClr val="001F5F"/>
                </a:solidFill>
                <a:latin typeface="Times New Roman"/>
                <a:cs typeface="Times New Roman"/>
              </a:rPr>
              <a:t>Лысенко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Нина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Валентиновна</a:t>
            </a:r>
            <a:r>
              <a:rPr dirty="0" sz="14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89287666730 </a:t>
            </a:r>
            <a:r>
              <a:rPr dirty="0" sz="1400" spc="-3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Times New Roman"/>
                <a:cs typeface="Times New Roman"/>
              </a:rPr>
              <a:t>Руководитель</a:t>
            </a:r>
            <a:r>
              <a:rPr dirty="0" sz="14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1400" spc="-15">
                <a:solidFill>
                  <a:srgbClr val="001F5F"/>
                </a:solidFill>
                <a:latin typeface="Times New Roman"/>
                <a:cs typeface="Times New Roman"/>
              </a:rPr>
              <a:t> Бунковская</a:t>
            </a:r>
            <a:r>
              <a:rPr dirty="0" sz="14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Зоя</a:t>
            </a:r>
            <a:r>
              <a:rPr dirty="0" sz="14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Павловна</a:t>
            </a:r>
            <a:r>
              <a:rPr dirty="0" sz="14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Times New Roman"/>
                <a:cs typeface="Times New Roman"/>
              </a:rPr>
              <a:t>89282263160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100" y="2387428"/>
            <a:ext cx="8868410" cy="3521710"/>
            <a:chOff x="38100" y="2387428"/>
            <a:chExt cx="8868410" cy="3521710"/>
          </a:xfrm>
        </p:grpSpPr>
        <p:sp>
          <p:nvSpPr>
            <p:cNvPr id="9" name="object 9"/>
            <p:cNvSpPr/>
            <p:nvPr/>
          </p:nvSpPr>
          <p:spPr>
            <a:xfrm>
              <a:off x="38100" y="2552014"/>
              <a:ext cx="8402955" cy="0"/>
            </a:xfrm>
            <a:custGeom>
              <a:avLst/>
              <a:gdLst/>
              <a:ahLst/>
              <a:cxnLst/>
              <a:rect l="l" t="t" r="r" b="b"/>
              <a:pathLst>
                <a:path w="8402955" h="0">
                  <a:moveTo>
                    <a:pt x="0" y="0"/>
                  </a:moveTo>
                  <a:lnTo>
                    <a:pt x="84028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100" y="3998442"/>
              <a:ext cx="8402955" cy="0"/>
            </a:xfrm>
            <a:custGeom>
              <a:avLst/>
              <a:gdLst/>
              <a:ahLst/>
              <a:cxnLst/>
              <a:rect l="l" t="t" r="r" b="b"/>
              <a:pathLst>
                <a:path w="8402955" h="0">
                  <a:moveTo>
                    <a:pt x="0" y="0"/>
                  </a:moveTo>
                  <a:lnTo>
                    <a:pt x="84028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491" y="2437284"/>
              <a:ext cx="6547161" cy="34714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0610" y="3000908"/>
              <a:ext cx="8402955" cy="0"/>
            </a:xfrm>
            <a:custGeom>
              <a:avLst/>
              <a:gdLst/>
              <a:ahLst/>
              <a:cxnLst/>
              <a:rect l="l" t="t" r="r" b="b"/>
              <a:pathLst>
                <a:path w="8402955" h="0">
                  <a:moveTo>
                    <a:pt x="0" y="0"/>
                  </a:moveTo>
                  <a:lnTo>
                    <a:pt x="84028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0486" y="2951035"/>
              <a:ext cx="8402955" cy="0"/>
            </a:xfrm>
            <a:custGeom>
              <a:avLst/>
              <a:gdLst/>
              <a:ahLst/>
              <a:cxnLst/>
              <a:rect l="l" t="t" r="r" b="b"/>
              <a:pathLst>
                <a:path w="8402955" h="0">
                  <a:moveTo>
                    <a:pt x="0" y="0"/>
                  </a:moveTo>
                  <a:lnTo>
                    <a:pt x="84028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20486" y="2901149"/>
              <a:ext cx="8402955" cy="0"/>
            </a:xfrm>
            <a:custGeom>
              <a:avLst/>
              <a:gdLst/>
              <a:ahLst/>
              <a:cxnLst/>
              <a:rect l="l" t="t" r="r" b="b"/>
              <a:pathLst>
                <a:path w="8402955" h="0">
                  <a:moveTo>
                    <a:pt x="0" y="0"/>
                  </a:moveTo>
                  <a:lnTo>
                    <a:pt x="840281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0610" y="3000908"/>
              <a:ext cx="8536305" cy="0"/>
            </a:xfrm>
            <a:custGeom>
              <a:avLst/>
              <a:gdLst/>
              <a:ahLst/>
              <a:cxnLst/>
              <a:rect l="l" t="t" r="r" b="b"/>
              <a:pathLst>
                <a:path w="8536305" h="0">
                  <a:moveTo>
                    <a:pt x="0" y="0"/>
                  </a:moveTo>
                  <a:lnTo>
                    <a:pt x="853582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645" y="2387428"/>
              <a:ext cx="2985121" cy="3488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Лидия</dc:creator>
  <dc:title>Презентация PowerPoint</dc:title>
  <dcterms:created xsi:type="dcterms:W3CDTF">2023-01-31T08:02:52Z</dcterms:created>
  <dcterms:modified xsi:type="dcterms:W3CDTF">2023-01-31T08:02:52Z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2023-01-31T00:00:00Z</vt:filetime>
  </property>
</Properties>
</file>