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81" r:id="rId3"/>
    <p:sldId id="282" r:id="rId4"/>
    <p:sldId id="278" r:id="rId5"/>
    <p:sldId id="284" r:id="rId6"/>
    <p:sldId id="279" r:id="rId7"/>
    <p:sldId id="283" r:id="rId8"/>
    <p:sldId id="285" r:id="rId9"/>
    <p:sldId id="286" r:id="rId10"/>
    <p:sldId id="290" r:id="rId11"/>
    <p:sldId id="287" r:id="rId12"/>
    <p:sldId id="269" r:id="rId13"/>
    <p:sldId id="258" r:id="rId14"/>
    <p:sldId id="267" r:id="rId15"/>
    <p:sldId id="259" r:id="rId16"/>
    <p:sldId id="261" r:id="rId17"/>
    <p:sldId id="275" r:id="rId18"/>
    <p:sldId id="276" r:id="rId19"/>
    <p:sldId id="288" r:id="rId20"/>
    <p:sldId id="289" r:id="rId21"/>
    <p:sldId id="270" r:id="rId22"/>
    <p:sldId id="292" r:id="rId23"/>
    <p:sldId id="291" r:id="rId24"/>
    <p:sldId id="317" r:id="rId25"/>
    <p:sldId id="293" r:id="rId26"/>
    <p:sldId id="314" r:id="rId27"/>
    <p:sldId id="313" r:id="rId28"/>
    <p:sldId id="318" r:id="rId29"/>
    <p:sldId id="320" r:id="rId30"/>
    <p:sldId id="319" r:id="rId31"/>
    <p:sldId id="321" r:id="rId32"/>
    <p:sldId id="322" r:id="rId33"/>
    <p:sldId id="323" r:id="rId34"/>
    <p:sldId id="301" r:id="rId35"/>
    <p:sldId id="294" r:id="rId36"/>
    <p:sldId id="299" r:id="rId37"/>
    <p:sldId id="297" r:id="rId38"/>
    <p:sldId id="296" r:id="rId39"/>
    <p:sldId id="300" r:id="rId40"/>
    <p:sldId id="306" r:id="rId41"/>
    <p:sldId id="305" r:id="rId42"/>
    <p:sldId id="304" r:id="rId43"/>
    <p:sldId id="303" r:id="rId44"/>
    <p:sldId id="302" r:id="rId45"/>
    <p:sldId id="307" r:id="rId46"/>
    <p:sldId id="312" r:id="rId47"/>
    <p:sldId id="311" r:id="rId4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66" d="100"/>
          <a:sy n="66" d="100"/>
        </p:scale>
        <p:origin x="-1494" y="-15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17.02.2023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17.02.2023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17.02.2023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CCCCFF"/>
            </a:gs>
            <a:gs pos="17999">
              <a:srgbClr val="99CCFF"/>
            </a:gs>
            <a:gs pos="36000">
              <a:srgbClr val="9966FF"/>
            </a:gs>
            <a:gs pos="61000">
              <a:srgbClr val="CC99FF"/>
            </a:gs>
            <a:gs pos="82001">
              <a:srgbClr val="99CCFF"/>
            </a:gs>
            <a:gs pos="100000">
              <a:srgbClr val="CCCCFF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17.02.2023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hyperlink" Target="https://homius.ru/kak-sdelat-ramku-dlya-kartinyi-svoimi-rukami.html" TargetMode="External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ru-RU" b="1" spc="300" dirty="0" smtClean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  <a:p>
            <a:pPr marL="0" indent="0">
              <a:buNone/>
            </a:pPr>
            <a:endParaRPr lang="ru-RU" b="1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  <p:pic>
        <p:nvPicPr>
          <p:cNvPr id="1026" name="Picture 2" descr="C:\Users\USER\Desktop\Новая папка (3)\i (1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0"/>
            <a:ext cx="6858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475656" y="1268760"/>
            <a:ext cx="640871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7200" b="1" spc="300" dirty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Шерстяная акварель</a:t>
            </a:r>
            <a:endParaRPr lang="ru-RU" sz="72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1387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C:\Users\USER\Desktop\Новая папка (3)\i (18)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0"/>
            <a:ext cx="5167068" cy="6889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59058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USER\Desktop\Новая папка (3)\i (12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3827" cy="69667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34343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4338" name="Picture 2" descr="C:\Users\USER\Desktop\Новая папка (3)\i (15).jpg"/>
          <p:cNvPicPr preferRelativeResize="0"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44623" y="-819472"/>
            <a:ext cx="10497038" cy="78727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67049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USER\Desktop\Новая папка (3)\i (4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303454" cy="6832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02072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267" name="Picture 3" descr="C:\Users\USER\Desktop\Новая папка (3)\i (8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41526" y="-7090"/>
            <a:ext cx="9485525" cy="71084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86503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USER\Desktop\Новая папка (3)\i (7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15694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USER\Desktop\Новая папка (3)\i (3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0"/>
            <a:ext cx="5352678" cy="71369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05866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C:\Users\USER\Desktop\Новая папка (3)\i (10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60" y="14296"/>
            <a:ext cx="9124939" cy="6843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14767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USER\Desktop\Новая папка (3)\i (11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228" y="0"/>
            <a:ext cx="9334608" cy="68787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80534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C:\Users\USER\Desktop\Новая папка (3)\i (17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-462880"/>
            <a:ext cx="5530682" cy="73219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81053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Шерстяная акварель — современный вид декоративно-прикладного искусства: «рисование» с помощью шерстяных волокон различных цветов и оттенков. Так как шерсть выкладывается слоями, образуется одновременно и объёмность, фактурность «рисунка», и цветовой эффект, схожий с художественными работами в технике </a:t>
            </a:r>
            <a:r>
              <a:rPr lang="ru-RU" dirty="0" smtClean="0"/>
              <a:t>акварели.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52617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C:\Users\USER\Desktop\Новая папка (3)\i (16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8985"/>
            <a:ext cx="9144000" cy="69069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87126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C:\Users\USER\Desktop\Новая папка (3)\i (9)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0"/>
            <a:ext cx="510676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02329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Какие материалы использовать</a:t>
            </a:r>
            <a:endParaRPr lang="ru-RU" dirty="0"/>
          </a:p>
        </p:txBody>
      </p:sp>
      <p:pic>
        <p:nvPicPr>
          <p:cNvPr id="348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6493" y="1412776"/>
            <a:ext cx="2857500" cy="2857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4820" name="Picture 4" descr="Мериносовая овечья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430356"/>
            <a:ext cx="3024336" cy="3024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822" name="Picture 6" descr="Сливер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1505169"/>
            <a:ext cx="2874709" cy="28747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23528" y="4797152"/>
            <a:ext cx="302198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Мериносовая овечья шерсть</a:t>
            </a:r>
          </a:p>
          <a:p>
            <a:r>
              <a:rPr lang="ru-RU" dirty="0" smtClean="0"/>
              <a:t>в гребенной ленте или  </a:t>
            </a:r>
          </a:p>
          <a:p>
            <a:r>
              <a:rPr lang="ru-RU" dirty="0" smtClean="0"/>
              <a:t>по другому </a:t>
            </a:r>
            <a:r>
              <a:rPr lang="ru-RU" dirty="0" err="1" smtClean="0"/>
              <a:t>топс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3487630" y="4935651"/>
            <a:ext cx="2474845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err="1" smtClean="0"/>
              <a:t>Сливер</a:t>
            </a:r>
            <a:r>
              <a:rPr lang="ru-RU" dirty="0" smtClean="0"/>
              <a:t> - </a:t>
            </a:r>
            <a:r>
              <a:rPr lang="ru-RU" dirty="0"/>
              <a:t>неочищенная </a:t>
            </a:r>
            <a:endParaRPr lang="ru-RU" dirty="0" smtClean="0"/>
          </a:p>
          <a:p>
            <a:r>
              <a:rPr lang="ru-RU" dirty="0" smtClean="0"/>
              <a:t>шерсть </a:t>
            </a:r>
            <a:r>
              <a:rPr lang="ru-RU" dirty="0"/>
              <a:t>естественного </a:t>
            </a:r>
            <a:endParaRPr lang="ru-RU" dirty="0" smtClean="0"/>
          </a:p>
          <a:p>
            <a:r>
              <a:rPr lang="ru-RU" dirty="0" smtClean="0"/>
              <a:t>цвета,</a:t>
            </a:r>
          </a:p>
          <a:p>
            <a:r>
              <a:rPr lang="ru-RU" dirty="0" err="1" smtClean="0"/>
              <a:t>малоотбеленная</a:t>
            </a: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6222573" y="4577776"/>
            <a:ext cx="2824748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err="1" smtClean="0"/>
              <a:t>Кардочёс</a:t>
            </a:r>
            <a:r>
              <a:rPr lang="ru-RU" dirty="0" smtClean="0"/>
              <a:t> </a:t>
            </a:r>
            <a:r>
              <a:rPr lang="ru-RU" dirty="0"/>
              <a:t>- это </a:t>
            </a:r>
            <a:endParaRPr lang="ru-RU" dirty="0" smtClean="0"/>
          </a:p>
          <a:p>
            <a:r>
              <a:rPr lang="ru-RU" dirty="0" smtClean="0"/>
              <a:t>шерсть</a:t>
            </a:r>
            <a:r>
              <a:rPr lang="ru-RU" dirty="0"/>
              <a:t>, которую помыли, </a:t>
            </a:r>
            <a:endParaRPr lang="ru-RU" dirty="0" smtClean="0"/>
          </a:p>
          <a:p>
            <a:r>
              <a:rPr lang="ru-RU" dirty="0" smtClean="0"/>
              <a:t>высушили </a:t>
            </a:r>
            <a:r>
              <a:rPr lang="ru-RU" dirty="0"/>
              <a:t>и </a:t>
            </a:r>
            <a:endParaRPr lang="ru-RU" dirty="0" smtClean="0"/>
          </a:p>
          <a:p>
            <a:r>
              <a:rPr lang="ru-RU" dirty="0"/>
              <a:t>е</a:t>
            </a:r>
            <a:r>
              <a:rPr lang="ru-RU" dirty="0" smtClean="0"/>
              <a:t>диножды вычесали </a:t>
            </a:r>
            <a:r>
              <a:rPr lang="ru-RU" dirty="0"/>
              <a:t>в </a:t>
            </a:r>
            <a:endParaRPr lang="ru-RU" dirty="0" smtClean="0"/>
          </a:p>
          <a:p>
            <a:r>
              <a:rPr lang="ru-RU" dirty="0" smtClean="0"/>
              <a:t>кардочесальной </a:t>
            </a:r>
            <a:r>
              <a:rPr lang="ru-RU" dirty="0"/>
              <a:t>машине. </a:t>
            </a:r>
            <a:r>
              <a:rPr lang="ru-RU" dirty="0" smtClean="0"/>
              <a:t>-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88825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695958" y="49833"/>
            <a:ext cx="604011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>
                <a:solidFill>
                  <a:srgbClr val="002060"/>
                </a:solidFill>
              </a:rPr>
              <a:t>Основные техники работы с шерстью</a:t>
            </a:r>
          </a:p>
        </p:txBody>
      </p:sp>
      <p:pic>
        <p:nvPicPr>
          <p:cNvPr id="21506" name="Picture 2" descr="Вытягивание шерст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7875" y="587613"/>
            <a:ext cx="3657600" cy="2743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08" name="Picture 4" descr="С помощью кручения создаются контурные линии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587613"/>
            <a:ext cx="3720100" cy="2762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AutoShape 6" descr="Техника щипан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8" descr="Техника щипания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10" descr="Техника щипания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12" descr="Техника щипания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14" descr="Техника щипания"/>
          <p:cNvSpPr>
            <a:spLocks noChangeAspect="1" noChangeArrowheads="1"/>
          </p:cNvSpPr>
          <p:nvPr/>
        </p:nvSpPr>
        <p:spPr bwMode="auto">
          <a:xfrm>
            <a:off x="765175" y="465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16" descr="Техника щипания"/>
          <p:cNvSpPr>
            <a:spLocks noChangeAspect="1" noChangeArrowheads="1"/>
          </p:cNvSpPr>
          <p:nvPr/>
        </p:nvSpPr>
        <p:spPr bwMode="auto">
          <a:xfrm>
            <a:off x="917575" y="6175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AutoShape 18" descr="Техника щипания"/>
          <p:cNvSpPr>
            <a:spLocks noChangeAspect="1" noChangeArrowheads="1"/>
          </p:cNvSpPr>
          <p:nvPr/>
        </p:nvSpPr>
        <p:spPr bwMode="auto">
          <a:xfrm>
            <a:off x="1069975" y="769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AutoShape 20" descr="Техника щипания"/>
          <p:cNvSpPr>
            <a:spLocks noChangeAspect="1" noChangeArrowheads="1"/>
          </p:cNvSpPr>
          <p:nvPr/>
        </p:nvSpPr>
        <p:spPr bwMode="auto">
          <a:xfrm>
            <a:off x="1222375" y="922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1525" name="Picture 2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7875" y="3701412"/>
            <a:ext cx="3692921" cy="27696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1526" name="Picture 2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3681028"/>
            <a:ext cx="3720100" cy="2790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495696" y="922337"/>
            <a:ext cx="14377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вытягивание</a:t>
            </a:r>
            <a:endParaRPr lang="ru-RU" dirty="0"/>
          </a:p>
        </p:txBody>
      </p:sp>
      <p:sp>
        <p:nvSpPr>
          <p:cNvPr id="12" name="TextBox 11"/>
          <p:cNvSpPr txBox="1"/>
          <p:nvPr/>
        </p:nvSpPr>
        <p:spPr>
          <a:xfrm>
            <a:off x="4932040" y="952045"/>
            <a:ext cx="14333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скручивание</a:t>
            </a:r>
            <a:endParaRPr lang="ru-RU" dirty="0"/>
          </a:p>
        </p:txBody>
      </p:sp>
      <p:sp>
        <p:nvSpPr>
          <p:cNvPr id="13" name="TextBox 12"/>
          <p:cNvSpPr txBox="1"/>
          <p:nvPr/>
        </p:nvSpPr>
        <p:spPr>
          <a:xfrm>
            <a:off x="618419" y="4005064"/>
            <a:ext cx="10775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щипание</a:t>
            </a:r>
            <a:endParaRPr lang="ru-RU" dirty="0"/>
          </a:p>
        </p:txBody>
      </p:sp>
      <p:sp>
        <p:nvSpPr>
          <p:cNvPr id="14" name="TextBox 13"/>
          <p:cNvSpPr txBox="1"/>
          <p:nvPr/>
        </p:nvSpPr>
        <p:spPr>
          <a:xfrm>
            <a:off x="5070131" y="3863062"/>
            <a:ext cx="14069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err="1" smtClean="0"/>
              <a:t>настригание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29182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504" t="3196" b="4128"/>
          <a:stretch/>
        </p:blipFill>
        <p:spPr bwMode="auto">
          <a:xfrm>
            <a:off x="179512" y="231776"/>
            <a:ext cx="8790023" cy="65505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508104" y="836712"/>
            <a:ext cx="223638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/>
              <a:t>Инструменты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833939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Работу начинают с подготовки основы. </a:t>
            </a:r>
            <a:r>
              <a:rPr lang="ru-RU" dirty="0" smtClean="0"/>
              <a:t>К картону крепят </a:t>
            </a:r>
            <a:r>
              <a:rPr lang="ru-RU" dirty="0"/>
              <a:t>при помощи </a:t>
            </a:r>
            <a:r>
              <a:rPr lang="ru-RU" dirty="0" smtClean="0"/>
              <a:t>клипс, зажимов иди клея  </a:t>
            </a:r>
            <a:r>
              <a:rPr lang="ru-RU" dirty="0"/>
              <a:t>подходящий по размеру отрез </a:t>
            </a:r>
            <a:r>
              <a:rPr lang="ru-RU" dirty="0" err="1"/>
              <a:t>флизелина</a:t>
            </a:r>
            <a:r>
              <a:rPr lang="ru-RU" dirty="0"/>
              <a:t>, вискозы или другой ткани с бархатистой поверхностью.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647" t="23064" r="10991" b="12733"/>
          <a:stretch/>
        </p:blipFill>
        <p:spPr bwMode="auto">
          <a:xfrm>
            <a:off x="5652120" y="4217516"/>
            <a:ext cx="2941758" cy="24271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22261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260648"/>
            <a:ext cx="8784976" cy="6480720"/>
          </a:xfrm>
        </p:spPr>
        <p:txBody>
          <a:bodyPr>
            <a:normAutofit fontScale="92500" lnSpcReduction="20000"/>
          </a:bodyPr>
          <a:lstStyle/>
          <a:p>
            <a:endParaRPr lang="ru-RU" b="1" i="1" cap="all" dirty="0" smtClean="0"/>
          </a:p>
          <a:p>
            <a:r>
              <a:rPr lang="ru-RU" b="1" i="1" cap="all" dirty="0" smtClean="0">
                <a:solidFill>
                  <a:srgbClr val="7030A0"/>
                </a:solidFill>
              </a:rPr>
              <a:t>ЭТО </a:t>
            </a:r>
            <a:r>
              <a:rPr lang="ru-RU" b="1" i="1" cap="all" dirty="0">
                <a:solidFill>
                  <a:srgbClr val="7030A0"/>
                </a:solidFill>
              </a:rPr>
              <a:t>ИНТЕРЕСНО</a:t>
            </a:r>
            <a:r>
              <a:rPr lang="ru-RU" b="1" i="1" cap="all" dirty="0" smtClean="0">
                <a:solidFill>
                  <a:srgbClr val="7030A0"/>
                </a:solidFill>
              </a:rPr>
              <a:t>!    </a:t>
            </a:r>
            <a:r>
              <a:rPr lang="ru-RU" i="1" cap="all" dirty="0"/>
              <a:t> ДЕКОРАТИВНЫЕ СВОЙСТВА КАРТИНЕ ПРИДАЮТ ВОЛОКНА ШЁЛКА, АКРИЛА. ОНИ ИНТЕРЕСНО ПРЕЛОМЛЯЮТ СВЕТ, И ОТ ЭТОГО КАРТИНА ВЫГЛЯДИТ БОЛЕЕ РЕАЛИСТИЧНОЙ</a:t>
            </a:r>
            <a:r>
              <a:rPr lang="ru-RU" i="1" cap="all" dirty="0" smtClean="0"/>
              <a:t>.</a:t>
            </a:r>
          </a:p>
          <a:p>
            <a:endParaRPr lang="ru-RU" i="1" cap="all" dirty="0"/>
          </a:p>
          <a:p>
            <a:r>
              <a:rPr lang="ru-RU" b="1" i="1" cap="all" dirty="0" smtClean="0">
                <a:solidFill>
                  <a:srgbClr val="002060"/>
                </a:solidFill>
              </a:rPr>
              <a:t>СОВЕТ</a:t>
            </a:r>
            <a:r>
              <a:rPr lang="ru-RU" b="1" i="1" cap="all" dirty="0">
                <a:solidFill>
                  <a:srgbClr val="002060"/>
                </a:solidFill>
              </a:rPr>
              <a:t>!</a:t>
            </a:r>
            <a:r>
              <a:rPr lang="ru-RU" i="1" cap="all" dirty="0">
                <a:solidFill>
                  <a:srgbClr val="7030A0"/>
                </a:solidFill>
              </a:rPr>
              <a:t> </a:t>
            </a:r>
            <a:r>
              <a:rPr lang="ru-RU" i="1" cap="all" dirty="0" smtClean="0">
                <a:solidFill>
                  <a:srgbClr val="7030A0"/>
                </a:solidFill>
              </a:rPr>
              <a:t>   </a:t>
            </a:r>
            <a:r>
              <a:rPr lang="ru-RU" i="1" cap="all" dirty="0" smtClean="0"/>
              <a:t>МОЖНО </a:t>
            </a:r>
            <a:r>
              <a:rPr lang="ru-RU" i="1" cap="all" dirty="0"/>
              <a:t>СМЕШИВАТЬ ПРЯЖУ РАЗНЫХ ОТТЕНКОВ, </a:t>
            </a:r>
            <a:r>
              <a:rPr lang="ru-RU" i="1" cap="all" dirty="0" smtClean="0"/>
              <a:t>ЗДЕСЬ </a:t>
            </a:r>
            <a:r>
              <a:rPr lang="ru-RU" i="1" cap="all" dirty="0"/>
              <a:t>РАБОТАЮТ ТЕ ЖЕ ПРАВИЛА, ЧТО И В АКВАРЕЛИ. А ТАКЖЕ РЕАЛИСТИЧНО СМОТРЯТСЯ КАРТИНЫ С ТЕНЯМИ, ДЛЯ ИХ СОЗДАНИЯ ИСПОЛЬЗУЮТ ТЁМНУЮ ГАММУ</a:t>
            </a:r>
            <a:r>
              <a:rPr lang="ru-RU" i="1" cap="all" dirty="0" smtClean="0"/>
              <a:t>.</a:t>
            </a:r>
          </a:p>
          <a:p>
            <a:pPr marL="0" indent="0">
              <a:buNone/>
            </a:pPr>
            <a:endParaRPr lang="ru-RU" i="1" cap="all" dirty="0" smtClean="0"/>
          </a:p>
          <a:p>
            <a:r>
              <a:rPr lang="ru-RU" b="1" dirty="0"/>
              <a:t>И помните: когда вы прерываете работу, её обязательно нужно накрыть стеклом – так ворсинки останутся на месте</a:t>
            </a:r>
            <a:r>
              <a:rPr lang="ru-RU" b="1" dirty="0" smtClean="0"/>
              <a:t>.</a:t>
            </a:r>
            <a:r>
              <a:rPr lang="ru-RU" b="1" dirty="0"/>
              <a:t/>
            </a:r>
            <a:br>
              <a:rPr lang="ru-RU" b="1" dirty="0"/>
            </a:b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2944931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260648"/>
            <a:ext cx="8568952" cy="6336704"/>
          </a:xfrm>
        </p:spPr>
        <p:txBody>
          <a:bodyPr>
            <a:normAutofit fontScale="92500" lnSpcReduction="10000"/>
          </a:bodyPr>
          <a:lstStyle/>
          <a:p>
            <a:r>
              <a:rPr lang="ru-RU" b="1" dirty="0" smtClean="0">
                <a:solidFill>
                  <a:srgbClr val="002060"/>
                </a:solidFill>
              </a:rPr>
              <a:t>1. </a:t>
            </a:r>
            <a:r>
              <a:rPr lang="ru-RU" dirty="0" smtClean="0"/>
              <a:t>На </a:t>
            </a:r>
            <a:r>
              <a:rPr lang="ru-RU" dirty="0"/>
              <a:t>подготовленный фон выкладывают задний план рисунка, для этого используют технику </a:t>
            </a:r>
            <a:r>
              <a:rPr lang="ru-RU" dirty="0" smtClean="0"/>
              <a:t>вытягивания или щипания</a:t>
            </a:r>
            <a:r>
              <a:rPr lang="ru-RU" dirty="0"/>
              <a:t>. </a:t>
            </a:r>
            <a:r>
              <a:rPr lang="ru-RU" dirty="0" smtClean="0"/>
              <a:t>Здесь </a:t>
            </a:r>
            <a:r>
              <a:rPr lang="ru-RU" dirty="0"/>
              <a:t>важно, чтобы был плавный переход от тёмного тона к светлому.</a:t>
            </a:r>
          </a:p>
          <a:p>
            <a:r>
              <a:rPr lang="ru-RU" b="1" i="1" cap="all" dirty="0">
                <a:solidFill>
                  <a:srgbClr val="002060"/>
                </a:solidFill>
              </a:rPr>
              <a:t>СОВЕТ!</a:t>
            </a:r>
            <a:r>
              <a:rPr lang="ru-RU" i="1" cap="all" dirty="0">
                <a:solidFill>
                  <a:srgbClr val="002060"/>
                </a:solidFill>
              </a:rPr>
              <a:t> </a:t>
            </a:r>
            <a:r>
              <a:rPr lang="ru-RU" i="1" cap="all" dirty="0" smtClean="0">
                <a:solidFill>
                  <a:srgbClr val="002060"/>
                </a:solidFill>
              </a:rPr>
              <a:t>        </a:t>
            </a:r>
            <a:r>
              <a:rPr lang="ru-RU" i="1" cap="all" dirty="0" smtClean="0"/>
              <a:t>ПРОКОНТРОЛИРОВАТЬ </a:t>
            </a:r>
            <a:r>
              <a:rPr lang="ru-RU" i="1" cap="all" dirty="0"/>
              <a:t>КАЧЕСТВО РАБОТЫ МОЖНО, ПРИЛОЖИВ СВЕРХУ СТЕКЛО – ОНО ПРИМНЁТ ВОЛОКНА, И СРАЗУ БУДУТ ВИДНЫ ПОГРЕШНОСТИ.</a:t>
            </a:r>
          </a:p>
          <a:p>
            <a:r>
              <a:rPr lang="ru-RU" dirty="0"/>
              <a:t>Более мелкие детали прорисовывают в технике </a:t>
            </a:r>
            <a:r>
              <a:rPr lang="ru-RU" dirty="0" err="1" smtClean="0"/>
              <a:t>настригания</a:t>
            </a:r>
            <a:r>
              <a:rPr lang="ru-RU" dirty="0" smtClean="0"/>
              <a:t>, скручивания </a:t>
            </a:r>
            <a:r>
              <a:rPr lang="ru-RU" dirty="0"/>
              <a:t>или вытягивания тонких волокон. Всегда можно поправить рисунок, убрав один или несколько слоёв, а также переместив изображение пинцетом.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31279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23528" y="242088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sz="7300" b="1" i="1" dirty="0" smtClean="0">
                <a:solidFill>
                  <a:srgbClr val="C00000"/>
                </a:solidFill>
              </a:rPr>
              <a:t>Практическая работа</a:t>
            </a:r>
            <a:br>
              <a:rPr lang="ru-RU" sz="7300" b="1" i="1" dirty="0" smtClean="0">
                <a:solidFill>
                  <a:srgbClr val="C00000"/>
                </a:solidFill>
              </a:rPr>
            </a:br>
            <a:r>
              <a:rPr lang="ru-RU" sz="6000" b="1" i="1" dirty="0">
                <a:solidFill>
                  <a:srgbClr val="C00000"/>
                </a:solidFill>
              </a:rPr>
              <a:t/>
            </a:r>
            <a:br>
              <a:rPr lang="ru-RU" sz="6000" b="1" i="1" dirty="0">
                <a:solidFill>
                  <a:srgbClr val="C00000"/>
                </a:solidFill>
              </a:rPr>
            </a:br>
            <a:r>
              <a:rPr lang="ru-RU" sz="6000" b="1" i="1" dirty="0" smtClean="0">
                <a:solidFill>
                  <a:srgbClr val="C00000"/>
                </a:solidFill>
              </a:rPr>
              <a:t/>
            </a:r>
            <a:br>
              <a:rPr lang="ru-RU" sz="6000" b="1" i="1" dirty="0" smtClean="0">
                <a:solidFill>
                  <a:srgbClr val="C00000"/>
                </a:solidFill>
              </a:rPr>
            </a:br>
            <a:r>
              <a:rPr lang="ru-RU" sz="6000" b="1" i="1" dirty="0" smtClean="0">
                <a:solidFill>
                  <a:srgbClr val="C00000"/>
                </a:solidFill>
              </a:rPr>
              <a:t>1. Выбор изделия</a:t>
            </a:r>
            <a:endParaRPr lang="ru-RU" sz="6000" b="1" i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542844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171400"/>
            <a:ext cx="9276643" cy="72728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876635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720" y="20321"/>
            <a:ext cx="9162720" cy="68376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07504" y="20321"/>
            <a:ext cx="903649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>
                <a:solidFill>
                  <a:srgbClr val="002060"/>
                </a:solidFill>
              </a:rPr>
              <a:t>Сегодняшний ассортимент натуральной шерсти, имеющийся в продаже — это обширная цветовая гамма</a:t>
            </a:r>
          </a:p>
        </p:txBody>
      </p:sp>
    </p:spTree>
    <p:extLst>
      <p:ext uri="{BB962C8B-B14F-4D97-AF65-F5344CB8AC3E}">
        <p14:creationId xmlns:p14="http://schemas.microsoft.com/office/powerpoint/2010/main" val="3851460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63280" y="188640"/>
            <a:ext cx="9707280" cy="64807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5139505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52475" y="-3709988"/>
            <a:ext cx="10648950" cy="142875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93942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0500" y="-138113"/>
            <a:ext cx="9525000" cy="71437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95702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276872"/>
            <a:ext cx="8229600" cy="1143000"/>
          </a:xfrm>
        </p:spPr>
        <p:txBody>
          <a:bodyPr>
            <a:noAutofit/>
          </a:bodyPr>
          <a:lstStyle/>
          <a:p>
            <a:r>
              <a:rPr lang="ru-RU" sz="6600" b="1" i="1" dirty="0" smtClean="0">
                <a:solidFill>
                  <a:srgbClr val="C00000"/>
                </a:solidFill>
              </a:rPr>
              <a:t>Поэтапное выполнение работы №2</a:t>
            </a:r>
            <a:endParaRPr lang="ru-RU" sz="6600" b="1" i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594166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 descr="https://homius.ru/wp-content/uploads/2019/02/kartiny-iz-shersty-59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99" t="3086" r="5542" b="2955"/>
          <a:stretch/>
        </p:blipFill>
        <p:spPr bwMode="auto">
          <a:xfrm>
            <a:off x="1619673" y="1996567"/>
            <a:ext cx="7292402" cy="46007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0" y="12680"/>
            <a:ext cx="4572000" cy="341632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 smtClean="0"/>
              <a:t>Практическая работа: картина </a:t>
            </a:r>
            <a:r>
              <a:rPr lang="ru-RU" b="1" dirty="0"/>
              <a:t>«Парочка котиков»</a:t>
            </a:r>
          </a:p>
          <a:p>
            <a:r>
              <a:rPr lang="ru-RU" u="sng" dirty="0" smtClean="0"/>
              <a:t>Нам потребуются  следующие цвета </a:t>
            </a:r>
            <a:r>
              <a:rPr lang="ru-RU" u="sng" dirty="0"/>
              <a:t>шерсти:</a:t>
            </a:r>
          </a:p>
          <a:p>
            <a:r>
              <a:rPr lang="ru-RU" b="1" dirty="0"/>
              <a:t>розовый;</a:t>
            </a:r>
          </a:p>
          <a:p>
            <a:r>
              <a:rPr lang="ru-RU" b="1" dirty="0"/>
              <a:t>оранжевый;</a:t>
            </a:r>
          </a:p>
          <a:p>
            <a:r>
              <a:rPr lang="ru-RU" b="1" dirty="0"/>
              <a:t>жёлтый;</a:t>
            </a:r>
          </a:p>
          <a:p>
            <a:r>
              <a:rPr lang="ru-RU" b="1" dirty="0"/>
              <a:t>белый;</a:t>
            </a:r>
          </a:p>
          <a:p>
            <a:r>
              <a:rPr lang="ru-RU" b="1" dirty="0"/>
              <a:t>чёрный;</a:t>
            </a:r>
          </a:p>
          <a:p>
            <a:r>
              <a:rPr lang="ru-RU" b="1" dirty="0"/>
              <a:t>коричневый;</a:t>
            </a:r>
          </a:p>
          <a:p>
            <a:r>
              <a:rPr lang="ru-RU" b="1" dirty="0"/>
              <a:t>синий;</a:t>
            </a:r>
          </a:p>
          <a:p>
            <a:r>
              <a:rPr lang="ru-RU" b="1" dirty="0"/>
              <a:t>голубой;</a:t>
            </a:r>
          </a:p>
          <a:p>
            <a:r>
              <a:rPr lang="ru-RU" b="1" dirty="0"/>
              <a:t>бирюзовый.</a:t>
            </a:r>
          </a:p>
        </p:txBody>
      </p:sp>
    </p:spTree>
    <p:extLst>
      <p:ext uri="{BB962C8B-B14F-4D97-AF65-F5344CB8AC3E}">
        <p14:creationId xmlns:p14="http://schemas.microsoft.com/office/powerpoint/2010/main" val="707645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260649"/>
            <a:ext cx="8363272" cy="2160240"/>
          </a:xfrm>
        </p:spPr>
        <p:txBody>
          <a:bodyPr/>
          <a:lstStyle/>
          <a:p>
            <a:r>
              <a:rPr lang="ru-RU" dirty="0"/>
              <a:t>Закрыть </a:t>
            </a:r>
            <a:r>
              <a:rPr lang="ru-RU" dirty="0" err="1"/>
              <a:t>флизелин</a:t>
            </a:r>
            <a:r>
              <a:rPr lang="ru-RU" dirty="0"/>
              <a:t> белой шерстью. Нащипать по очереди розовый, оранжевый, голубой, жёлтый цвета и наложить послойно паутинки на основу.</a:t>
            </a:r>
          </a:p>
        </p:txBody>
      </p:sp>
      <p:pic>
        <p:nvPicPr>
          <p:cNvPr id="3584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22" t="25442" r="10152" b="1"/>
          <a:stretch/>
        </p:blipFill>
        <p:spPr bwMode="auto">
          <a:xfrm>
            <a:off x="1691680" y="2420888"/>
            <a:ext cx="7056784" cy="4210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92032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548680"/>
            <a:ext cx="8229600" cy="5937523"/>
          </a:xfrm>
        </p:spPr>
        <p:txBody>
          <a:bodyPr/>
          <a:lstStyle/>
          <a:p>
            <a:r>
              <a:rPr lang="ru-RU" dirty="0"/>
              <a:t>Из шерсти черного цвета скрутить волокна, сделать ушки, далее котёнка формировать в технике </a:t>
            </a:r>
            <a:r>
              <a:rPr lang="ru-RU" dirty="0" err="1"/>
              <a:t>выщипывания</a:t>
            </a:r>
            <a:r>
              <a:rPr lang="ru-RU" dirty="0"/>
              <a:t>.</a:t>
            </a:r>
          </a:p>
        </p:txBody>
      </p:sp>
      <p:pic>
        <p:nvPicPr>
          <p:cNvPr id="3686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626" t="27009" r="15313" b="1"/>
          <a:stretch/>
        </p:blipFill>
        <p:spPr bwMode="auto">
          <a:xfrm>
            <a:off x="1403648" y="1916832"/>
            <a:ext cx="7416824" cy="48490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33670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2" descr="Картины из шерсти: акварельная живопись для всех возрастов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87" t="25837" r="11213"/>
          <a:stretch/>
        </p:blipFill>
        <p:spPr bwMode="auto">
          <a:xfrm>
            <a:off x="1763688" y="2016467"/>
            <a:ext cx="6984776" cy="4516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51520" y="188640"/>
            <a:ext cx="8496944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/>
              <a:t>Для ушек выщипать розовый и оранжевый оттенки, наложить паутинкой, на неё сверху уложить смесь розового, коричневого и оранжевого. Шерстинки прорисовать скрученной пряжей.</a:t>
            </a:r>
          </a:p>
        </p:txBody>
      </p:sp>
    </p:spTree>
    <p:extLst>
      <p:ext uri="{BB962C8B-B14F-4D97-AF65-F5344CB8AC3E}">
        <p14:creationId xmlns:p14="http://schemas.microsoft.com/office/powerpoint/2010/main" val="3814171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2" descr="Картины из шерсти: акварельная живопись для всех возрастов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201" t="29449" r="20856" b="-1"/>
          <a:stretch/>
        </p:blipFill>
        <p:spPr bwMode="auto">
          <a:xfrm>
            <a:off x="1403648" y="2238826"/>
            <a:ext cx="6192688" cy="45235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79512" y="260648"/>
            <a:ext cx="8815965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/>
              <a:t>Сгладить черноту можно розовыми и белыми оттенками, для этого их нужно смешать, методом вытягивания нарвать на небольшие части, кончики которых заострить.</a:t>
            </a:r>
          </a:p>
        </p:txBody>
      </p:sp>
    </p:spTree>
    <p:extLst>
      <p:ext uri="{BB962C8B-B14F-4D97-AF65-F5344CB8AC3E}">
        <p14:creationId xmlns:p14="http://schemas.microsoft.com/office/powerpoint/2010/main" val="2596865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Picture 2" descr="Картины из шерсти: акварельная живопись для всех возрастов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413" t="29736" r="20111"/>
          <a:stretch/>
        </p:blipFill>
        <p:spPr bwMode="auto">
          <a:xfrm>
            <a:off x="1259632" y="1916832"/>
            <a:ext cx="6855274" cy="46875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971600" y="260648"/>
            <a:ext cx="756084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/>
              <a:t>Из пряжи белого цвета сформировать мордочку и прорисовать отдельные белые прядки на тёмном фоне.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3473302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2290" name="Picture 2" descr="C:\Users\USER\Desktop\Новая папка (3)\i (20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43408"/>
            <a:ext cx="9651868" cy="72389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95536" y="-143503"/>
            <a:ext cx="853244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/>
              <a:t>Такое цветовое разнообразие позволяет создавать по-настоящему живописные работы </a:t>
            </a:r>
            <a:r>
              <a:rPr lang="ru-RU" sz="3200" dirty="0" smtClean="0"/>
              <a:t>—например натюрморты</a:t>
            </a:r>
            <a:r>
              <a:rPr lang="ru-RU" sz="3200" dirty="0"/>
              <a:t>, </a:t>
            </a:r>
          </a:p>
        </p:txBody>
      </p:sp>
    </p:spTree>
    <p:extLst>
      <p:ext uri="{BB962C8B-B14F-4D97-AF65-F5344CB8AC3E}">
        <p14:creationId xmlns:p14="http://schemas.microsoft.com/office/powerpoint/2010/main" val="3796898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Picture 2" descr="Картины из шерсти: акварельная живопись для всех возрастов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425"/>
          <a:stretch/>
        </p:blipFill>
        <p:spPr bwMode="auto">
          <a:xfrm>
            <a:off x="1115616" y="1799837"/>
            <a:ext cx="7056784" cy="48027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67544" y="260648"/>
            <a:ext cx="799288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/>
              <a:t>Из голубой шерсти вырезать 2 глазика, из коричневой прядки сформировать дугу на верхнее веко.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2843695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Picture 2" descr="Картины из шерсти: акварельная живопись для всех возрастов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42"/>
          <a:stretch/>
        </p:blipFill>
        <p:spPr bwMode="auto">
          <a:xfrm>
            <a:off x="2042858" y="2132856"/>
            <a:ext cx="6687613" cy="47251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95536" y="404664"/>
            <a:ext cx="8496944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/>
              <a:t>Смять чёрные волокна в шарик для зрачка, поверх него уложить плотные белые нити. Затем скрутить из белой пряди два плотных полумесяца и уложить под зрачками. Прорисовать </a:t>
            </a:r>
            <a:r>
              <a:rPr lang="ru-RU" sz="2800" dirty="0" err="1"/>
              <a:t>ободочки</a:t>
            </a:r>
            <a:r>
              <a:rPr lang="ru-RU" sz="2800" dirty="0"/>
              <a:t> тонкой черной прядью.</a:t>
            </a:r>
          </a:p>
        </p:txBody>
      </p:sp>
    </p:spTree>
    <p:extLst>
      <p:ext uri="{BB962C8B-B14F-4D97-AF65-F5344CB8AC3E}">
        <p14:creationId xmlns:p14="http://schemas.microsoft.com/office/powerpoint/2010/main" val="1145353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8" name="Picture 2" descr="https://homius.ru/wp-content/uploads/2019/02/kartiny-iz-shersty-54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192" t="27663" r="14380"/>
          <a:stretch/>
        </p:blipFill>
        <p:spPr bwMode="auto">
          <a:xfrm>
            <a:off x="1187624" y="1831192"/>
            <a:ext cx="6912768" cy="47288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23528" y="332656"/>
            <a:ext cx="864096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/>
              <a:t>Для носика уплотнить розовую и оранжевую шерсть, под ним поставить две чёрные точечки и прорисовать линию ко рту.</a:t>
            </a:r>
          </a:p>
        </p:txBody>
      </p:sp>
    </p:spTree>
    <p:extLst>
      <p:ext uri="{BB962C8B-B14F-4D97-AF65-F5344CB8AC3E}">
        <p14:creationId xmlns:p14="http://schemas.microsoft.com/office/powerpoint/2010/main" val="3285381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2" name="Picture 2" descr="Картины из шерсти: акварельная живопись для всех возрастов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316" t="13564" r="16469"/>
          <a:stretch/>
        </p:blipFill>
        <p:spPr bwMode="auto">
          <a:xfrm>
            <a:off x="971600" y="1728469"/>
            <a:ext cx="6192688" cy="50801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51520" y="332656"/>
            <a:ext cx="838842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/>
              <a:t>Из чёрной шерсти сформировать голову котенка, сделать ушки из розовой и оранжевой пряжи, подчеркнуть их белой скрученной пряжей.</a:t>
            </a:r>
          </a:p>
        </p:txBody>
      </p:sp>
    </p:spTree>
    <p:extLst>
      <p:ext uri="{BB962C8B-B14F-4D97-AF65-F5344CB8AC3E}">
        <p14:creationId xmlns:p14="http://schemas.microsoft.com/office/powerpoint/2010/main" val="999365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6" name="Picture 2" descr="Картины из шерсти: акварельная живопись для всех возрастов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781" t="14482" r="16057"/>
          <a:stretch/>
        </p:blipFill>
        <p:spPr bwMode="auto">
          <a:xfrm>
            <a:off x="1714924" y="1880841"/>
            <a:ext cx="5976664" cy="48922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539552" y="404664"/>
            <a:ext cx="7651133" cy="14465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dirty="0"/>
              <a:t>Из белого цвета </a:t>
            </a:r>
            <a:r>
              <a:rPr lang="ru-RU" sz="4400" dirty="0" smtClean="0"/>
              <a:t>сформировать</a:t>
            </a:r>
          </a:p>
          <a:p>
            <a:r>
              <a:rPr lang="ru-RU" sz="4400" dirty="0" smtClean="0"/>
              <a:t> </a:t>
            </a:r>
            <a:r>
              <a:rPr lang="ru-RU" sz="4400" dirty="0"/>
              <a:t>мордочку</a:t>
            </a:r>
            <a:r>
              <a:rPr lang="ru-RU" sz="28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554458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4" name="Picture 2" descr="Картины из шерсти: акварельная живопись для всех возрастов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399" t="13680" r="15915"/>
          <a:stretch/>
        </p:blipFill>
        <p:spPr bwMode="auto">
          <a:xfrm>
            <a:off x="1547664" y="1908065"/>
            <a:ext cx="6048672" cy="49369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23528" y="404664"/>
            <a:ext cx="849694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/>
              <a:t>Сделать глазки аналогично, как и у кошки, только меньшего размера.</a:t>
            </a:r>
          </a:p>
        </p:txBody>
      </p:sp>
    </p:spTree>
    <p:extLst>
      <p:ext uri="{BB962C8B-B14F-4D97-AF65-F5344CB8AC3E}">
        <p14:creationId xmlns:p14="http://schemas.microsoft.com/office/powerpoint/2010/main" val="1963745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8" name="Picture 2" descr="Картины из шерсти: акварельная живопись для всех возрастов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994" t="7717" r="18539"/>
          <a:stretch/>
        </p:blipFill>
        <p:spPr bwMode="auto">
          <a:xfrm>
            <a:off x="1763688" y="1556792"/>
            <a:ext cx="5760640" cy="51755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51520" y="188640"/>
            <a:ext cx="856895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/>
              <a:t>Прорисовать чёрными и белыми волокнами прядки котят, сделать усики.</a:t>
            </a:r>
          </a:p>
        </p:txBody>
      </p:sp>
    </p:spTree>
    <p:extLst>
      <p:ext uri="{BB962C8B-B14F-4D97-AF65-F5344CB8AC3E}">
        <p14:creationId xmlns:p14="http://schemas.microsoft.com/office/powerpoint/2010/main" val="854819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2" name="Picture 2" descr="Картины из шерсти: акварельная живопись для всех возрастов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32" r="5506"/>
          <a:stretch/>
        </p:blipFill>
        <p:spPr bwMode="auto">
          <a:xfrm>
            <a:off x="827584" y="1628800"/>
            <a:ext cx="7488832" cy="49321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51520" y="260648"/>
            <a:ext cx="871296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/>
              <a:t>Осталось только положить сверху стекло и поместить </a:t>
            </a:r>
            <a:r>
              <a:rPr lang="ru-RU" sz="3600" dirty="0">
                <a:solidFill>
                  <a:srgbClr val="002060"/>
                </a:solidFill>
                <a:hlinkClick r:id="rId3"/>
              </a:rPr>
              <a:t>картину в рамку</a:t>
            </a:r>
            <a:r>
              <a:rPr lang="ru-RU" sz="3600" dirty="0">
                <a:solidFill>
                  <a:srgbClr val="002060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910009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USER\Desktop\Новая папка (3)\i (6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19" y="0"/>
            <a:ext cx="5215855" cy="69022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00018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USER\Desktop\Новая папка (3)\i (2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5639" y="65162"/>
            <a:ext cx="9189640" cy="6892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64366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USER\Desktop\Новая папка (3)\i (5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0"/>
            <a:ext cx="5105028" cy="68630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54227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:\Users\USER\Desktop\Новая папка (3)\i (14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4516" y="-24652"/>
            <a:ext cx="9188516" cy="68859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71428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C:\Users\USER\Desktop\Новая папка (3)\i (19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0641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80146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185</TotalTime>
  <Words>369</Words>
  <Application>Microsoft Office PowerPoint</Application>
  <PresentationFormat>Экран (4:3)</PresentationFormat>
  <Paragraphs>60</Paragraphs>
  <Slides>47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47</vt:i4>
      </vt:variant>
    </vt:vector>
  </HeadingPairs>
  <TitlesOfParts>
    <vt:vector size="48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Какие материалы использовать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Практическая работа   1. Выбор изделия</vt:lpstr>
      <vt:lpstr>Презентация PowerPoint</vt:lpstr>
      <vt:lpstr>Презентация PowerPoint</vt:lpstr>
      <vt:lpstr>Презентация PowerPoint</vt:lpstr>
      <vt:lpstr>Презентация PowerPoint</vt:lpstr>
      <vt:lpstr>Поэтапное выполнение работы №2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Ирина Ирина</dc:creator>
  <cp:lastModifiedBy>Ирина</cp:lastModifiedBy>
  <cp:revision>18</cp:revision>
  <dcterms:created xsi:type="dcterms:W3CDTF">2022-04-19T08:47:51Z</dcterms:created>
  <dcterms:modified xsi:type="dcterms:W3CDTF">2023-02-17T16:16:11Z</dcterms:modified>
</cp:coreProperties>
</file>