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3"/>
  </p:notesMasterIdLst>
  <p:sldIdLst>
    <p:sldId id="256" r:id="rId2"/>
    <p:sldId id="294" r:id="rId3"/>
    <p:sldId id="257" r:id="rId4"/>
    <p:sldId id="258" r:id="rId5"/>
    <p:sldId id="259" r:id="rId6"/>
    <p:sldId id="262" r:id="rId7"/>
    <p:sldId id="263" r:id="rId8"/>
    <p:sldId id="301" r:id="rId9"/>
    <p:sldId id="264" r:id="rId10"/>
    <p:sldId id="265" r:id="rId11"/>
    <p:sldId id="344" r:id="rId12"/>
    <p:sldId id="266" r:id="rId13"/>
    <p:sldId id="316" r:id="rId14"/>
    <p:sldId id="312" r:id="rId15"/>
    <p:sldId id="300" r:id="rId16"/>
    <p:sldId id="343" r:id="rId17"/>
    <p:sldId id="313" r:id="rId18"/>
    <p:sldId id="314" r:id="rId19"/>
    <p:sldId id="302" r:id="rId20"/>
    <p:sldId id="329" r:id="rId21"/>
    <p:sldId id="268" r:id="rId22"/>
    <p:sldId id="303" r:id="rId23"/>
    <p:sldId id="270" r:id="rId24"/>
    <p:sldId id="271" r:id="rId25"/>
    <p:sldId id="304" r:id="rId26"/>
    <p:sldId id="272" r:id="rId27"/>
    <p:sldId id="273" r:id="rId28"/>
    <p:sldId id="274" r:id="rId29"/>
    <p:sldId id="275" r:id="rId30"/>
    <p:sldId id="276" r:id="rId31"/>
    <p:sldId id="279" r:id="rId32"/>
    <p:sldId id="280" r:id="rId33"/>
    <p:sldId id="305" r:id="rId34"/>
    <p:sldId id="306" r:id="rId35"/>
    <p:sldId id="282" r:id="rId36"/>
    <p:sldId id="284" r:id="rId37"/>
    <p:sldId id="286" r:id="rId38"/>
    <p:sldId id="287" r:id="rId39"/>
    <p:sldId id="285" r:id="rId40"/>
    <p:sldId id="307" r:id="rId41"/>
    <p:sldId id="308" r:id="rId42"/>
    <p:sldId id="309" r:id="rId43"/>
    <p:sldId id="310" r:id="rId44"/>
    <p:sldId id="311" r:id="rId45"/>
    <p:sldId id="289" r:id="rId46"/>
    <p:sldId id="290" r:id="rId47"/>
    <p:sldId id="291" r:id="rId48"/>
    <p:sldId id="325" r:id="rId49"/>
    <p:sldId id="326" r:id="rId50"/>
    <p:sldId id="345" r:id="rId51"/>
    <p:sldId id="346" r:id="rId52"/>
    <p:sldId id="336" r:id="rId53"/>
    <p:sldId id="348" r:id="rId54"/>
    <p:sldId id="341" r:id="rId55"/>
    <p:sldId id="347" r:id="rId56"/>
    <p:sldId id="293" r:id="rId57"/>
    <p:sldId id="317" r:id="rId58"/>
    <p:sldId id="340" r:id="rId59"/>
    <p:sldId id="319" r:id="rId60"/>
    <p:sldId id="320" r:id="rId61"/>
    <p:sldId id="321"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2F0FA"/>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CEC20-7D00-4BEC-BDDB-09E761BA0403}" type="datetimeFigureOut">
              <a:rPr lang="ru-RU" smtClean="0"/>
              <a:pPr/>
              <a:t>03.12.2022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2C319-A12C-4C09-A8DF-EE9CD8804A0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952C319-A12C-4C09-A8DF-EE9CD8804A05}"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03.12.2022</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03.12.2022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5B106E36-FD25-4E2D-B0AA-010F637433A0}" type="datetimeFigureOut">
              <a:rPr lang="ru-RU" smtClean="0"/>
              <a:pPr/>
              <a:t>03.12.2022</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B106E36-FD25-4E2D-B0AA-010F637433A0}" type="datetimeFigureOut">
              <a:rPr lang="ru-RU" smtClean="0"/>
              <a:pPr/>
              <a:t>03.12.2022</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4ege.ru/novosti-ege/65568-minimalnye-bally-ege-v-vuzy-minobrnauki-na-2023-2024-uchebnyj-god.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ege.spb.ru/" TargetMode="External"/><Relationship Id="rId2" Type="http://schemas.openxmlformats.org/officeDocument/2006/relationships/hyperlink" Target="http://www.ege.edu.ru/" TargetMode="External"/><Relationship Id="rId1" Type="http://schemas.openxmlformats.org/officeDocument/2006/relationships/slideLayout" Target="../slideLayouts/slideLayout2.xml"/><Relationship Id="rId4" Type="http://schemas.openxmlformats.org/officeDocument/2006/relationships/hyperlink" Target="http://fipi.ru/"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fipi.ru/"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ge.spb.r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00042"/>
            <a:ext cx="8229600" cy="1828800"/>
          </a:xfrm>
        </p:spPr>
        <p:txBody>
          <a:bodyPr>
            <a:normAutofit/>
          </a:bodyPr>
          <a:lstStyle/>
          <a:p>
            <a:pPr algn="ctr"/>
            <a:r>
              <a:rPr lang="ru-RU" sz="2800" dirty="0" smtClean="0"/>
              <a:t>Государственное бюджетное общеобразовательное учреждение средняя общеобразовательная школа № 76 Выборгского района Санкт-Петербурга</a:t>
            </a:r>
            <a:endParaRPr lang="ru-RU" sz="2800" dirty="0"/>
          </a:p>
        </p:txBody>
      </p:sp>
      <p:sp>
        <p:nvSpPr>
          <p:cNvPr id="3" name="Подзаголовок 2"/>
          <p:cNvSpPr>
            <a:spLocks noGrp="1"/>
          </p:cNvSpPr>
          <p:nvPr>
            <p:ph type="subTitle" idx="1"/>
          </p:nvPr>
        </p:nvSpPr>
        <p:spPr>
          <a:xfrm>
            <a:off x="714348" y="2500306"/>
            <a:ext cx="7715304" cy="3143272"/>
          </a:xfrm>
        </p:spPr>
        <p:txBody>
          <a:bodyPr>
            <a:normAutofit fontScale="92500" lnSpcReduction="20000"/>
          </a:bodyPr>
          <a:lstStyle/>
          <a:p>
            <a:pPr algn="just"/>
            <a:r>
              <a:rPr lang="ru-RU" sz="3900" b="1" smtClean="0">
                <a:solidFill>
                  <a:srgbClr val="F2F0FA"/>
                </a:solidFill>
              </a:rPr>
              <a:t>Государственная итоговая </a:t>
            </a:r>
            <a:r>
              <a:rPr lang="ru-RU" sz="3900" b="1" dirty="0" smtClean="0">
                <a:solidFill>
                  <a:srgbClr val="F2F0FA"/>
                </a:solidFill>
              </a:rPr>
              <a:t>аттестация по общеобразовательным программам среднего  общего  образования  в </a:t>
            </a:r>
            <a:r>
              <a:rPr lang="ru-RU" sz="3900" b="1" dirty="0" smtClean="0">
                <a:solidFill>
                  <a:srgbClr val="F2F0FA"/>
                </a:solidFill>
              </a:rPr>
              <a:t>2022-2023 </a:t>
            </a:r>
            <a:r>
              <a:rPr lang="ru-RU" sz="3900" b="1" dirty="0" smtClean="0">
                <a:solidFill>
                  <a:srgbClr val="F2F0FA"/>
                </a:solidFill>
              </a:rPr>
              <a:t>учебном году</a:t>
            </a:r>
          </a:p>
          <a:p>
            <a:pPr algn="just"/>
            <a:r>
              <a:rPr lang="ru-RU" sz="3900" b="1" dirty="0" smtClean="0">
                <a:solidFill>
                  <a:srgbClr val="F2F0FA"/>
                </a:solidFill>
              </a:rPr>
              <a:t> ( 11 класс) </a:t>
            </a:r>
          </a:p>
          <a:p>
            <a:endParaRPr lang="ru-RU" b="1" dirty="0" smtClean="0"/>
          </a:p>
          <a:p>
            <a:pPr algn="r"/>
            <a:r>
              <a:rPr lang="ru-RU" sz="2100" b="1" dirty="0" smtClean="0"/>
              <a:t>Заместитель директора по УВР Куратова И.В. </a:t>
            </a:r>
            <a:endParaRPr lang="ru-RU" sz="21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pPr algn="just">
              <a:buNone/>
            </a:pPr>
            <a:r>
              <a:rPr lang="ru-RU" sz="3200" dirty="0" smtClean="0">
                <a:latin typeface="Times New Roman" pitchFamily="18" charset="0"/>
                <a:cs typeface="Times New Roman" pitchFamily="18" charset="0"/>
              </a:rPr>
              <a:t>	Для получения аттестата выпускники 11 класса текущего года сдают </a:t>
            </a:r>
            <a:r>
              <a:rPr lang="ru-RU" sz="3200" b="1" u="sng" dirty="0" smtClean="0">
                <a:latin typeface="Times New Roman" pitchFamily="18" charset="0"/>
                <a:cs typeface="Times New Roman" pitchFamily="18" charset="0"/>
              </a:rPr>
              <a:t>обязательные предметы:</a:t>
            </a:r>
          </a:p>
          <a:p>
            <a:pPr algn="just"/>
            <a:r>
              <a:rPr lang="ru-RU" sz="3200" b="1" u="sng" dirty="0" smtClean="0">
                <a:latin typeface="Times New Roman" pitchFamily="18" charset="0"/>
                <a:cs typeface="Times New Roman" pitchFamily="18" charset="0"/>
              </a:rPr>
              <a:t> - русский язык</a:t>
            </a:r>
          </a:p>
          <a:p>
            <a:pPr algn="just"/>
            <a:r>
              <a:rPr lang="ru-RU" b="1" u="sng" dirty="0" smtClean="0">
                <a:latin typeface="Times New Roman" pitchFamily="18" charset="0"/>
                <a:cs typeface="Times New Roman" pitchFamily="18" charset="0"/>
              </a:rPr>
              <a:t>- математику</a:t>
            </a:r>
            <a:endParaRPr lang="ru-RU" sz="3200" b="1" u="sng"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Выпускники 11 класса могут сдать  </a:t>
            </a:r>
            <a:r>
              <a:rPr lang="ru-RU" sz="3200" b="1" u="sng" dirty="0" smtClean="0">
                <a:latin typeface="Times New Roman" pitchFamily="18" charset="0"/>
                <a:cs typeface="Times New Roman" pitchFamily="18" charset="0"/>
              </a:rPr>
              <a:t>любое количество предметов из списка</a:t>
            </a:r>
          </a:p>
          <a:p>
            <a:pPr algn="just">
              <a:buNone/>
            </a:pPr>
            <a:r>
              <a:rPr lang="ru-RU"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Для допуска к ЕГЭ выпускникам 11 класса  необходимо </a:t>
            </a:r>
            <a:r>
              <a:rPr lang="ru-RU" sz="3200" b="1" u="sng" dirty="0" smtClean="0">
                <a:latin typeface="Times New Roman" pitchFamily="18" charset="0"/>
                <a:cs typeface="Times New Roman" pitchFamily="18" charset="0"/>
              </a:rPr>
              <a:t>написать сочинение.</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lgn="just">
              <a:buNone/>
            </a:pPr>
            <a:r>
              <a:rPr lang="ru-RU" dirty="0" smtClean="0">
                <a:latin typeface="Times New Roman" pitchFamily="18" charset="0"/>
                <a:cs typeface="Times New Roman" pitchFamily="18" charset="0"/>
              </a:rPr>
              <a:t>	Отметка в аттестат выставляется как среднее арифметическое полугодовых и годовых отметок обучающихся за каждый год обучения  по образовательным программам СОО и выставляется в соответствии с правилами математического округления. </a:t>
            </a:r>
          </a:p>
          <a:p>
            <a:pPr algn="just"/>
            <a:r>
              <a:rPr lang="ru-RU" sz="2400" dirty="0" smtClean="0">
                <a:latin typeface="Times New Roman" pitchFamily="18" charset="0"/>
                <a:cs typeface="Times New Roman" pitchFamily="18" charset="0"/>
              </a:rPr>
              <a:t>(</a:t>
            </a:r>
            <a:r>
              <a:rPr lang="ru-RU" sz="2400" i="1" dirty="0" smtClean="0">
                <a:latin typeface="Times New Roman" pitchFamily="18" charset="0"/>
                <a:cs typeface="Times New Roman" pitchFamily="18" charset="0"/>
              </a:rPr>
              <a:t>Приказ № 115 от 14.02.2014 г. Министерства образования и науки № «О порядке выдачи аттестатов», изменения  приказ № 315 от 17.02.2018 г.) </a:t>
            </a:r>
            <a:endParaRPr lang="ru-RU" sz="24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Сочинение</a:t>
            </a:r>
            <a:endParaRPr lang="ru-RU" dirty="0"/>
          </a:p>
        </p:txBody>
      </p:sp>
      <p:sp>
        <p:nvSpPr>
          <p:cNvPr id="3" name="Содержимое 2"/>
          <p:cNvSpPr>
            <a:spLocks noGrp="1"/>
          </p:cNvSpPr>
          <p:nvPr>
            <p:ph idx="1"/>
          </p:nvPr>
        </p:nvSpPr>
        <p:spPr>
          <a:xfrm>
            <a:off x="285720" y="1571612"/>
            <a:ext cx="8401080" cy="5023500"/>
          </a:xfrm>
        </p:spPr>
        <p:txBody>
          <a:bodyPr>
            <a:normAutofit fontScale="70000" lnSpcReduction="20000"/>
          </a:bodyPr>
          <a:lstStyle/>
          <a:p>
            <a:pPr algn="just"/>
            <a:r>
              <a:rPr lang="ru-RU" sz="3800" b="1" dirty="0" smtClean="0">
                <a:latin typeface="Times New Roman" pitchFamily="18" charset="0"/>
                <a:cs typeface="Times New Roman" pitchFamily="18" charset="0"/>
              </a:rPr>
              <a:t>За сочинение учащиеся получают  </a:t>
            </a:r>
            <a:r>
              <a:rPr lang="ru-RU" sz="3800" b="1" u="sng" dirty="0" smtClean="0">
                <a:latin typeface="Times New Roman" pitchFamily="18" charset="0"/>
                <a:cs typeface="Times New Roman" pitchFamily="18" charset="0"/>
              </a:rPr>
              <a:t>«зачет» или «незачет». </a:t>
            </a:r>
          </a:p>
          <a:p>
            <a:pPr algn="just"/>
            <a:r>
              <a:rPr lang="ru-RU" sz="3800" b="1" dirty="0" smtClean="0">
                <a:latin typeface="Times New Roman" pitchFamily="18" charset="0"/>
                <a:cs typeface="Times New Roman" pitchFamily="18" charset="0"/>
              </a:rPr>
              <a:t>Возможность использовать результаты сочинения при поступлении в ВУЗ. ВУЗы используют свои критерии проверки сочинения.</a:t>
            </a:r>
          </a:p>
          <a:p>
            <a:pPr algn="just"/>
            <a:r>
              <a:rPr lang="ru-RU" sz="3800" b="1" dirty="0" smtClean="0">
                <a:latin typeface="Times New Roman" pitchFamily="18" charset="0"/>
                <a:cs typeface="Times New Roman" pitchFamily="18" charset="0"/>
              </a:rPr>
              <a:t> Открытые темы сочинений (на сайте ФИПИ).</a:t>
            </a:r>
          </a:p>
          <a:p>
            <a:pPr algn="just"/>
            <a:endParaRPr lang="ru-RU" sz="3500" b="1" dirty="0" smtClean="0">
              <a:latin typeface="Times New Roman" pitchFamily="18" charset="0"/>
              <a:cs typeface="Times New Roman" pitchFamily="18" charset="0"/>
            </a:endParaRPr>
          </a:p>
          <a:p>
            <a:pPr algn="just"/>
            <a:r>
              <a:rPr lang="ru-RU" sz="5100" b="1" u="sng" dirty="0" smtClean="0">
                <a:latin typeface="Times New Roman" pitchFamily="18" charset="0"/>
                <a:cs typeface="Times New Roman" pitchFamily="18" charset="0"/>
              </a:rPr>
              <a:t>Сочинение – 07.12.2022 г. </a:t>
            </a:r>
          </a:p>
          <a:p>
            <a:pPr algn="just">
              <a:buNone/>
            </a:pPr>
            <a:endParaRPr lang="ru-RU" sz="4700" dirty="0" smtClean="0">
              <a:latin typeface="Times New Roman" pitchFamily="18" charset="0"/>
              <a:cs typeface="Times New Roman" pitchFamily="18" charset="0"/>
            </a:endParaRPr>
          </a:p>
          <a:p>
            <a:pPr algn="just">
              <a:buNone/>
            </a:pPr>
            <a:endParaRPr lang="ru-RU" sz="4700" dirty="0" smtClean="0">
              <a:latin typeface="Times New Roman" pitchFamily="18" charset="0"/>
              <a:cs typeface="Times New Roman" pitchFamily="18" charset="0"/>
            </a:endParaRPr>
          </a:p>
          <a:p>
            <a:pPr algn="just">
              <a:buNone/>
            </a:pPr>
            <a:r>
              <a:rPr lang="ru-RU" sz="4700" dirty="0" smtClean="0">
                <a:latin typeface="Times New Roman" pitchFamily="18" charset="0"/>
                <a:cs typeface="Times New Roman" pitchFamily="18" charset="0"/>
              </a:rPr>
              <a:t>	Сочинение проводится в школе с 10 часов. Инструктаж начинается в 9 час. 50 мин. </a:t>
            </a:r>
            <a:endParaRPr lang="ru-RU" sz="4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14282" y="1500151"/>
            <a:ext cx="8643998" cy="5357849"/>
          </a:xfrm>
        </p:spPr>
        <p:txBody>
          <a:bodyPr>
            <a:normAutofit/>
          </a:bodyPr>
          <a:lstStyle/>
          <a:p>
            <a:pPr algn="just">
              <a:buNone/>
            </a:pPr>
            <a:r>
              <a:rPr lang="ru-RU" altLang="ru-RU" sz="2000" dirty="0" smtClean="0">
                <a:latin typeface="Times New Roman" pitchFamily="18" charset="0"/>
                <a:cs typeface="Times New Roman" pitchFamily="18" charset="0"/>
              </a:rPr>
              <a:t>		Итоговое сочинение является </a:t>
            </a:r>
            <a:r>
              <a:rPr lang="ru-RU" altLang="ru-RU" sz="2000" b="1" u="sng" dirty="0" smtClean="0">
                <a:latin typeface="Times New Roman" pitchFamily="18" charset="0"/>
                <a:cs typeface="Times New Roman" pitchFamily="18" charset="0"/>
              </a:rPr>
              <a:t>допуском</a:t>
            </a:r>
            <a:r>
              <a:rPr lang="ru-RU" altLang="ru-RU" sz="2000" dirty="0" smtClean="0">
                <a:latin typeface="Times New Roman" pitchFamily="18" charset="0"/>
                <a:cs typeface="Times New Roman" pitchFamily="18" charset="0"/>
              </a:rPr>
              <a:t> к государственной итоговой аттестации (оценка школой: «зачет-незачет») и  форма индивидуальных достижений абитуриентов (оценка вуза: до 10 баллов к ЕГЭ, если вуз такое решение принял). Учет результатов сочинений в вузах осуществляется по желанию абитуриента и решению вуза.</a:t>
            </a:r>
          </a:p>
          <a:p>
            <a:pPr algn="just">
              <a:buNone/>
            </a:pPr>
            <a:r>
              <a:rPr lang="ru-RU" altLang="ru-RU" sz="2000" dirty="0" smtClean="0">
                <a:latin typeface="Times New Roman" pitchFamily="18" charset="0"/>
                <a:cs typeface="Times New Roman" pitchFamily="18" charset="0"/>
              </a:rPr>
              <a:t>		При проведении сочинения участникам сочинения </a:t>
            </a:r>
            <a:r>
              <a:rPr lang="ru-RU" altLang="ru-RU" sz="2000" b="1" u="sng" dirty="0" smtClean="0">
                <a:latin typeface="Times New Roman" pitchFamily="18" charset="0"/>
                <a:cs typeface="Times New Roman" pitchFamily="18" charset="0"/>
              </a:rPr>
              <a:t>запрещается</a:t>
            </a:r>
            <a:r>
              <a:rPr lang="ru-RU" altLang="ru-RU" sz="2000" b="1" dirty="0" smtClean="0">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пользоваться текстами литературного материала (художественные произведения, дневники, мемуары, публицистика).</a:t>
            </a:r>
            <a:br>
              <a:rPr lang="ru-RU" altLang="ru-RU" sz="2000" dirty="0" smtClean="0">
                <a:latin typeface="Times New Roman" pitchFamily="18" charset="0"/>
                <a:cs typeface="Times New Roman" pitchFamily="18" charset="0"/>
              </a:rPr>
            </a:br>
            <a:r>
              <a:rPr lang="ru-RU" altLang="ru-RU" sz="2000" dirty="0" smtClean="0">
                <a:latin typeface="Times New Roman" pitchFamily="18" charset="0"/>
                <a:cs typeface="Times New Roman" pitchFamily="18" charset="0"/>
              </a:rPr>
              <a:t>Разрешается пользоваться </a:t>
            </a:r>
            <a:r>
              <a:rPr lang="ru-RU" altLang="ru-RU" sz="2000" b="1" dirty="0" smtClean="0">
                <a:latin typeface="Times New Roman" pitchFamily="18" charset="0"/>
                <a:cs typeface="Times New Roman" pitchFamily="18" charset="0"/>
              </a:rPr>
              <a:t>орфографическими словарями, </a:t>
            </a:r>
            <a:r>
              <a:rPr lang="ru-RU" altLang="ru-RU" sz="2000" dirty="0" smtClean="0">
                <a:latin typeface="Times New Roman" pitchFamily="18" charset="0"/>
                <a:cs typeface="Times New Roman" pitchFamily="18" charset="0"/>
              </a:rPr>
              <a:t>выданными членами комиссии образовательной организации по проведению итогового сочинения (изложения).</a:t>
            </a:r>
          </a:p>
          <a:p>
            <a:pPr algn="just">
              <a:buNone/>
            </a:pPr>
            <a:r>
              <a:rPr lang="ru-RU" altLang="ru-RU" sz="2000" dirty="0" smtClean="0">
                <a:latin typeface="Times New Roman" pitchFamily="18" charset="0"/>
                <a:cs typeface="Times New Roman" pitchFamily="18" charset="0"/>
              </a:rPr>
              <a:t>		Темы разрабатываются в рамках открытых направлений, которые размещены на сайте ФИПИ. При составлении тем сочинений не используются узко заданные формулировки и осуществляется опора на следующие принципы: посильность, ясность и точность постановки проблемы. Образцы тем под открытые направления </a:t>
            </a:r>
            <a:r>
              <a:rPr lang="ru-RU" altLang="ru-RU" sz="2000" b="1" dirty="0" smtClean="0">
                <a:latin typeface="Times New Roman" pitchFamily="18" charset="0"/>
                <a:cs typeface="Times New Roman" pitchFamily="18" charset="0"/>
              </a:rPr>
              <a:t>не предлагаются</a:t>
            </a:r>
            <a:r>
              <a:rPr lang="ru-RU" altLang="ru-RU" sz="2000" b="1" dirty="0" smtClean="0"/>
              <a:t>.</a:t>
            </a:r>
            <a:endParaRPr lang="ru-RU"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500175"/>
            <a:ext cx="8229600" cy="5000660"/>
          </a:xfrm>
        </p:spPr>
        <p:txBody>
          <a:bodyPr>
            <a:normAutofit fontScale="70000" lnSpcReduction="20000"/>
          </a:bodyPr>
          <a:lstStyle/>
          <a:p>
            <a:pPr algn="just">
              <a:buNone/>
            </a:pPr>
            <a:r>
              <a:rPr lang="ru-RU" dirty="0" smtClean="0">
                <a:latin typeface="Times New Roman" pitchFamily="18" charset="0"/>
                <a:cs typeface="Times New Roman" pitchFamily="18" charset="0"/>
              </a:rPr>
              <a:t>		Требования к сочинению (изложению) и критерии оценивания утверждены Федеральной службой по надзору в сфере образования и науки</a:t>
            </a:r>
          </a:p>
          <a:p>
            <a:pPr algn="just">
              <a:buNone/>
            </a:pPr>
            <a:r>
              <a:rPr lang="ru-RU" dirty="0" smtClean="0">
                <a:latin typeface="Times New Roman" pitchFamily="18" charset="0"/>
                <a:cs typeface="Times New Roman" pitchFamily="18" charset="0"/>
              </a:rPr>
              <a:t>		Проверка каждого сочинения (изложения) проводится однократно</a:t>
            </a:r>
          </a:p>
          <a:p>
            <a:pPr algn="just">
              <a:buNone/>
            </a:pPr>
            <a:r>
              <a:rPr lang="ru-RU" dirty="0" smtClean="0">
                <a:latin typeface="Times New Roman" pitchFamily="18" charset="0"/>
                <a:cs typeface="Times New Roman" pitchFamily="18" charset="0"/>
              </a:rPr>
              <a:t>		Срок проверки в образовательной организации  – не более 5 дней</a:t>
            </a:r>
          </a:p>
          <a:p>
            <a:pPr algn="just">
              <a:buNone/>
            </a:pPr>
            <a:r>
              <a:rPr lang="ru-RU" b="1" dirty="0" smtClean="0">
                <a:solidFill>
                  <a:srgbClr val="C00000"/>
                </a:solidFill>
                <a:latin typeface="Times New Roman" pitchFamily="18" charset="0"/>
                <a:cs typeface="Times New Roman" pitchFamily="18" charset="0"/>
              </a:rPr>
              <a:t>	</a:t>
            </a:r>
            <a:r>
              <a:rPr lang="ru-RU" b="1" u="sng" dirty="0" smtClean="0">
                <a:latin typeface="Times New Roman" pitchFamily="18" charset="0"/>
                <a:cs typeface="Times New Roman" pitchFamily="18" charset="0"/>
              </a:rPr>
              <a:t>С 2017-2018 учебном году добавлено </a:t>
            </a:r>
            <a:r>
              <a:rPr lang="ru-RU" dirty="0" smtClean="0">
                <a:latin typeface="Times New Roman" pitchFamily="18" charset="0"/>
                <a:cs typeface="Times New Roman" pitchFamily="18" charset="0"/>
              </a:rPr>
              <a:t>полномочие органов исполнительной власти (ОИВ), учредителей об определении порядка осуществления проверки соблюдения участниками итогового сочинения (изложения)  требования «Самостоятельности написания итогового сочинения (изложения) на заимствования посредством специализированных программных средств (например, </a:t>
            </a:r>
            <a:r>
              <a:rPr lang="ru-RU" b="1" u="sng" dirty="0" smtClean="0">
                <a:latin typeface="Times New Roman" pitchFamily="18" charset="0"/>
                <a:cs typeface="Times New Roman" pitchFamily="18" charset="0"/>
              </a:rPr>
              <a:t>«</a:t>
            </a:r>
            <a:r>
              <a:rPr lang="ru-RU" b="1" u="sng" dirty="0" err="1" smtClean="0">
                <a:latin typeface="Times New Roman" pitchFamily="18" charset="0"/>
                <a:cs typeface="Times New Roman" pitchFamily="18" charset="0"/>
              </a:rPr>
              <a:t>Антиплагиат</a:t>
            </a:r>
            <a:r>
              <a:rPr lang="ru-RU" b="1" u="sng"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и </a:t>
            </a:r>
            <a:r>
              <a:rPr lang="ru-RU" u="sng" dirty="0" err="1" smtClean="0">
                <a:latin typeface="Times New Roman" pitchFamily="18" charset="0"/>
                <a:cs typeface="Times New Roman" pitchFamily="18" charset="0"/>
              </a:rPr>
              <a:t>др</a:t>
            </a:r>
            <a:r>
              <a:rPr lang="ru-RU" u="sng" dirty="0" smtClean="0">
                <a:latin typeface="Times New Roman" pitchFamily="18" charset="0"/>
                <a:cs typeface="Times New Roman" pitchFamily="18" charset="0"/>
              </a:rPr>
              <a:t>) </a:t>
            </a:r>
          </a:p>
          <a:p>
            <a:pPr algn="just">
              <a:buNone/>
            </a:pPr>
            <a:r>
              <a:rPr lang="ru-RU" dirty="0" smtClean="0">
                <a:latin typeface="Times New Roman" pitchFamily="18" charset="0"/>
                <a:cs typeface="Times New Roman" pitchFamily="18" charset="0"/>
              </a:rPr>
              <a:t>		Органы исполнительной власти (ОИВ)  имеют право принять решение о перепроверке отдельных сочинений (изложения).</a:t>
            </a:r>
          </a:p>
          <a:p>
            <a:pPr algn="just">
              <a:buNone/>
            </a:pPr>
            <a:endParaRPr lang="ru-RU" dirty="0" smtClean="0">
              <a:latin typeface="Garamond" pitchFamily="18" charset="0"/>
            </a:endParaRPr>
          </a:p>
          <a:p>
            <a:pPr algn="just">
              <a:buNone/>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dirty="0" smtClean="0"/>
              <a:t>Сочинение</a:t>
            </a:r>
            <a:endParaRPr lang="ru-RU" dirty="0"/>
          </a:p>
        </p:txBody>
      </p:sp>
      <p:sp>
        <p:nvSpPr>
          <p:cNvPr id="3" name="Содержимое 2"/>
          <p:cNvSpPr>
            <a:spLocks noGrp="1"/>
          </p:cNvSpPr>
          <p:nvPr>
            <p:ph idx="1"/>
          </p:nvPr>
        </p:nvSpPr>
        <p:spPr>
          <a:xfrm>
            <a:off x="357158" y="1214398"/>
            <a:ext cx="8229600" cy="5643602"/>
          </a:xfrm>
        </p:spPr>
        <p:txBody>
          <a:bodyPr>
            <a:normAutofit fontScale="62500" lnSpcReduction="20000"/>
          </a:bodyPr>
          <a:lstStyle/>
          <a:p>
            <a:pPr algn="just">
              <a:buNone/>
            </a:pPr>
            <a:r>
              <a:rPr lang="ru-RU" b="1" dirty="0" smtClean="0">
                <a:solidFill>
                  <a:schemeClr val="accent5">
                    <a:lumMod val="75000"/>
                  </a:schemeClr>
                </a:solidFill>
              </a:rPr>
              <a:t>	</a:t>
            </a:r>
          </a:p>
          <a:p>
            <a:pPr algn="just">
              <a:buNone/>
            </a:pPr>
            <a:r>
              <a:rPr lang="ru-RU" sz="3300" b="1" dirty="0" smtClean="0">
                <a:solidFill>
                  <a:schemeClr val="accent5">
                    <a:lumMod val="75000"/>
                  </a:schemeClr>
                </a:solidFill>
              </a:rPr>
              <a:t>	</a:t>
            </a:r>
            <a:r>
              <a:rPr lang="ru-RU" sz="3300" b="1" u="sng" dirty="0" smtClean="0">
                <a:latin typeface="Times New Roman" pitchFamily="18" charset="0"/>
                <a:cs typeface="Times New Roman" pitchFamily="18" charset="0"/>
              </a:rPr>
              <a:t>Повторно допускаются к написанию итогового сочинения </a:t>
            </a:r>
            <a:r>
              <a:rPr lang="ru-RU" sz="3300" b="1" dirty="0" smtClean="0">
                <a:latin typeface="Times New Roman" pitchFamily="18" charset="0"/>
                <a:cs typeface="Times New Roman" pitchFamily="18" charset="0"/>
              </a:rPr>
              <a:t>(изложения) в дополнительные сроки в текущем году (в первую среду февраля и первую рабочую среду мая):</a:t>
            </a:r>
          </a:p>
          <a:p>
            <a:pPr algn="just"/>
            <a:r>
              <a:rPr lang="ru-RU" dirty="0" smtClean="0">
                <a:latin typeface="Times New Roman" pitchFamily="18" charset="0"/>
                <a:cs typeface="Times New Roman" pitchFamily="18" charset="0"/>
              </a:rPr>
              <a:t>обучающиеся, получившие по итоговому сочинению (изложению) неудовлетворительный результат ("незачет");</a:t>
            </a:r>
          </a:p>
          <a:p>
            <a:pPr algn="just">
              <a:buNone/>
            </a:pP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обучающиеся, выпускники прошлых лет, не явившиеся на итоговое сочинение (изложение) по уважительным причинам (болезнь или иные обстоятельства, подтвержденные документально);</a:t>
            </a:r>
          </a:p>
          <a:p>
            <a:pPr algn="just">
              <a:buNone/>
            </a:pP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обучающиеся, выпускники прошлых лет, не завершившие сдачу итогового сочинения (изложения) по уважительным причинам (болезнь или иные обстоятельства, подтвержденные документально);</a:t>
            </a:r>
          </a:p>
          <a:p>
            <a:pPr algn="just"/>
            <a:endParaRPr lang="ru-RU"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обучающиеся, удаленные с итогового сочинения (изложения) за нарушение требований при проведении итогового сочинения (изложения</a:t>
            </a:r>
            <a:r>
              <a:rPr lang="ru-RU" b="1" dirty="0" smtClean="0">
                <a:solidFill>
                  <a:srgbClr val="C00000"/>
                </a:solidFill>
                <a:latin typeface="Times New Roman" pitchFamily="18" charset="0"/>
                <a:cs typeface="Times New Roman" pitchFamily="18" charset="0"/>
              </a:rPr>
              <a:t>)</a:t>
            </a:r>
          </a:p>
          <a:p>
            <a:pPr algn="just"/>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ЗАПРЕЩЕНО </a:t>
            </a:r>
            <a:br>
              <a:rPr lang="ru-RU" dirty="0" smtClean="0"/>
            </a:br>
            <a:r>
              <a:rPr lang="ru-RU" dirty="0" smtClean="0"/>
              <a:t>на итоговом сочинении </a:t>
            </a:r>
            <a:endParaRPr lang="ru-RU" dirty="0"/>
          </a:p>
        </p:txBody>
      </p:sp>
      <p:sp>
        <p:nvSpPr>
          <p:cNvPr id="3" name="Содержимое 2"/>
          <p:cNvSpPr>
            <a:spLocks noGrp="1"/>
          </p:cNvSpPr>
          <p:nvPr>
            <p:ph idx="1"/>
          </p:nvPr>
        </p:nvSpPr>
        <p:spPr/>
        <p:txBody>
          <a:bodyPr/>
          <a:lstStyle/>
          <a:p>
            <a:pPr algn="just">
              <a:buNone/>
            </a:pPr>
            <a:r>
              <a:rPr lang="ru-RU" b="1" dirty="0" smtClean="0">
                <a:solidFill>
                  <a:srgbClr val="C000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ИМЕТЬ</a:t>
            </a:r>
            <a:r>
              <a:rPr lang="ru-RU" dirty="0" smtClean="0">
                <a:latin typeface="Times New Roman" pitchFamily="18" charset="0"/>
                <a:cs typeface="Times New Roman" pitchFamily="18" charset="0"/>
              </a:rPr>
              <a:t> средства связи, фото-, аудио- и видеоаппаратуру, справочные материалы, письменные заметки и иные средства хранения и передачи информации, собственные орфографические и (или) толковые словари,  тексты литературного материала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Проверка итогового сочинения</a:t>
            </a:r>
            <a:endParaRPr lang="ru-RU" dirty="0"/>
          </a:p>
        </p:txBody>
      </p:sp>
      <p:sp>
        <p:nvSpPr>
          <p:cNvPr id="3" name="Содержимое 2"/>
          <p:cNvSpPr>
            <a:spLocks noGrp="1"/>
          </p:cNvSpPr>
          <p:nvPr>
            <p:ph idx="1"/>
          </p:nvPr>
        </p:nvSpPr>
        <p:spPr>
          <a:xfrm>
            <a:off x="323528" y="1600200"/>
            <a:ext cx="8363272" cy="5043510"/>
          </a:xfrm>
        </p:spPr>
        <p:txBody>
          <a:bodyPr>
            <a:normAutofit fontScale="85000" lnSpcReduction="20000"/>
          </a:bodyPr>
          <a:lstStyle/>
          <a:p>
            <a:pPr algn="just">
              <a:buNone/>
            </a:pPr>
            <a:r>
              <a:rPr lang="ru-RU" dirty="0" smtClean="0">
                <a:latin typeface="Times New Roman" pitchFamily="18" charset="0"/>
                <a:cs typeface="Times New Roman" pitchFamily="18" charset="0"/>
              </a:rPr>
              <a:t>		В целях предотвращения конфликта интересов и обеспечения объективного оценивания итогового сочинения (изложения) обучающимся при получении </a:t>
            </a:r>
            <a:r>
              <a:rPr lang="ru-RU" b="1" dirty="0" smtClean="0">
                <a:latin typeface="Times New Roman" pitchFamily="18" charset="0"/>
                <a:cs typeface="Times New Roman" pitchFamily="18" charset="0"/>
              </a:rPr>
              <a:t>повторного неудовлетворительного результата («незачет») </a:t>
            </a:r>
            <a:r>
              <a:rPr lang="ru-RU" dirty="0" smtClean="0">
                <a:latin typeface="Times New Roman" pitchFamily="18" charset="0"/>
                <a:cs typeface="Times New Roman" pitchFamily="18" charset="0"/>
              </a:rPr>
              <a:t>за итоговое сочинение (изложение) предоставляется право подать в письменной форме заявление на проверку сданного ими итогового сочинения (изложения). </a:t>
            </a:r>
          </a:p>
          <a:p>
            <a:pPr algn="just">
              <a:buNone/>
            </a:pPr>
            <a:r>
              <a:rPr lang="ru-RU" dirty="0" smtClean="0">
                <a:latin typeface="Times New Roman" pitchFamily="18" charset="0"/>
                <a:cs typeface="Times New Roman" pitchFamily="18" charset="0"/>
              </a:rPr>
              <a:t>		Заявление на повторную проверку итогового сочинения (изложения) обучающимися подается в администрацию района </a:t>
            </a:r>
            <a:r>
              <a:rPr lang="ru-RU" b="1" u="sng" dirty="0" smtClean="0">
                <a:latin typeface="Times New Roman" pitchFamily="18" charset="0"/>
                <a:cs typeface="Times New Roman" pitchFamily="18" charset="0"/>
              </a:rPr>
              <a:t>в течение двух дней </a:t>
            </a:r>
            <a:r>
              <a:rPr lang="ru-RU" dirty="0" smtClean="0">
                <a:latin typeface="Times New Roman" pitchFamily="18" charset="0"/>
                <a:cs typeface="Times New Roman" pitchFamily="18" charset="0"/>
              </a:rPr>
              <a:t>со дня объявления образовательной организацией повторного неудовлетворительного результата («незачет»).</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Проверка итогового сочинения</a:t>
            </a:r>
            <a:endParaRPr lang="ru-RU" dirty="0"/>
          </a:p>
        </p:txBody>
      </p:sp>
      <p:sp>
        <p:nvSpPr>
          <p:cNvPr id="3" name="Содержимое 2"/>
          <p:cNvSpPr>
            <a:spLocks noGrp="1"/>
          </p:cNvSpPr>
          <p:nvPr>
            <p:ph idx="1"/>
          </p:nvPr>
        </p:nvSpPr>
        <p:spPr>
          <a:xfrm>
            <a:off x="0" y="1484784"/>
            <a:ext cx="9001156" cy="5158926"/>
          </a:xfrm>
        </p:spPr>
        <p:txBody>
          <a:bodyPr>
            <a:normAutofit fontScale="85000" lnSpcReduction="10000"/>
          </a:bodyPr>
          <a:lstStyle/>
          <a:p>
            <a:pPr algn="just">
              <a:buNone/>
            </a:pPr>
            <a:r>
              <a:rPr lang="ru-RU" dirty="0" smtClean="0">
                <a:latin typeface="Times New Roman" pitchFamily="18" charset="0"/>
                <a:cs typeface="Times New Roman" pitchFamily="18" charset="0"/>
              </a:rPr>
              <a:t>		Повторную проверку итоговых сочинений (изложений) осуществляет </a:t>
            </a:r>
            <a:r>
              <a:rPr lang="ru-RU" b="1" u="sng" dirty="0" smtClean="0">
                <a:latin typeface="Times New Roman" pitchFamily="18" charset="0"/>
                <a:cs typeface="Times New Roman" pitchFamily="18" charset="0"/>
              </a:rPr>
              <a:t>комиссия другой образовательной организации,</a:t>
            </a:r>
            <a:r>
              <a:rPr lang="ru-RU" u="sng"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определяемой распорядительным актом администрации района, или комиссией, созданной распорядительным актом администрации района.</a:t>
            </a:r>
          </a:p>
          <a:p>
            <a:pPr algn="just">
              <a:buNone/>
            </a:pPr>
            <a:r>
              <a:rPr lang="ru-RU" dirty="0" smtClean="0">
                <a:latin typeface="Times New Roman" pitchFamily="18" charset="0"/>
                <a:cs typeface="Times New Roman" pitchFamily="18" charset="0"/>
              </a:rPr>
              <a:t>		Повторная проверка итогового сочинения (изложения) осуществляется в течение двух рабочих дней со дня подачи заявления обучающимся.</a:t>
            </a:r>
          </a:p>
          <a:p>
            <a:pPr algn="just">
              <a:buNone/>
            </a:pPr>
            <a:r>
              <a:rPr lang="ru-RU" dirty="0" smtClean="0">
                <a:latin typeface="Times New Roman" pitchFamily="18" charset="0"/>
                <a:cs typeface="Times New Roman" pitchFamily="18" charset="0"/>
              </a:rPr>
              <a:t>		Результаты повторной проверки итоговых сочинений (изложений) доводятся до сведения обучающихся не позже, чем через два рабочих дня после завершения повторной проверки.</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buNone/>
            </a:pPr>
            <a:r>
              <a:rPr lang="ru-RU" dirty="0" smtClean="0">
                <a:latin typeface="Times New Roman" pitchFamily="18" charset="0"/>
                <a:cs typeface="Times New Roman" pitchFamily="18" charset="0"/>
              </a:rPr>
              <a:t>		Для проведения ГИА  на территории Российской Федерации и за ее пределами предусматривается </a:t>
            </a:r>
            <a:r>
              <a:rPr lang="ru-RU" b="1" u="sng" dirty="0" smtClean="0">
                <a:latin typeface="Times New Roman" pitchFamily="18" charset="0"/>
                <a:cs typeface="Times New Roman" pitchFamily="18" charset="0"/>
              </a:rPr>
              <a:t>единое расписание экзаменов. </a:t>
            </a:r>
            <a:r>
              <a:rPr lang="ru-RU" dirty="0" smtClean="0">
                <a:latin typeface="Times New Roman" pitchFamily="18" charset="0"/>
                <a:cs typeface="Times New Roman" pitchFamily="18" charset="0"/>
              </a:rPr>
              <a:t>По каждому учебному предмету устанавливается продолжительность проведения экзаменов</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Нормативная база</a:t>
            </a:r>
            <a:endParaRPr lang="ru-RU" dirty="0"/>
          </a:p>
        </p:txBody>
      </p:sp>
      <p:sp>
        <p:nvSpPr>
          <p:cNvPr id="3" name="Содержимое 2"/>
          <p:cNvSpPr>
            <a:spLocks noGrp="1"/>
          </p:cNvSpPr>
          <p:nvPr>
            <p:ph idx="1"/>
          </p:nvPr>
        </p:nvSpPr>
        <p:spPr/>
        <p:txBody>
          <a:bodyPr>
            <a:normAutofit/>
          </a:bodyPr>
          <a:lstStyle/>
          <a:p>
            <a:pPr algn="just">
              <a:buNone/>
            </a:pPr>
            <a:r>
              <a:rPr lang="ru-RU" dirty="0" smtClean="0"/>
              <a:t>	</a:t>
            </a:r>
            <a:r>
              <a:rPr lang="ru-RU" dirty="0" smtClean="0">
                <a:latin typeface="Times New Roman" pitchFamily="18" charset="0"/>
                <a:cs typeface="Times New Roman" pitchFamily="18" charset="0"/>
              </a:rPr>
              <a:t>Порядок проведения государственной итоговой аттестации по образовательным программам   среднего общего образования</a:t>
            </a:r>
          </a:p>
          <a:p>
            <a:pPr algn="just"/>
            <a:endParaRPr lang="ru-RU" dirty="0" smtClean="0">
              <a:latin typeface="Times New Roman" pitchFamily="18" charset="0"/>
              <a:cs typeface="Times New Roman" pitchFamily="18" charset="0"/>
            </a:endParaRPr>
          </a:p>
          <a:p>
            <a:pPr algn="just">
              <a:buNone/>
            </a:pPr>
            <a:r>
              <a:rPr lang="ru-RU" i="1" dirty="0" smtClean="0">
                <a:latin typeface="Times New Roman" pitchFamily="18" charset="0"/>
                <a:cs typeface="Times New Roman" pitchFamily="18" charset="0"/>
              </a:rPr>
              <a:t>	Утвержден приказом Министерства образования и науки России от 07.11.2018 г. № 190/1512</a:t>
            </a:r>
          </a:p>
          <a:p>
            <a:pPr algn="just">
              <a:buNone/>
            </a:pPr>
            <a:endParaRPr lang="ru-RU" i="1" dirty="0" smtClean="0">
              <a:latin typeface="Times New Roman" pitchFamily="18" charset="0"/>
              <a:cs typeface="Times New Roman" pitchFamily="18" charset="0"/>
            </a:endParaRPr>
          </a:p>
          <a:p>
            <a:pPr algn="just">
              <a:buNone/>
            </a:pPr>
            <a:endParaRPr lang="ru-RU" i="1" dirty="0" smtClean="0">
              <a:latin typeface="Times New Roman" pitchFamily="18" charset="0"/>
              <a:cs typeface="Times New Roman" pitchFamily="18" charset="0"/>
            </a:endParaRPr>
          </a:p>
          <a:p>
            <a:pPr algn="just">
              <a:buNone/>
            </a:pPr>
            <a:endParaRPr lang="ru-RU"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Расписание ЕГЭ (основной этап). ПРОЕКТ</a:t>
            </a:r>
            <a:endParaRPr lang="ru-RU" dirty="0"/>
          </a:p>
        </p:txBody>
      </p:sp>
      <p:graphicFrame>
        <p:nvGraphicFramePr>
          <p:cNvPr id="4" name="Содержимое 3"/>
          <p:cNvGraphicFramePr>
            <a:graphicFrameLocks noGrp="1"/>
          </p:cNvGraphicFramePr>
          <p:nvPr>
            <p:ph idx="1"/>
          </p:nvPr>
        </p:nvGraphicFramePr>
        <p:xfrm>
          <a:off x="428596" y="1714488"/>
          <a:ext cx="8229600" cy="4533066"/>
        </p:xfrm>
        <a:graphic>
          <a:graphicData uri="http://schemas.openxmlformats.org/drawingml/2006/table">
            <a:tbl>
              <a:tblPr firstRow="1" bandRow="1">
                <a:tableStyleId>{5C22544A-7EE6-4342-B048-85BDC9FD1C3A}</a:tableStyleId>
              </a:tblPr>
              <a:tblGrid>
                <a:gridCol w="4114800"/>
                <a:gridCol w="4114800"/>
              </a:tblGrid>
              <a:tr h="455392">
                <a:tc>
                  <a:txBody>
                    <a:bodyPr/>
                    <a:lstStyle/>
                    <a:p>
                      <a:r>
                        <a:rPr lang="ru-RU" dirty="0" smtClean="0">
                          <a:solidFill>
                            <a:schemeClr val="tx1"/>
                          </a:solidFill>
                          <a:latin typeface="Times New Roman" pitchFamily="18" charset="0"/>
                          <a:cs typeface="Times New Roman" pitchFamily="18" charset="0"/>
                        </a:rPr>
                        <a:t>Дата</a:t>
                      </a:r>
                      <a:endParaRPr lang="ru-RU" dirty="0">
                        <a:solidFill>
                          <a:schemeClr val="tx1"/>
                        </a:solidFill>
                        <a:latin typeface="Times New Roman" pitchFamily="18" charset="0"/>
                        <a:cs typeface="Times New Roman" pitchFamily="18" charset="0"/>
                      </a:endParaRPr>
                    </a:p>
                  </a:txBody>
                  <a:tcPr>
                    <a:solidFill>
                      <a:schemeClr val="tx2">
                        <a:lumMod val="40000"/>
                        <a:lumOff val="60000"/>
                      </a:schemeClr>
                    </a:solidFill>
                  </a:tcPr>
                </a:tc>
                <a:tc>
                  <a:txBody>
                    <a:bodyPr/>
                    <a:lstStyle/>
                    <a:p>
                      <a:r>
                        <a:rPr lang="ru-RU" dirty="0" smtClean="0">
                          <a:solidFill>
                            <a:schemeClr val="tx1"/>
                          </a:solidFill>
                          <a:latin typeface="Times New Roman" pitchFamily="18" charset="0"/>
                          <a:cs typeface="Times New Roman" pitchFamily="18" charset="0"/>
                        </a:rPr>
                        <a:t>Предмет</a:t>
                      </a:r>
                      <a:endParaRPr lang="ru-RU" dirty="0">
                        <a:solidFill>
                          <a:schemeClr val="tx1"/>
                        </a:solidFill>
                        <a:latin typeface="Times New Roman" pitchFamily="18" charset="0"/>
                        <a:cs typeface="Times New Roman" pitchFamily="18" charset="0"/>
                      </a:endParaRPr>
                    </a:p>
                  </a:txBody>
                  <a:tcPr>
                    <a:solidFill>
                      <a:schemeClr val="tx2">
                        <a:lumMod val="40000"/>
                        <a:lumOff val="60000"/>
                      </a:schemeClr>
                    </a:solidFill>
                  </a:tcPr>
                </a:tc>
              </a:tr>
              <a:tr h="330426">
                <a:tc>
                  <a:txBody>
                    <a:bodyPr/>
                    <a:lstStyle/>
                    <a:p>
                      <a:r>
                        <a:rPr lang="ru-RU" dirty="0" smtClean="0">
                          <a:solidFill>
                            <a:schemeClr val="tx1"/>
                          </a:solidFill>
                          <a:latin typeface="Times New Roman" pitchFamily="18" charset="0"/>
                          <a:cs typeface="Times New Roman" pitchFamily="18" charset="0"/>
                        </a:rPr>
                        <a:t>07.12.2022 г. (среда)</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c>
                  <a:txBody>
                    <a:bodyPr/>
                    <a:lstStyle/>
                    <a:p>
                      <a:r>
                        <a:rPr lang="ru-RU" dirty="0" smtClean="0">
                          <a:solidFill>
                            <a:schemeClr val="tx1"/>
                          </a:solidFill>
                          <a:latin typeface="Times New Roman" pitchFamily="18" charset="0"/>
                          <a:cs typeface="Times New Roman" pitchFamily="18" charset="0"/>
                        </a:rPr>
                        <a:t>Итоговое</a:t>
                      </a:r>
                      <a:r>
                        <a:rPr lang="ru-RU" baseline="0" dirty="0" smtClean="0">
                          <a:solidFill>
                            <a:schemeClr val="tx1"/>
                          </a:solidFill>
                          <a:latin typeface="Times New Roman" pitchFamily="18" charset="0"/>
                          <a:cs typeface="Times New Roman" pitchFamily="18" charset="0"/>
                        </a:rPr>
                        <a:t> сочинение</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r>
              <a:tr h="321856">
                <a:tc>
                  <a:txBody>
                    <a:bodyPr/>
                    <a:lstStyle/>
                    <a:p>
                      <a:r>
                        <a:rPr lang="ru-RU" dirty="0" smtClean="0">
                          <a:solidFill>
                            <a:schemeClr val="tx1"/>
                          </a:solidFill>
                          <a:latin typeface="Times New Roman" pitchFamily="18" charset="0"/>
                          <a:cs typeface="Times New Roman" pitchFamily="18" charset="0"/>
                        </a:rPr>
                        <a:t>29.05.2023 г.</a:t>
                      </a:r>
                      <a:r>
                        <a:rPr lang="ru-RU" baseline="0" dirty="0" smtClean="0">
                          <a:solidFill>
                            <a:schemeClr val="tx1"/>
                          </a:solidFill>
                          <a:latin typeface="Times New Roman" pitchFamily="18" charset="0"/>
                          <a:cs typeface="Times New Roman" pitchFamily="18" charset="0"/>
                        </a:rPr>
                        <a:t>  (понедельник)</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c>
                  <a:txBody>
                    <a:bodyPr/>
                    <a:lstStyle/>
                    <a:p>
                      <a:r>
                        <a:rPr lang="ru-RU" dirty="0" smtClean="0">
                          <a:solidFill>
                            <a:schemeClr val="tx1"/>
                          </a:solidFill>
                          <a:latin typeface="Times New Roman" pitchFamily="18" charset="0"/>
                          <a:cs typeface="Times New Roman" pitchFamily="18" charset="0"/>
                        </a:rPr>
                        <a:t>Русский язык</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r>
              <a:tr h="384724">
                <a:tc>
                  <a:txBody>
                    <a:bodyPr/>
                    <a:lstStyle/>
                    <a:p>
                      <a:r>
                        <a:rPr lang="ru-RU" dirty="0" smtClean="0">
                          <a:solidFill>
                            <a:schemeClr val="tx1"/>
                          </a:solidFill>
                          <a:latin typeface="Times New Roman" pitchFamily="18" charset="0"/>
                          <a:cs typeface="Times New Roman" pitchFamily="18" charset="0"/>
                        </a:rPr>
                        <a:t>01.06.2023 г. (четверг)</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c>
                  <a:txBody>
                    <a:bodyPr/>
                    <a:lstStyle/>
                    <a:p>
                      <a:r>
                        <a:rPr lang="ru-RU" dirty="0" smtClean="0">
                          <a:solidFill>
                            <a:schemeClr val="tx1"/>
                          </a:solidFill>
                          <a:latin typeface="Times New Roman" pitchFamily="18" charset="0"/>
                          <a:cs typeface="Times New Roman" pitchFamily="18" charset="0"/>
                        </a:rPr>
                        <a:t>Математика (база)</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r>
              <a:tr h="357190">
                <a:tc>
                  <a:txBody>
                    <a:bodyPr/>
                    <a:lstStyle/>
                    <a:p>
                      <a:r>
                        <a:rPr lang="ru-RU" dirty="0" smtClean="0">
                          <a:solidFill>
                            <a:schemeClr val="tx1"/>
                          </a:solidFill>
                          <a:latin typeface="Times New Roman" pitchFamily="18" charset="0"/>
                          <a:cs typeface="Times New Roman" pitchFamily="18" charset="0"/>
                        </a:rPr>
                        <a:t>01.06.2023</a:t>
                      </a:r>
                      <a:r>
                        <a:rPr lang="ru-RU" baseline="0" dirty="0" smtClean="0">
                          <a:solidFill>
                            <a:schemeClr val="tx1"/>
                          </a:solidFill>
                          <a:latin typeface="Times New Roman" pitchFamily="18" charset="0"/>
                          <a:cs typeface="Times New Roman" pitchFamily="18" charset="0"/>
                        </a:rPr>
                        <a:t> г. (четверг)</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c>
                  <a:txBody>
                    <a:bodyPr/>
                    <a:lstStyle/>
                    <a:p>
                      <a:r>
                        <a:rPr lang="ru-RU" dirty="0" smtClean="0">
                          <a:solidFill>
                            <a:schemeClr val="tx1"/>
                          </a:solidFill>
                          <a:latin typeface="Times New Roman" pitchFamily="18" charset="0"/>
                          <a:cs typeface="Times New Roman" pitchFamily="18" charset="0"/>
                        </a:rPr>
                        <a:t>Математика</a:t>
                      </a:r>
                      <a:r>
                        <a:rPr lang="ru-RU" baseline="0" dirty="0" smtClean="0">
                          <a:solidFill>
                            <a:schemeClr val="tx1"/>
                          </a:solidFill>
                          <a:latin typeface="Times New Roman" pitchFamily="18" charset="0"/>
                          <a:cs typeface="Times New Roman" pitchFamily="18" charset="0"/>
                        </a:rPr>
                        <a:t> (профиль)</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r>
              <a:tr h="348620">
                <a:tc>
                  <a:txBody>
                    <a:bodyPr/>
                    <a:lstStyle/>
                    <a:p>
                      <a:r>
                        <a:rPr lang="ru-RU" dirty="0" smtClean="0">
                          <a:solidFill>
                            <a:schemeClr val="tx1"/>
                          </a:solidFill>
                          <a:latin typeface="Times New Roman" pitchFamily="18" charset="0"/>
                          <a:cs typeface="Times New Roman" pitchFamily="18" charset="0"/>
                        </a:rPr>
                        <a:t>26.05.2023 г. (пятница)</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c>
                  <a:txBody>
                    <a:bodyPr/>
                    <a:lstStyle/>
                    <a:p>
                      <a:r>
                        <a:rPr lang="ru-RU" dirty="0" smtClean="0">
                          <a:solidFill>
                            <a:schemeClr val="tx1"/>
                          </a:solidFill>
                          <a:latin typeface="Times New Roman" pitchFamily="18" charset="0"/>
                          <a:cs typeface="Times New Roman" pitchFamily="18" charset="0"/>
                        </a:rPr>
                        <a:t>Химия, география, литература</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r>
              <a:tr h="340050">
                <a:tc>
                  <a:txBody>
                    <a:bodyPr/>
                    <a:lstStyle/>
                    <a:p>
                      <a:r>
                        <a:rPr lang="ru-RU" dirty="0" smtClean="0">
                          <a:solidFill>
                            <a:schemeClr val="tx1"/>
                          </a:solidFill>
                          <a:latin typeface="Times New Roman" pitchFamily="18" charset="0"/>
                          <a:cs typeface="Times New Roman" pitchFamily="18" charset="0"/>
                        </a:rPr>
                        <a:t>05.06.2023 г. (понедельник)</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c>
                  <a:txBody>
                    <a:bodyPr/>
                    <a:lstStyle/>
                    <a:p>
                      <a:r>
                        <a:rPr lang="ru-RU" dirty="0" smtClean="0">
                          <a:solidFill>
                            <a:schemeClr val="tx1"/>
                          </a:solidFill>
                          <a:latin typeface="Times New Roman" pitchFamily="18" charset="0"/>
                          <a:cs typeface="Times New Roman" pitchFamily="18" charset="0"/>
                        </a:rPr>
                        <a:t>История, физика</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r>
              <a:tr h="402918">
                <a:tc>
                  <a:txBody>
                    <a:bodyPr/>
                    <a:lstStyle/>
                    <a:p>
                      <a:r>
                        <a:rPr lang="ru-RU" dirty="0" smtClean="0">
                          <a:solidFill>
                            <a:schemeClr val="tx1"/>
                          </a:solidFill>
                          <a:latin typeface="Times New Roman" pitchFamily="18" charset="0"/>
                          <a:cs typeface="Times New Roman" pitchFamily="18" charset="0"/>
                        </a:rPr>
                        <a:t>08.06.2023 г. (четверг)</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c>
                  <a:txBody>
                    <a:bodyPr/>
                    <a:lstStyle/>
                    <a:p>
                      <a:r>
                        <a:rPr lang="ru-RU" dirty="0" smtClean="0">
                          <a:solidFill>
                            <a:schemeClr val="tx1"/>
                          </a:solidFill>
                          <a:latin typeface="Times New Roman" pitchFamily="18" charset="0"/>
                          <a:cs typeface="Times New Roman" pitchFamily="18" charset="0"/>
                        </a:rPr>
                        <a:t>Обществознание</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r>
              <a:tr h="571504">
                <a:tc>
                  <a:txBody>
                    <a:bodyPr/>
                    <a:lstStyle/>
                    <a:p>
                      <a:r>
                        <a:rPr lang="ru-RU" dirty="0" smtClean="0">
                          <a:solidFill>
                            <a:schemeClr val="tx1"/>
                          </a:solidFill>
                          <a:latin typeface="Times New Roman" pitchFamily="18" charset="0"/>
                          <a:cs typeface="Times New Roman" pitchFamily="18" charset="0"/>
                        </a:rPr>
                        <a:t>13.06.2023 г. (вторник)</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c>
                  <a:txBody>
                    <a:bodyPr/>
                    <a:lstStyle/>
                    <a:p>
                      <a:r>
                        <a:rPr lang="ru-RU" dirty="0" smtClean="0">
                          <a:solidFill>
                            <a:schemeClr val="tx1"/>
                          </a:solidFill>
                          <a:latin typeface="Times New Roman" pitchFamily="18" charset="0"/>
                          <a:cs typeface="Times New Roman" pitchFamily="18" charset="0"/>
                        </a:rPr>
                        <a:t>Английский</a:t>
                      </a:r>
                      <a:r>
                        <a:rPr lang="ru-RU" baseline="0" dirty="0" smtClean="0">
                          <a:solidFill>
                            <a:schemeClr val="tx1"/>
                          </a:solidFill>
                          <a:latin typeface="Times New Roman" pitchFamily="18" charset="0"/>
                          <a:cs typeface="Times New Roman" pitchFamily="18" charset="0"/>
                        </a:rPr>
                        <a:t> язык (письменная часть), биология</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r>
              <a:tr h="360052">
                <a:tc>
                  <a:txBody>
                    <a:bodyPr/>
                    <a:lstStyle/>
                    <a:p>
                      <a:r>
                        <a:rPr lang="ru-RU" dirty="0" smtClean="0">
                          <a:solidFill>
                            <a:schemeClr val="tx1"/>
                          </a:solidFill>
                          <a:latin typeface="Times New Roman" pitchFamily="18" charset="0"/>
                          <a:cs typeface="Times New Roman" pitchFamily="18" charset="0"/>
                        </a:rPr>
                        <a:t>16.06.2023 г. (пятница)</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c>
                  <a:txBody>
                    <a:bodyPr/>
                    <a:lstStyle/>
                    <a:p>
                      <a:r>
                        <a:rPr lang="ru-RU" dirty="0" smtClean="0">
                          <a:solidFill>
                            <a:schemeClr val="tx1"/>
                          </a:solidFill>
                          <a:latin typeface="Times New Roman" pitchFamily="18" charset="0"/>
                          <a:cs typeface="Times New Roman" pitchFamily="18" charset="0"/>
                        </a:rPr>
                        <a:t>Английский язык (устная часть)</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r>
              <a:tr h="455392">
                <a:tc>
                  <a:txBody>
                    <a:bodyPr/>
                    <a:lstStyle/>
                    <a:p>
                      <a:r>
                        <a:rPr lang="ru-RU" dirty="0" smtClean="0">
                          <a:solidFill>
                            <a:schemeClr val="tx1"/>
                          </a:solidFill>
                          <a:latin typeface="Times New Roman" pitchFamily="18" charset="0"/>
                          <a:cs typeface="Times New Roman" pitchFamily="18" charset="0"/>
                        </a:rPr>
                        <a:t>19.06.2023 г. (понедельник)</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c>
                  <a:txBody>
                    <a:bodyPr/>
                    <a:lstStyle/>
                    <a:p>
                      <a:r>
                        <a:rPr lang="ru-RU" dirty="0" smtClean="0">
                          <a:solidFill>
                            <a:schemeClr val="tx1"/>
                          </a:solidFill>
                          <a:latin typeface="Times New Roman" pitchFamily="18" charset="0"/>
                          <a:cs typeface="Times New Roman" pitchFamily="18" charset="0"/>
                        </a:rPr>
                        <a:t>Информатика</a:t>
                      </a:r>
                      <a:endParaRPr lang="ru-RU" dirty="0">
                        <a:solidFill>
                          <a:schemeClr val="tx1"/>
                        </a:solidFill>
                        <a:latin typeface="Times New Roman" pitchFamily="18" charset="0"/>
                        <a:cs typeface="Times New Roman" pitchFamily="18" charset="0"/>
                      </a:endParaRPr>
                    </a:p>
                  </a:txBody>
                  <a:tcPr>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058974"/>
          </a:xfrm>
        </p:spPr>
        <p:txBody>
          <a:bodyPr>
            <a:normAutofit fontScale="90000"/>
          </a:bodyPr>
          <a:lstStyle/>
          <a:p>
            <a:pPr algn="ctr"/>
            <a:r>
              <a:rPr lang="ru-RU" dirty="0" smtClean="0"/>
              <a:t>Продолжительность экзаменов в 11 классе </a:t>
            </a:r>
            <a:endParaRPr lang="ru-RU" dirty="0"/>
          </a:p>
        </p:txBody>
      </p:sp>
      <p:graphicFrame>
        <p:nvGraphicFramePr>
          <p:cNvPr id="4" name="Содержимое 3"/>
          <p:cNvGraphicFramePr>
            <a:graphicFrameLocks noGrp="1"/>
          </p:cNvGraphicFramePr>
          <p:nvPr>
            <p:ph idx="1"/>
          </p:nvPr>
        </p:nvGraphicFramePr>
        <p:xfrm>
          <a:off x="428596" y="1214422"/>
          <a:ext cx="8229600" cy="5586888"/>
        </p:xfrm>
        <a:graphic>
          <a:graphicData uri="http://schemas.openxmlformats.org/drawingml/2006/table">
            <a:tbl>
              <a:tblPr firstRow="1" bandRow="1">
                <a:tableStyleId>{5C22544A-7EE6-4342-B048-85BDC9FD1C3A}</a:tableStyleId>
              </a:tblPr>
              <a:tblGrid>
                <a:gridCol w="3429024"/>
                <a:gridCol w="4800576"/>
              </a:tblGrid>
              <a:tr h="447702">
                <a:tc>
                  <a:txBody>
                    <a:bodyPr/>
                    <a:lstStyle/>
                    <a:p>
                      <a:pPr algn="ctr"/>
                      <a:r>
                        <a:rPr lang="ru-RU" dirty="0" smtClean="0">
                          <a:solidFill>
                            <a:schemeClr val="tx1"/>
                          </a:solidFill>
                        </a:rPr>
                        <a:t>Общеобразовательный предмет</a:t>
                      </a:r>
                      <a:endParaRPr lang="ru-RU" dirty="0">
                        <a:solidFill>
                          <a:schemeClr val="tx1"/>
                        </a:solidFill>
                      </a:endParaRPr>
                    </a:p>
                  </a:txBody>
                  <a:tcPr>
                    <a:solidFill>
                      <a:schemeClr val="bg1">
                        <a:lumMod val="75000"/>
                      </a:schemeClr>
                    </a:solidFill>
                  </a:tcPr>
                </a:tc>
                <a:tc>
                  <a:txBody>
                    <a:bodyPr/>
                    <a:lstStyle/>
                    <a:p>
                      <a:pPr algn="ctr"/>
                      <a:r>
                        <a:rPr lang="ru-RU" dirty="0" smtClean="0">
                          <a:solidFill>
                            <a:schemeClr val="tx1"/>
                          </a:solidFill>
                        </a:rPr>
                        <a:t>2023</a:t>
                      </a:r>
                      <a:r>
                        <a:rPr lang="ru-RU" baseline="0" dirty="0" smtClean="0">
                          <a:solidFill>
                            <a:schemeClr val="tx1"/>
                          </a:solidFill>
                        </a:rPr>
                        <a:t> </a:t>
                      </a:r>
                      <a:r>
                        <a:rPr lang="ru-RU" dirty="0" smtClean="0">
                          <a:solidFill>
                            <a:schemeClr val="tx1"/>
                          </a:solidFill>
                        </a:rPr>
                        <a:t> год</a:t>
                      </a:r>
                      <a:endParaRPr lang="ru-RU" dirty="0">
                        <a:solidFill>
                          <a:schemeClr val="tx1"/>
                        </a:solidFill>
                      </a:endParaRPr>
                    </a:p>
                  </a:txBody>
                  <a:tcPr>
                    <a:solidFill>
                      <a:schemeClr val="bg1">
                        <a:lumMod val="75000"/>
                      </a:schemeClr>
                    </a:solidFill>
                  </a:tcPr>
                </a:tc>
              </a:tr>
              <a:tr h="509133">
                <a:tc>
                  <a:txBody>
                    <a:bodyPr/>
                    <a:lstStyle/>
                    <a:p>
                      <a:r>
                        <a:rPr lang="ru-RU" sz="2000" dirty="0" smtClean="0">
                          <a:latin typeface="Times New Roman" pitchFamily="18" charset="0"/>
                          <a:cs typeface="Times New Roman" pitchFamily="18" charset="0"/>
                        </a:rPr>
                        <a:t>Русский язык</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itchFamily="18" charset="0"/>
                          <a:cs typeface="Times New Roman" pitchFamily="18" charset="0"/>
                        </a:rPr>
                        <a:t>3часа</a:t>
                      </a:r>
                      <a:r>
                        <a:rPr lang="ru-RU" sz="2000" baseline="0" dirty="0" smtClean="0">
                          <a:latin typeface="Times New Roman" pitchFamily="18" charset="0"/>
                          <a:cs typeface="Times New Roman" pitchFamily="18" charset="0"/>
                        </a:rPr>
                        <a:t> 3</a:t>
                      </a:r>
                      <a:r>
                        <a:rPr lang="ru-RU" sz="2000" dirty="0" smtClean="0">
                          <a:latin typeface="Times New Roman" pitchFamily="18" charset="0"/>
                          <a:cs typeface="Times New Roman" pitchFamily="18" charset="0"/>
                        </a:rPr>
                        <a:t>0мин.</a:t>
                      </a: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Математика (профиль)</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itchFamily="18" charset="0"/>
                          <a:cs typeface="Times New Roman" pitchFamily="18" charset="0"/>
                        </a:rPr>
                        <a:t>3часа</a:t>
                      </a:r>
                      <a:r>
                        <a:rPr lang="ru-RU" sz="2000" baseline="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55мин</a:t>
                      </a: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Математика (база)</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itchFamily="18" charset="0"/>
                          <a:cs typeface="Times New Roman" pitchFamily="18" charset="0"/>
                        </a:rPr>
                        <a:t>3 часа</a:t>
                      </a: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Физика</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itchFamily="18" charset="0"/>
                          <a:cs typeface="Times New Roman" pitchFamily="18" charset="0"/>
                        </a:rPr>
                        <a:t>3часа</a:t>
                      </a:r>
                      <a:r>
                        <a:rPr lang="ru-RU" sz="2000" baseline="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55мин</a:t>
                      </a: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Химия</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 30 мин</a:t>
                      </a:r>
                      <a:endParaRPr lang="ru-RU" sz="2000" dirty="0">
                        <a:latin typeface="Times New Roman" pitchFamily="18" charset="0"/>
                        <a:cs typeface="Times New Roman" pitchFamily="18" charset="0"/>
                      </a:endParaRP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Информатика</a:t>
                      </a:r>
                      <a:r>
                        <a:rPr lang="ru-RU" sz="2000" baseline="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и ИКТ</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 55 мин.</a:t>
                      </a:r>
                      <a:endParaRPr lang="ru-RU" sz="2000" dirty="0">
                        <a:latin typeface="Times New Roman" pitchFamily="18" charset="0"/>
                        <a:cs typeface="Times New Roman" pitchFamily="18" charset="0"/>
                      </a:endParaRP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Биология</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 55 мин</a:t>
                      </a:r>
                      <a:endParaRPr lang="ru-RU" sz="2000" dirty="0">
                        <a:latin typeface="Times New Roman" pitchFamily="18" charset="0"/>
                        <a:cs typeface="Times New Roman" pitchFamily="18" charset="0"/>
                      </a:endParaRP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История</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 </a:t>
                      </a:r>
                      <a:endParaRPr lang="ru-RU" sz="2000" dirty="0">
                        <a:latin typeface="Times New Roman" pitchFamily="18" charset="0"/>
                        <a:cs typeface="Times New Roman" pitchFamily="18" charset="0"/>
                      </a:endParaRP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Английский</a:t>
                      </a:r>
                      <a:r>
                        <a:rPr lang="ru-RU" sz="2000" baseline="0" dirty="0" smtClean="0">
                          <a:latin typeface="Times New Roman" pitchFamily="18" charset="0"/>
                          <a:cs typeface="Times New Roman" pitchFamily="18" charset="0"/>
                        </a:rPr>
                        <a:t> язык</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 10 мин (говорение – 17 минут)</a:t>
                      </a:r>
                      <a:endParaRPr lang="ru-RU" sz="2000" dirty="0">
                        <a:latin typeface="Times New Roman" pitchFamily="18" charset="0"/>
                        <a:cs typeface="Times New Roman" pitchFamily="18" charset="0"/>
                      </a:endParaRP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Обществознание </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 </a:t>
                      </a:r>
                      <a:endParaRPr lang="ru-RU" sz="2000" dirty="0">
                        <a:latin typeface="Times New Roman" pitchFamily="18" charset="0"/>
                        <a:cs typeface="Times New Roman" pitchFamily="18" charset="0"/>
                      </a:endParaRP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Литература</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 55 мин.</a:t>
                      </a:r>
                      <a:endParaRPr lang="ru-RU" sz="2000" dirty="0">
                        <a:latin typeface="Times New Roman" pitchFamily="18" charset="0"/>
                        <a:cs typeface="Times New Roman" pitchFamily="18" charset="0"/>
                      </a:endParaRPr>
                    </a:p>
                  </a:txBody>
                  <a:tcPr>
                    <a:solidFill>
                      <a:schemeClr val="tx2">
                        <a:lumMod val="20000"/>
                        <a:lumOff val="80000"/>
                      </a:schemeClr>
                    </a:solidFill>
                  </a:tcPr>
                </a:tc>
              </a:tr>
              <a:tr h="403425">
                <a:tc>
                  <a:txBody>
                    <a:bodyPr/>
                    <a:lstStyle/>
                    <a:p>
                      <a:r>
                        <a:rPr lang="ru-RU" sz="2000" dirty="0" smtClean="0">
                          <a:latin typeface="Times New Roman" pitchFamily="18" charset="0"/>
                          <a:cs typeface="Times New Roman" pitchFamily="18" charset="0"/>
                        </a:rPr>
                        <a:t>География</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algn="ctr"/>
                      <a:r>
                        <a:rPr lang="ru-RU" sz="2000" dirty="0" smtClean="0">
                          <a:latin typeface="Times New Roman" pitchFamily="18" charset="0"/>
                          <a:cs typeface="Times New Roman" pitchFamily="18" charset="0"/>
                        </a:rPr>
                        <a:t>3 часа</a:t>
                      </a:r>
                      <a:endParaRPr lang="ru-RU" sz="2000" dirty="0">
                        <a:latin typeface="Times New Roman" pitchFamily="18" charset="0"/>
                        <a:cs typeface="Times New Roman" pitchFamily="18" charset="0"/>
                      </a:endParaRPr>
                    </a:p>
                  </a:txBody>
                  <a:tcPr>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lgn="just">
              <a:buNone/>
            </a:pPr>
            <a:r>
              <a:rPr lang="ru-RU" dirty="0" smtClean="0">
                <a:latin typeface="Times New Roman" pitchFamily="18" charset="0"/>
                <a:cs typeface="Times New Roman" pitchFamily="18" charset="0"/>
              </a:rPr>
              <a:t>	В продолжительность экзамена по учебным предметам </a:t>
            </a:r>
            <a:r>
              <a:rPr lang="ru-RU" b="1" dirty="0" smtClean="0">
                <a:latin typeface="Times New Roman" pitchFamily="18" charset="0"/>
                <a:cs typeface="Times New Roman" pitchFamily="18" charset="0"/>
              </a:rPr>
              <a:t>не включается время</a:t>
            </a:r>
            <a:r>
              <a:rPr lang="ru-RU" dirty="0" smtClean="0">
                <a:latin typeface="Times New Roman" pitchFamily="18" charset="0"/>
                <a:cs typeface="Times New Roman" pitchFamily="18" charset="0"/>
              </a:rPr>
              <a:t>, выделенное на подготовительные мероприятия (инструктаж обучающихся и выпускников прошлых лет, выдачу им экзаменационных материалов, заполнение ими регистрационных полей экзаменационных работ, настройку необходимых технических средств, используемых при проведении экзаменов).</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Результаты  ГИА:</a:t>
            </a:r>
            <a:endParaRPr lang="ru-RU" dirty="0"/>
          </a:p>
        </p:txBody>
      </p:sp>
      <p:sp>
        <p:nvSpPr>
          <p:cNvPr id="3" name="Содержимое 2"/>
          <p:cNvSpPr>
            <a:spLocks noGrp="1"/>
          </p:cNvSpPr>
          <p:nvPr>
            <p:ph idx="1"/>
          </p:nvPr>
        </p:nvSpPr>
        <p:spPr>
          <a:xfrm>
            <a:off x="214282" y="1571613"/>
            <a:ext cx="8472518" cy="5000660"/>
          </a:xfrm>
        </p:spPr>
        <p:txBody>
          <a:bodyPr>
            <a:normAutofit fontScale="77500" lnSpcReduction="20000"/>
          </a:bodyPr>
          <a:lstStyle/>
          <a:p>
            <a:pPr algn="just"/>
            <a:r>
              <a:rPr lang="ru-RU" dirty="0" smtClean="0">
                <a:latin typeface="Times New Roman" pitchFamily="18" charset="0"/>
                <a:cs typeface="Times New Roman" pitchFamily="18" charset="0"/>
              </a:rPr>
              <a:t>выполненная экзаменационная работа оценивается в первичных баллах;</a:t>
            </a:r>
          </a:p>
          <a:p>
            <a:pPr algn="just"/>
            <a:r>
              <a:rPr lang="ru-RU" dirty="0" smtClean="0">
                <a:latin typeface="Times New Roman" pitchFamily="18" charset="0"/>
                <a:cs typeface="Times New Roman" pitchFamily="18" charset="0"/>
              </a:rPr>
              <a:t>первичные баллы переводятся в тестовые, которые и устанавливают итоговый результат ЕГЭ по 100-балльной шкале.</a:t>
            </a:r>
          </a:p>
          <a:p>
            <a:pPr algn="just">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Количество первичных баллов за выполнение каждого задания можно узнать в спецификации КИМ по предмету.</a:t>
            </a:r>
          </a:p>
          <a:p>
            <a:pPr algn="just">
              <a:buNone/>
            </a:pPr>
            <a:r>
              <a:rPr lang="ru-RU" dirty="0" smtClean="0">
                <a:latin typeface="Times New Roman" pitchFamily="18" charset="0"/>
                <a:cs typeface="Times New Roman" pitchFamily="18" charset="0"/>
              </a:rPr>
              <a:t>	Ознакомление участников ГИА с полученными ими результатами  по общеобразовательному предмету осуществляется </a:t>
            </a:r>
            <a:r>
              <a:rPr lang="ru-RU" b="1" u="sng" dirty="0" smtClean="0">
                <a:latin typeface="Times New Roman" pitchFamily="18" charset="0"/>
                <a:cs typeface="Times New Roman" pitchFamily="18" charset="0"/>
              </a:rPr>
              <a:t>не позднее 3-х рабочих дней со дня их утверждения ГЭК.</a:t>
            </a:r>
          </a:p>
          <a:p>
            <a:pPr algn="just">
              <a:buNone/>
            </a:pPr>
            <a:r>
              <a:rPr lang="ru-RU" dirty="0" smtClean="0">
                <a:latin typeface="Times New Roman" pitchFamily="18" charset="0"/>
                <a:cs typeface="Times New Roman" pitchFamily="18" charset="0"/>
              </a:rPr>
              <a:t>	Результаты ГИА каждого участника заносятся в федеральную информационную систему</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715404" cy="1252728"/>
          </a:xfrm>
        </p:spPr>
        <p:txBody>
          <a:bodyPr>
            <a:normAutofit fontScale="90000"/>
          </a:bodyPr>
          <a:lstStyle/>
          <a:p>
            <a:pPr algn="ctr"/>
            <a:r>
              <a:rPr lang="ru-RU" sz="3600" dirty="0" smtClean="0">
                <a:solidFill>
                  <a:srgbClr val="FFCC00"/>
                </a:solidFill>
              </a:rPr>
              <a:t>Результаты ГИА признаются удовлетворительными</a:t>
            </a:r>
            <a:r>
              <a:rPr lang="ru-RU" dirty="0" smtClean="0">
                <a:solidFill>
                  <a:srgbClr val="FF0000"/>
                </a:solidFill>
              </a:rPr>
              <a:t/>
            </a:r>
            <a:br>
              <a:rPr lang="ru-RU" dirty="0" smtClean="0">
                <a:solidFill>
                  <a:srgbClr val="FF0000"/>
                </a:solidFill>
              </a:rPr>
            </a:br>
            <a:endParaRPr lang="ru-RU" dirty="0"/>
          </a:p>
        </p:txBody>
      </p:sp>
      <p:sp>
        <p:nvSpPr>
          <p:cNvPr id="3" name="Содержимое 2"/>
          <p:cNvSpPr>
            <a:spLocks noGrp="1"/>
          </p:cNvSpPr>
          <p:nvPr>
            <p:ph idx="1"/>
          </p:nvPr>
        </p:nvSpPr>
        <p:spPr>
          <a:xfrm>
            <a:off x="571472" y="1548748"/>
            <a:ext cx="8229600" cy="5309252"/>
          </a:xfrm>
        </p:spPr>
        <p:txBody>
          <a:bodyPr>
            <a:normAutofit/>
          </a:bodyPr>
          <a:lstStyle/>
          <a:p>
            <a:pPr algn="just">
              <a:buNone/>
            </a:pPr>
            <a:r>
              <a:rPr lang="ru-RU" b="1" dirty="0" smtClean="0"/>
              <a:t>	</a:t>
            </a:r>
            <a:r>
              <a:rPr lang="ru-RU" sz="2800" dirty="0" smtClean="0">
                <a:latin typeface="Times New Roman" pitchFamily="18" charset="0"/>
                <a:cs typeface="Times New Roman" pitchFamily="18" charset="0"/>
              </a:rPr>
              <a:t>В</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случае, если обучающийся по обязательным предметам при сдаче ЕГЭ набрал количество баллов не ниже минимального.</a:t>
            </a:r>
          </a:p>
          <a:p>
            <a:pPr algn="just">
              <a:buNone/>
            </a:pPr>
            <a:r>
              <a:rPr lang="ru-RU" sz="2800" dirty="0" smtClean="0">
                <a:latin typeface="Times New Roman" pitchFamily="18" charset="0"/>
                <a:cs typeface="Times New Roman" pitchFamily="18" charset="0"/>
              </a:rPr>
              <a:t>	 В  случае, если обучающийся получил на ГИА </a:t>
            </a:r>
            <a:r>
              <a:rPr lang="ru-RU" sz="2800" b="1" u="sng" dirty="0" smtClean="0">
                <a:latin typeface="Times New Roman" pitchFamily="18" charset="0"/>
                <a:cs typeface="Times New Roman" pitchFamily="18" charset="0"/>
              </a:rPr>
              <a:t>неудовлетворительный результат по одному из обязательных учебных предметов, </a:t>
            </a:r>
            <a:r>
              <a:rPr lang="ru-RU" sz="2800" dirty="0" smtClean="0">
                <a:latin typeface="Times New Roman" pitchFamily="18" charset="0"/>
                <a:cs typeface="Times New Roman" pitchFamily="18" charset="0"/>
              </a:rPr>
              <a:t>он допускается повторно к ГИА по данному предмету в текущем учебном году в дополнительные сроки (в июне).</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214446"/>
          </a:xfrm>
        </p:spPr>
        <p:txBody>
          <a:bodyPr>
            <a:noAutofit/>
          </a:bodyPr>
          <a:lstStyle/>
          <a:p>
            <a:r>
              <a:rPr lang="ru-RU" sz="2000" dirty="0" smtClean="0">
                <a:solidFill>
                  <a:srgbClr val="FFCC00"/>
                </a:solidFill>
              </a:rPr>
              <a:t>По решению председателя ГЭК повторно допускаются к сдаче ГИА по образовательным программам среднего общего образования  в текущем году по соответствующему учебному предмету в дополнительные сроки:</a:t>
            </a:r>
            <a:endParaRPr lang="ru-RU" sz="2000" dirty="0">
              <a:solidFill>
                <a:srgbClr val="FFCC00"/>
              </a:solidFill>
            </a:endParaRPr>
          </a:p>
        </p:txBody>
      </p:sp>
      <p:sp>
        <p:nvSpPr>
          <p:cNvPr id="3" name="Содержимое 2"/>
          <p:cNvSpPr>
            <a:spLocks noGrp="1"/>
          </p:cNvSpPr>
          <p:nvPr>
            <p:ph idx="1"/>
          </p:nvPr>
        </p:nvSpPr>
        <p:spPr>
          <a:xfrm>
            <a:off x="0" y="1500174"/>
            <a:ext cx="9144000" cy="5357826"/>
          </a:xfrm>
        </p:spPr>
        <p:txBody>
          <a:bodyPr>
            <a:normAutofit fontScale="55000" lnSpcReduction="20000"/>
          </a:bodyPr>
          <a:lstStyle/>
          <a:p>
            <a:pPr algn="just">
              <a:buNone/>
            </a:pPr>
            <a:r>
              <a:rPr lang="ru-RU" sz="4400" b="1" dirty="0" smtClean="0">
                <a:solidFill>
                  <a:srgbClr val="FF0000"/>
                </a:solidFill>
              </a:rPr>
              <a:t>	</a:t>
            </a:r>
            <a:endParaRPr lang="ru-RU" sz="4400" b="1" dirty="0" smtClean="0">
              <a:solidFill>
                <a:srgbClr val="C00000"/>
              </a:solidFill>
            </a:endParaRPr>
          </a:p>
          <a:p>
            <a:pPr algn="just"/>
            <a:r>
              <a:rPr lang="ru-RU" sz="4000" dirty="0" smtClean="0">
                <a:latin typeface="Times New Roman" pitchFamily="18" charset="0"/>
                <a:cs typeface="Times New Roman" pitchFamily="18" charset="0"/>
              </a:rPr>
              <a:t>обучающиеся, получившие на ГИА неудовлетворительный результат по одному из обязательных учебных предметов;</a:t>
            </a:r>
          </a:p>
          <a:p>
            <a:pPr algn="just"/>
            <a:endParaRPr lang="ru-RU" sz="4000" dirty="0" smtClean="0">
              <a:latin typeface="Times New Roman" pitchFamily="18" charset="0"/>
              <a:cs typeface="Times New Roman" pitchFamily="18" charset="0"/>
            </a:endParaRPr>
          </a:p>
          <a:p>
            <a:pPr algn="just"/>
            <a:r>
              <a:rPr lang="ru-RU" sz="4000" dirty="0" smtClean="0">
                <a:latin typeface="Times New Roman" pitchFamily="18" charset="0"/>
                <a:cs typeface="Times New Roman" pitchFamily="18" charset="0"/>
              </a:rPr>
              <a:t>обучающиеся и выпускники прошлых лет, не явившиеся на экзамены по уважительным причинам (болезнь или иные обстоятельства, подтвержденные документально);</a:t>
            </a:r>
          </a:p>
          <a:p>
            <a:pPr algn="just"/>
            <a:endParaRPr lang="ru-RU" sz="4000" dirty="0" smtClean="0">
              <a:latin typeface="Times New Roman" pitchFamily="18" charset="0"/>
              <a:cs typeface="Times New Roman" pitchFamily="18" charset="0"/>
            </a:endParaRPr>
          </a:p>
          <a:p>
            <a:pPr algn="just"/>
            <a:r>
              <a:rPr lang="ru-RU" sz="4000" dirty="0" smtClean="0">
                <a:latin typeface="Times New Roman" pitchFamily="18" charset="0"/>
                <a:cs typeface="Times New Roman" pitchFamily="18" charset="0"/>
              </a:rPr>
              <a:t>обучающиеся и выпускники прошлых лет, не завершившие выполнение экзаменационной работы по уважительным причинам (болезнь или иные обстоятельства, подтвержденные документально);</a:t>
            </a:r>
          </a:p>
          <a:p>
            <a:pPr algn="just"/>
            <a:endParaRPr lang="ru-RU" sz="4000" dirty="0" smtClean="0">
              <a:latin typeface="Times New Roman" pitchFamily="18" charset="0"/>
              <a:cs typeface="Times New Roman" pitchFamily="18" charset="0"/>
            </a:endParaRPr>
          </a:p>
          <a:p>
            <a:pPr algn="just"/>
            <a:r>
              <a:rPr lang="ru-RU" sz="4000" dirty="0" smtClean="0">
                <a:latin typeface="Times New Roman" pitchFamily="18" charset="0"/>
                <a:cs typeface="Times New Roman" pitchFamily="18" charset="0"/>
              </a:rPr>
              <a:t>обучающиеся и выпускники прошлых лет, которым конфликтная комиссия удовлетворила апелляцию о нарушении устанавливаемого порядка проведения ГИА;</a:t>
            </a:r>
          </a:p>
          <a:p>
            <a:pPr algn="just"/>
            <a:endParaRPr lang="ru-RU" sz="4000" dirty="0" smtClean="0">
              <a:latin typeface="Times New Roman" pitchFamily="18" charset="0"/>
              <a:cs typeface="Times New Roman" pitchFamily="18" charset="0"/>
            </a:endParaRPr>
          </a:p>
          <a:p>
            <a:pPr algn="just"/>
            <a:r>
              <a:rPr lang="ru-RU" sz="4000" dirty="0" smtClean="0">
                <a:latin typeface="Times New Roman" pitchFamily="18" charset="0"/>
                <a:cs typeface="Times New Roman" pitchFamily="18" charset="0"/>
              </a:rPr>
              <a:t>обучающиеся и выпускники прошлых лет, чьи результаты были аннулированы по решению председателя ГЭК в случае выявления фактов нарушений устанавливаемого порядка проведения ГИА.</a:t>
            </a: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ГИА</a:t>
            </a:r>
            <a:endParaRPr lang="ru-RU" dirty="0"/>
          </a:p>
        </p:txBody>
      </p:sp>
      <p:sp>
        <p:nvSpPr>
          <p:cNvPr id="3" name="Содержимое 2"/>
          <p:cNvSpPr>
            <a:spLocks noGrp="1"/>
          </p:cNvSpPr>
          <p:nvPr>
            <p:ph idx="1"/>
          </p:nvPr>
        </p:nvSpPr>
        <p:spPr>
          <a:xfrm>
            <a:off x="500034" y="1500174"/>
            <a:ext cx="8229600" cy="5023500"/>
          </a:xfrm>
        </p:spPr>
        <p:txBody>
          <a:bodyPr>
            <a:noAutofit/>
          </a:bodyPr>
          <a:lstStyle/>
          <a:p>
            <a:pPr algn="just">
              <a:buNone/>
            </a:pPr>
            <a:r>
              <a:rPr lang="ru-RU" dirty="0" smtClean="0">
                <a:latin typeface="Times New Roman" pitchFamily="18" charset="0"/>
                <a:cs typeface="Times New Roman" pitchFamily="18" charset="0"/>
              </a:rPr>
              <a:t>	Обучающиеся, получившие на ГИА </a:t>
            </a:r>
            <a:r>
              <a:rPr lang="ru-RU" b="1" dirty="0" smtClean="0">
                <a:latin typeface="Times New Roman" pitchFamily="18" charset="0"/>
                <a:cs typeface="Times New Roman" pitchFamily="18" charset="0"/>
              </a:rPr>
              <a:t>неудовлетворительные результаты </a:t>
            </a:r>
            <a:r>
              <a:rPr lang="ru-RU" dirty="0" smtClean="0">
                <a:latin typeface="Times New Roman" pitchFamily="18" charset="0"/>
                <a:cs typeface="Times New Roman" pitchFamily="18" charset="0"/>
              </a:rPr>
              <a:t>более чем по одному обязательному предмету в 11 классе, либо получившие повторно неудовлетворительный результат по одному из этих предметов, проходят ГИА по соответствующим учебным предметам </a:t>
            </a:r>
            <a:r>
              <a:rPr lang="ru-RU" b="1" dirty="0" smtClean="0">
                <a:latin typeface="Times New Roman" pitchFamily="18" charset="0"/>
                <a:cs typeface="Times New Roman" pitchFamily="18" charset="0"/>
              </a:rPr>
              <a:t>не ранее сентября текущего года.</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Свидетельство о результатах ЕГЭ</a:t>
            </a:r>
            <a:endParaRPr lang="ru-RU" dirty="0"/>
          </a:p>
        </p:txBody>
      </p:sp>
      <p:sp>
        <p:nvSpPr>
          <p:cNvPr id="3" name="Содержимое 2"/>
          <p:cNvSpPr>
            <a:spLocks noGrp="1"/>
          </p:cNvSpPr>
          <p:nvPr>
            <p:ph idx="1"/>
          </p:nvPr>
        </p:nvSpPr>
        <p:spPr/>
        <p:txBody>
          <a:bodyPr>
            <a:normAutofit/>
          </a:bodyPr>
          <a:lstStyle/>
          <a:p>
            <a:pPr algn="just">
              <a:buNone/>
            </a:pPr>
            <a:r>
              <a:rPr lang="ru-RU" sz="3200" dirty="0" smtClean="0">
                <a:latin typeface="Times New Roman" pitchFamily="18" charset="0"/>
                <a:cs typeface="Times New Roman" pitchFamily="18" charset="0"/>
              </a:rPr>
              <a:t>	В свидетельство о результатах ЕГЭ выставляются результаты ЕГЭ по тем общеобразовательным предметам, по которым участник ЕГЭ набрал количество баллов не ниже минимального. </a:t>
            </a:r>
          </a:p>
          <a:p>
            <a:pPr algn="just">
              <a:buNone/>
            </a:pPr>
            <a:r>
              <a:rPr lang="ru-RU"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Результаты экзаменов действительны</a:t>
            </a:r>
          </a:p>
          <a:p>
            <a:pPr algn="just">
              <a:buNone/>
            </a:pPr>
            <a:r>
              <a:rPr lang="ru-RU" sz="3200" dirty="0" smtClean="0">
                <a:latin typeface="Times New Roman" pitchFamily="18" charset="0"/>
                <a:cs typeface="Times New Roman" pitchFamily="18" charset="0"/>
              </a:rPr>
              <a:t>	 </a:t>
            </a:r>
            <a:r>
              <a:rPr lang="ru-RU" sz="3200" b="1" u="sng" dirty="0" smtClean="0">
                <a:latin typeface="Times New Roman" pitchFamily="18" charset="0"/>
                <a:cs typeface="Times New Roman" pitchFamily="18" charset="0"/>
              </a:rPr>
              <a:t>4 года </a:t>
            </a:r>
            <a:r>
              <a:rPr lang="ru-RU" sz="3200" dirty="0" smtClean="0">
                <a:latin typeface="Times New Roman" pitchFamily="18" charset="0"/>
                <a:cs typeface="Times New Roman" pitchFamily="18" charset="0"/>
              </a:rPr>
              <a:t>следующих за годом получения таких результатов</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Апелляция.</a:t>
            </a:r>
            <a:endParaRPr lang="ru-RU" dirty="0"/>
          </a:p>
        </p:txBody>
      </p:sp>
      <p:sp>
        <p:nvSpPr>
          <p:cNvPr id="3" name="Содержимое 2"/>
          <p:cNvSpPr>
            <a:spLocks noGrp="1"/>
          </p:cNvSpPr>
          <p:nvPr>
            <p:ph idx="1"/>
          </p:nvPr>
        </p:nvSpPr>
        <p:spPr/>
        <p:txBody>
          <a:bodyPr>
            <a:normAutofit/>
          </a:bodyPr>
          <a:lstStyle/>
          <a:p>
            <a:pPr algn="just">
              <a:buNone/>
            </a:pPr>
            <a:r>
              <a:rPr lang="ru-RU" sz="3200" b="1" dirty="0" smtClean="0">
                <a:solidFill>
                  <a:srgbClr val="C00000"/>
                </a:solidFill>
                <a:latin typeface="Times New Roman" pitchFamily="18" charset="0"/>
                <a:cs typeface="Times New Roman" pitchFamily="18" charset="0"/>
              </a:rPr>
              <a:t>		</a:t>
            </a:r>
            <a:r>
              <a:rPr lang="ru-RU" sz="3200" b="1" u="sng" dirty="0" smtClean="0">
                <a:latin typeface="Times New Roman" pitchFamily="18" charset="0"/>
                <a:cs typeface="Times New Roman" pitchFamily="18" charset="0"/>
              </a:rPr>
              <a:t>Апелляция</a:t>
            </a:r>
            <a:r>
              <a:rPr lang="ru-RU" sz="3200" b="1" dirty="0" smtClean="0">
                <a:solidFill>
                  <a:srgbClr val="FF0000"/>
                </a:solidFill>
                <a:latin typeface="Times New Roman" pitchFamily="18" charset="0"/>
                <a:cs typeface="Times New Roman" pitchFamily="18" charset="0"/>
              </a:rPr>
              <a:t> </a:t>
            </a:r>
            <a:r>
              <a:rPr lang="ru-RU" sz="3200" b="1"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это письменное заявление участника </a:t>
            </a:r>
            <a:r>
              <a:rPr lang="ru-RU" dirty="0" smtClean="0">
                <a:latin typeface="Times New Roman" pitchFamily="18" charset="0"/>
                <a:cs typeface="Times New Roman" pitchFamily="18" charset="0"/>
              </a:rPr>
              <a:t>ГИА:</a:t>
            </a:r>
          </a:p>
          <a:p>
            <a:pPr algn="just">
              <a:buNone/>
            </a:pPr>
            <a:r>
              <a:rPr lang="ru-RU" sz="3200" dirty="0" smtClean="0">
                <a:latin typeface="Times New Roman" pitchFamily="18" charset="0"/>
                <a:cs typeface="Times New Roman" pitchFamily="18" charset="0"/>
              </a:rPr>
              <a:t>1) о нарушении установленного порядка проведения </a:t>
            </a:r>
            <a:r>
              <a:rPr lang="ru-RU" dirty="0" smtClean="0">
                <a:latin typeface="Times New Roman" pitchFamily="18" charset="0"/>
                <a:cs typeface="Times New Roman" pitchFamily="18" charset="0"/>
              </a:rPr>
              <a:t>ГИА;</a:t>
            </a:r>
          </a:p>
          <a:p>
            <a:pPr algn="just">
              <a:buNone/>
            </a:pPr>
            <a:r>
              <a:rPr lang="ru-RU" sz="3200" dirty="0" smtClean="0">
                <a:latin typeface="Times New Roman" pitchFamily="18" charset="0"/>
                <a:cs typeface="Times New Roman" pitchFamily="18" charset="0"/>
              </a:rPr>
              <a:t>2) о несогласии с результатами </a:t>
            </a:r>
            <a:r>
              <a:rPr lang="ru-RU" dirty="0" smtClean="0">
                <a:latin typeface="Times New Roman" pitchFamily="18" charset="0"/>
                <a:cs typeface="Times New Roman" pitchFamily="18" charset="0"/>
              </a:rPr>
              <a:t>ГИА</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Апелляция</a:t>
            </a:r>
            <a:endParaRPr lang="ru-RU" dirty="0"/>
          </a:p>
        </p:txBody>
      </p:sp>
      <p:sp>
        <p:nvSpPr>
          <p:cNvPr id="3" name="Содержимое 2"/>
          <p:cNvSpPr>
            <a:spLocks noGrp="1"/>
          </p:cNvSpPr>
          <p:nvPr>
            <p:ph idx="1"/>
          </p:nvPr>
        </p:nvSpPr>
        <p:spPr/>
        <p:txBody>
          <a:bodyPr>
            <a:normAutofit lnSpcReduction="10000"/>
          </a:bodyPr>
          <a:lstStyle/>
          <a:p>
            <a:pPr>
              <a:buNone/>
            </a:pPr>
            <a:r>
              <a:rPr lang="ru-RU" b="1" dirty="0" smtClean="0">
                <a:solidFill>
                  <a:srgbClr val="FF0000"/>
                </a:solidFill>
              </a:rPr>
              <a:t>	</a:t>
            </a:r>
            <a:r>
              <a:rPr lang="ru-RU" b="1" dirty="0" smtClean="0">
                <a:latin typeface="Times New Roman" pitchFamily="18" charset="0"/>
                <a:cs typeface="Times New Roman" pitchFamily="18" charset="0"/>
              </a:rPr>
              <a:t>Апелляция о нарушении установленного порядка проведения ГИА</a:t>
            </a:r>
          </a:p>
          <a:p>
            <a:pPr algn="just">
              <a:buNone/>
            </a:pPr>
            <a:r>
              <a:rPr lang="ru-RU" dirty="0" smtClean="0">
                <a:latin typeface="Times New Roman" pitchFamily="18" charset="0"/>
                <a:cs typeface="Times New Roman" pitchFamily="18" charset="0"/>
              </a:rPr>
              <a:t>	подается в день экзамена после сдачи экзаменационных  бланков ,  не выходя из ППЭ. (результаты ГИА  аннулируются) </a:t>
            </a:r>
          </a:p>
          <a:p>
            <a:pPr algn="just">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Апелляция о несогласии с результатами ГИА </a:t>
            </a:r>
            <a:r>
              <a:rPr lang="ru-RU" dirty="0" smtClean="0">
                <a:latin typeface="Times New Roman" pitchFamily="18" charset="0"/>
                <a:cs typeface="Times New Roman" pitchFamily="18" charset="0"/>
              </a:rPr>
              <a:t>подается в течение 2 рабочих дней после официального объявления индивидуальных результатов экзамена и ознакомления с ними участника ГИА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ГИА за курс  средней общей школы</a:t>
            </a:r>
            <a:endParaRPr lang="ru-RU" dirty="0"/>
          </a:p>
        </p:txBody>
      </p:sp>
      <p:sp>
        <p:nvSpPr>
          <p:cNvPr id="3" name="Содержимое 2"/>
          <p:cNvSpPr>
            <a:spLocks noGrp="1"/>
          </p:cNvSpPr>
          <p:nvPr>
            <p:ph idx="1"/>
          </p:nvPr>
        </p:nvSpPr>
        <p:spPr>
          <a:xfrm>
            <a:off x="457200" y="1600200"/>
            <a:ext cx="8686800" cy="4709160"/>
          </a:xfrm>
        </p:spPr>
        <p:txBody>
          <a:bodyPr>
            <a:normAutofit/>
          </a:bodyPr>
          <a:lstStyle/>
          <a:p>
            <a:pPr algn="just">
              <a:buNone/>
            </a:pPr>
            <a:r>
              <a:rPr lang="ru-RU" sz="4000" b="1" dirty="0" smtClean="0">
                <a:latin typeface="Times New Roman" pitchFamily="18" charset="0"/>
                <a:cs typeface="Times New Roman" pitchFamily="18" charset="0"/>
              </a:rPr>
              <a:t>ГИА – </a:t>
            </a:r>
            <a:r>
              <a:rPr lang="ru-RU" sz="4000" dirty="0" smtClean="0">
                <a:latin typeface="Times New Roman" pitchFamily="18" charset="0"/>
                <a:cs typeface="Times New Roman" pitchFamily="18" charset="0"/>
              </a:rPr>
              <a:t>государственная итоговая аттестация </a:t>
            </a:r>
          </a:p>
          <a:p>
            <a:pPr algn="just">
              <a:buNone/>
            </a:pPr>
            <a:r>
              <a:rPr lang="ru-RU" sz="4000" b="1" dirty="0" smtClean="0">
                <a:latin typeface="Times New Roman" pitchFamily="18" charset="0"/>
                <a:cs typeface="Times New Roman" pitchFamily="18" charset="0"/>
              </a:rPr>
              <a:t>ЕГЭ</a:t>
            </a:r>
            <a:r>
              <a:rPr lang="ru-RU" sz="4000" b="1" dirty="0" smtClean="0">
                <a:solidFill>
                  <a:schemeClr val="accent5">
                    <a:lumMod val="50000"/>
                  </a:schemeClr>
                </a:solidFill>
                <a:latin typeface="Times New Roman" pitchFamily="18" charset="0"/>
                <a:cs typeface="Times New Roman" pitchFamily="18" charset="0"/>
              </a:rPr>
              <a:t> </a:t>
            </a:r>
            <a:r>
              <a:rPr lang="ru-RU" sz="4000" b="1"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единый государственный экзамен</a:t>
            </a:r>
          </a:p>
          <a:p>
            <a:pPr algn="just">
              <a:buNone/>
            </a:pPr>
            <a:r>
              <a:rPr lang="ru-RU" sz="4000" b="1" dirty="0" smtClean="0">
                <a:latin typeface="Times New Roman" pitchFamily="18" charset="0"/>
                <a:cs typeface="Times New Roman" pitchFamily="18" charset="0"/>
              </a:rPr>
              <a:t>ГВЭ</a:t>
            </a:r>
            <a:r>
              <a:rPr lang="ru-RU" sz="4000" b="1" dirty="0" smtClean="0">
                <a:solidFill>
                  <a:schemeClr val="accent3">
                    <a:lumMod val="20000"/>
                    <a:lumOff val="80000"/>
                  </a:schemeClr>
                </a:solidFill>
                <a:latin typeface="Times New Roman" pitchFamily="18" charset="0"/>
                <a:cs typeface="Times New Roman" pitchFamily="18" charset="0"/>
              </a:rPr>
              <a:t> </a:t>
            </a:r>
            <a:r>
              <a:rPr lang="ru-RU" sz="4000" b="1"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государственный выпускной экзамен (для учащихся с ОВЗ, детей- инвалидов)</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686800" cy="1252728"/>
          </a:xfrm>
        </p:spPr>
        <p:txBody>
          <a:bodyPr>
            <a:normAutofit fontScale="90000"/>
          </a:bodyPr>
          <a:lstStyle/>
          <a:p>
            <a:pPr algn="ctr"/>
            <a:r>
              <a:rPr lang="ru-RU" dirty="0" smtClean="0"/>
              <a:t>Результаты рассмотрения апелляции</a:t>
            </a:r>
            <a:endParaRPr lang="ru-RU" dirty="0"/>
          </a:p>
        </p:txBody>
      </p:sp>
      <p:sp>
        <p:nvSpPr>
          <p:cNvPr id="3" name="Содержимое 2"/>
          <p:cNvSpPr>
            <a:spLocks noGrp="1"/>
          </p:cNvSpPr>
          <p:nvPr>
            <p:ph idx="1"/>
          </p:nvPr>
        </p:nvSpPr>
        <p:spPr/>
        <p:txBody>
          <a:bodyPr>
            <a:normAutofit/>
          </a:bodyPr>
          <a:lstStyle/>
          <a:p>
            <a:pPr algn="just">
              <a:buNone/>
            </a:pPr>
            <a:r>
              <a:rPr lang="ru-RU" dirty="0" smtClean="0">
                <a:latin typeface="Times New Roman" pitchFamily="18" charset="0"/>
                <a:cs typeface="Times New Roman" pitchFamily="18" charset="0"/>
              </a:rPr>
              <a:t>	По результатам рассмотрения апелляции количество выставленных баллов может быть изменено </a:t>
            </a:r>
            <a:r>
              <a:rPr lang="ru-RU" b="1" i="1" u="sng" dirty="0" smtClean="0">
                <a:latin typeface="Times New Roman" pitchFamily="18" charset="0"/>
                <a:cs typeface="Times New Roman" pitchFamily="18" charset="0"/>
              </a:rPr>
              <a:t>как в сторону увеличения, так и в сторону уменьшения. </a:t>
            </a:r>
          </a:p>
          <a:p>
            <a:pPr algn="just">
              <a:buNone/>
            </a:pPr>
            <a:r>
              <a:rPr lang="ru-RU" dirty="0" smtClean="0">
                <a:latin typeface="Times New Roman" pitchFamily="18" charset="0"/>
                <a:cs typeface="Times New Roman" pitchFamily="18" charset="0"/>
              </a:rPr>
              <a:t>	Экзаменационная работа перепроверяется полностью, а не отдельная ее часть. </a:t>
            </a:r>
          </a:p>
          <a:p>
            <a:pPr algn="just">
              <a:buNone/>
            </a:pPr>
            <a:r>
              <a:rPr lang="ru-RU" b="1" i="1" u="sng" dirty="0" smtClean="0">
                <a:latin typeface="Times New Roman" pitchFamily="18" charset="0"/>
                <a:cs typeface="Times New Roman" pitchFamily="18" charset="0"/>
              </a:rPr>
              <a:t>Черновики,</a:t>
            </a:r>
            <a:r>
              <a:rPr lang="ru-RU" dirty="0" smtClean="0">
                <a:latin typeface="Times New Roman" pitchFamily="18" charset="0"/>
                <a:cs typeface="Times New Roman" pitchFamily="18" charset="0"/>
              </a:rPr>
              <a:t> использованные на экзамене, в качестве материалов апелляции </a:t>
            </a:r>
            <a:r>
              <a:rPr lang="ru-RU" b="1" i="1" u="sng" dirty="0" smtClean="0">
                <a:latin typeface="Times New Roman" pitchFamily="18" charset="0"/>
                <a:cs typeface="Times New Roman" pitchFamily="18" charset="0"/>
              </a:rPr>
              <a:t>не рассматриваются</a:t>
            </a:r>
            <a:endParaRPr lang="ru-RU" b="1" i="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t>До повторной сдачи ГИА в дополнительные дни не допускаются:</a:t>
            </a:r>
            <a:endParaRPr lang="ru-RU" sz="3200" dirty="0"/>
          </a:p>
        </p:txBody>
      </p:sp>
      <p:sp>
        <p:nvSpPr>
          <p:cNvPr id="3" name="Содержимое 2"/>
          <p:cNvSpPr>
            <a:spLocks noGrp="1"/>
          </p:cNvSpPr>
          <p:nvPr>
            <p:ph idx="1"/>
          </p:nvPr>
        </p:nvSpPr>
        <p:spPr/>
        <p:txBody>
          <a:bodyPr>
            <a:normAutofit/>
          </a:bodyPr>
          <a:lstStyle/>
          <a:p>
            <a:pPr algn="just"/>
            <a:r>
              <a:rPr lang="ru-RU" dirty="0" smtClean="0">
                <a:latin typeface="Times New Roman" pitchFamily="18" charset="0"/>
                <a:cs typeface="Times New Roman" pitchFamily="18" charset="0"/>
              </a:rPr>
              <a:t>у</a:t>
            </a:r>
            <a:r>
              <a:rPr lang="ru-RU" sz="3200" dirty="0" smtClean="0">
                <a:latin typeface="Times New Roman" pitchFamily="18" charset="0"/>
                <a:cs typeface="Times New Roman" pitchFamily="18" charset="0"/>
              </a:rPr>
              <a:t>частники </a:t>
            </a:r>
            <a:r>
              <a:rPr lang="ru-RU" dirty="0" smtClean="0">
                <a:latin typeface="Times New Roman" pitchFamily="18" charset="0"/>
                <a:cs typeface="Times New Roman" pitchFamily="18" charset="0"/>
              </a:rPr>
              <a:t>ГИА, </a:t>
            </a:r>
            <a:r>
              <a:rPr lang="ru-RU" sz="3200"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не явившиеся </a:t>
            </a:r>
            <a:r>
              <a:rPr lang="ru-RU" sz="3200" dirty="0" smtClean="0">
                <a:latin typeface="Times New Roman" pitchFamily="18" charset="0"/>
                <a:cs typeface="Times New Roman" pitchFamily="18" charset="0"/>
              </a:rPr>
              <a:t>на экзамен без уважительной причины; </a:t>
            </a:r>
          </a:p>
          <a:p>
            <a:pPr algn="just"/>
            <a:r>
              <a:rPr lang="ru-RU" dirty="0" smtClean="0">
                <a:latin typeface="Times New Roman" pitchFamily="18" charset="0"/>
                <a:cs typeface="Times New Roman" pitchFamily="18" charset="0"/>
              </a:rPr>
              <a:t>у</a:t>
            </a:r>
            <a:r>
              <a:rPr lang="ru-RU" sz="3200" dirty="0" smtClean="0">
                <a:latin typeface="Times New Roman" pitchFamily="18" charset="0"/>
                <a:cs typeface="Times New Roman" pitchFamily="18" charset="0"/>
              </a:rPr>
              <a:t>частники </a:t>
            </a:r>
            <a:r>
              <a:rPr lang="ru-RU" dirty="0" smtClean="0">
                <a:latin typeface="Times New Roman" pitchFamily="18" charset="0"/>
                <a:cs typeface="Times New Roman" pitchFamily="18" charset="0"/>
              </a:rPr>
              <a:t>ГИА</a:t>
            </a:r>
            <a:r>
              <a:rPr lang="ru-RU" sz="3200" dirty="0" smtClean="0">
                <a:latin typeface="Times New Roman" pitchFamily="18" charset="0"/>
                <a:cs typeface="Times New Roman" pitchFamily="18" charset="0"/>
              </a:rPr>
              <a:t> результаты которых были отменены ГЭК </a:t>
            </a:r>
            <a:r>
              <a:rPr lang="ru-RU" sz="3200" b="1" dirty="0" smtClean="0">
                <a:latin typeface="Times New Roman" pitchFamily="18" charset="0"/>
                <a:cs typeface="Times New Roman" pitchFamily="18" charset="0"/>
              </a:rPr>
              <a:t>в связи с выявлением фактов нарушения</a:t>
            </a:r>
            <a:r>
              <a:rPr lang="ru-RU" sz="3200" dirty="0" smtClean="0">
                <a:latin typeface="Times New Roman" pitchFamily="18" charset="0"/>
                <a:cs typeface="Times New Roman" pitchFamily="18" charset="0"/>
              </a:rPr>
              <a:t> участником </a:t>
            </a:r>
            <a:r>
              <a:rPr lang="ru-RU" dirty="0" smtClean="0">
                <a:latin typeface="Times New Roman" pitchFamily="18" charset="0"/>
                <a:cs typeface="Times New Roman" pitchFamily="18" charset="0"/>
              </a:rPr>
              <a:t>ГИА</a:t>
            </a:r>
            <a:r>
              <a:rPr lang="ru-RU" sz="3200" dirty="0" smtClean="0">
                <a:latin typeface="Times New Roman" pitchFamily="18" charset="0"/>
                <a:cs typeface="Times New Roman" pitchFamily="18" charset="0"/>
              </a:rPr>
              <a:t> установленного порядка проведения </a:t>
            </a:r>
            <a:r>
              <a:rPr lang="ru-RU" dirty="0" smtClean="0">
                <a:latin typeface="Times New Roman" pitchFamily="18" charset="0"/>
                <a:cs typeface="Times New Roman" pitchFamily="18" charset="0"/>
              </a:rPr>
              <a:t>ГИА</a:t>
            </a:r>
            <a:r>
              <a:rPr lang="ru-RU" sz="3200" dirty="0" smtClean="0">
                <a:latin typeface="Times New Roman" pitchFamily="18" charset="0"/>
                <a:cs typeface="Times New Roman" pitchFamily="18" charset="0"/>
              </a:rPr>
              <a:t>, в том числе удаленные с экзамена.</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Правила и процедура проведения ГИА</a:t>
            </a:r>
            <a:endParaRPr lang="ru-RU" dirty="0"/>
          </a:p>
        </p:txBody>
      </p:sp>
      <p:sp>
        <p:nvSpPr>
          <p:cNvPr id="3" name="Содержимое 2"/>
          <p:cNvSpPr>
            <a:spLocks noGrp="1"/>
          </p:cNvSpPr>
          <p:nvPr>
            <p:ph idx="1"/>
          </p:nvPr>
        </p:nvSpPr>
        <p:spPr/>
        <p:txBody>
          <a:bodyPr/>
          <a:lstStyle/>
          <a:p>
            <a:pPr algn="just">
              <a:buNone/>
            </a:pPr>
            <a:r>
              <a:rPr lang="ru-RU" b="1" u="sng" dirty="0" smtClean="0">
                <a:solidFill>
                  <a:schemeClr val="accent3">
                    <a:lumMod val="20000"/>
                    <a:lumOff val="80000"/>
                  </a:schemeClr>
                </a:solidFill>
              </a:rPr>
              <a:t> 	</a:t>
            </a:r>
            <a:r>
              <a:rPr lang="ru-RU" b="1" u="sng" dirty="0" smtClean="0">
                <a:latin typeface="Times New Roman" pitchFamily="18" charset="0"/>
                <a:cs typeface="Times New Roman" pitchFamily="18" charset="0"/>
              </a:rPr>
              <a:t>Участники ГИА в основные сроки получают уведомление. </a:t>
            </a:r>
          </a:p>
          <a:p>
            <a:pPr algn="just">
              <a:buNone/>
            </a:pPr>
            <a:r>
              <a:rPr lang="ru-RU" b="1" u="sng" dirty="0" smtClean="0">
                <a:latin typeface="Times New Roman" pitchFamily="18" charset="0"/>
                <a:cs typeface="Times New Roman" pitchFamily="18" charset="0"/>
              </a:rPr>
              <a:t>В уведомлении на ГИА указывается: </a:t>
            </a:r>
          </a:p>
          <a:p>
            <a:r>
              <a:rPr lang="ru-RU" dirty="0" smtClean="0">
                <a:latin typeface="Times New Roman" pitchFamily="18" charset="0"/>
                <a:cs typeface="Times New Roman" pitchFamily="18" charset="0"/>
              </a:rPr>
              <a:t> предметы ГИА </a:t>
            </a:r>
          </a:p>
          <a:p>
            <a:r>
              <a:rPr lang="ru-RU" dirty="0" smtClean="0">
                <a:latin typeface="Times New Roman" pitchFamily="18" charset="0"/>
                <a:cs typeface="Times New Roman" pitchFamily="18" charset="0"/>
              </a:rPr>
              <a:t> адреса пунктов проведения экзамена (далее – ППЭ) </a:t>
            </a:r>
          </a:p>
          <a:p>
            <a:r>
              <a:rPr lang="ru-RU" dirty="0" smtClean="0">
                <a:latin typeface="Times New Roman" pitchFamily="18" charset="0"/>
                <a:cs typeface="Times New Roman" pitchFamily="18" charset="0"/>
              </a:rPr>
              <a:t> даты и время начала экзаменов</a:t>
            </a:r>
          </a:p>
          <a:p>
            <a:r>
              <a:rPr lang="ru-RU" dirty="0" smtClean="0">
                <a:latin typeface="Times New Roman" pitchFamily="18" charset="0"/>
                <a:cs typeface="Times New Roman" pitchFamily="18" charset="0"/>
              </a:rPr>
              <a:t> коды образовательного учреждения и ППЭ</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pPr algn="ctr"/>
            <a:r>
              <a:rPr lang="ru-RU" dirty="0" smtClean="0">
                <a:solidFill>
                  <a:schemeClr val="accent1">
                    <a:lumMod val="60000"/>
                    <a:lumOff val="40000"/>
                  </a:schemeClr>
                </a:solidFill>
              </a:rPr>
              <a:t>ППЭ</a:t>
            </a:r>
            <a:endParaRPr lang="ru-RU" dirty="0">
              <a:solidFill>
                <a:schemeClr val="accent1">
                  <a:lumMod val="60000"/>
                  <a:lumOff val="40000"/>
                </a:schemeClr>
              </a:solidFill>
            </a:endParaRPr>
          </a:p>
        </p:txBody>
      </p:sp>
      <p:sp>
        <p:nvSpPr>
          <p:cNvPr id="3" name="Содержимое 2"/>
          <p:cNvSpPr>
            <a:spLocks noGrp="1"/>
          </p:cNvSpPr>
          <p:nvPr>
            <p:ph idx="1"/>
          </p:nvPr>
        </p:nvSpPr>
        <p:spPr>
          <a:xfrm>
            <a:off x="214282" y="1428736"/>
            <a:ext cx="8443914" cy="5572164"/>
          </a:xfrm>
        </p:spPr>
        <p:txBody>
          <a:bodyPr>
            <a:normAutofit fontScale="62500" lnSpcReduction="20000"/>
          </a:bodyPr>
          <a:lstStyle/>
          <a:p>
            <a:pPr algn="just">
              <a:buNone/>
            </a:pPr>
            <a:r>
              <a:rPr lang="ru-RU" sz="3800" b="1" dirty="0" smtClean="0">
                <a:solidFill>
                  <a:srgbClr val="C00000"/>
                </a:solidFill>
                <a:latin typeface="Times New Roman" pitchFamily="18" charset="0"/>
                <a:cs typeface="Times New Roman" pitchFamily="18" charset="0"/>
              </a:rPr>
              <a:t>	</a:t>
            </a:r>
            <a:r>
              <a:rPr lang="ru-RU" sz="3800" b="1" u="sng" dirty="0" smtClean="0">
                <a:latin typeface="Times New Roman" pitchFamily="18" charset="0"/>
                <a:cs typeface="Times New Roman" pitchFamily="18" charset="0"/>
              </a:rPr>
              <a:t>Экзамены проводятся в специальных пунктах проведения экзамена (ППЭ)</a:t>
            </a:r>
          </a:p>
          <a:p>
            <a:pPr algn="just"/>
            <a:endParaRPr lang="ru-RU" b="1" u="sng" dirty="0" smtClean="0">
              <a:solidFill>
                <a:srgbClr val="7030A0"/>
              </a:solidFill>
              <a:latin typeface="Times New Roman" pitchFamily="18" charset="0"/>
              <a:cs typeface="Times New Roman" pitchFamily="18" charset="0"/>
            </a:endParaRPr>
          </a:p>
          <a:p>
            <a:pPr algn="just">
              <a:buNone/>
            </a:pPr>
            <a:r>
              <a:rPr lang="ru-RU" b="1" dirty="0" smtClean="0">
                <a:latin typeface="Times New Roman" pitchFamily="18" charset="0"/>
                <a:cs typeface="Times New Roman" pitchFamily="18" charset="0"/>
              </a:rPr>
              <a:t>	В ППЭ нужно приходить с паспортом.</a:t>
            </a:r>
            <a:r>
              <a:rPr lang="ru-RU" dirty="0" smtClean="0">
                <a:latin typeface="Times New Roman" pitchFamily="18" charset="0"/>
                <a:cs typeface="Times New Roman" pitchFamily="18" charset="0"/>
              </a:rPr>
              <a:t> В случае отсутствия у обучающегося документа, удостоверяющего личность, он допускается в ППЭ после подтверждения его личности сопровождающим.</a:t>
            </a:r>
          </a:p>
          <a:p>
            <a:pPr algn="just"/>
            <a:endParaRPr lang="ru-RU" b="1"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ППЭ выпускников сопровождают </a:t>
            </a:r>
            <a:r>
              <a:rPr lang="ru-RU" b="1" u="sng" dirty="0" smtClean="0">
                <a:latin typeface="Times New Roman" pitchFamily="18" charset="0"/>
                <a:cs typeface="Times New Roman" pitchFamily="18" charset="0"/>
              </a:rPr>
              <a:t>уполномоченные представители </a:t>
            </a:r>
            <a:r>
              <a:rPr lang="ru-RU" dirty="0" smtClean="0">
                <a:latin typeface="Times New Roman" pitchFamily="18" charset="0"/>
                <a:cs typeface="Times New Roman" pitchFamily="18" charset="0"/>
              </a:rPr>
              <a:t>от образовательного учреждения, в котором они обучаются</a:t>
            </a:r>
          </a:p>
          <a:p>
            <a:pPr algn="just">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Помещения, не использующиеся для проведения экзамена, на время проведения экзамена запираются и опечатываются.</a:t>
            </a:r>
          </a:p>
          <a:p>
            <a:pPr algn="just">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На время проведения экзаменов в аудиториях закрываются стенды, плакаты и иные материалы со справочно-познавательной информацией по соответствующим учебным предметам.</a:t>
            </a:r>
          </a:p>
          <a:p>
            <a:pPr algn="just">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Для каждого обучающегося, выпускника прошлых лет выделяется отдельное рабочее место.</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ППЭ</a:t>
            </a:r>
            <a:endParaRPr lang="ru-RU" dirty="0"/>
          </a:p>
        </p:txBody>
      </p:sp>
      <p:sp>
        <p:nvSpPr>
          <p:cNvPr id="3" name="Содержимое 2"/>
          <p:cNvSpPr>
            <a:spLocks noGrp="1"/>
          </p:cNvSpPr>
          <p:nvPr>
            <p:ph idx="1"/>
          </p:nvPr>
        </p:nvSpPr>
        <p:spPr>
          <a:xfrm>
            <a:off x="357158" y="1643027"/>
            <a:ext cx="8229600" cy="5214973"/>
          </a:xfrm>
        </p:spPr>
        <p:txBody>
          <a:bodyPr>
            <a:normAutofit fontScale="77500" lnSpcReduction="20000"/>
          </a:bodyPr>
          <a:lstStyle/>
          <a:p>
            <a:pPr algn="just">
              <a:buNone/>
            </a:pPr>
            <a:r>
              <a:rPr lang="ru-RU" dirty="0" smtClean="0">
                <a:latin typeface="Times New Roman" pitchFamily="18" charset="0"/>
                <a:cs typeface="Times New Roman" pitchFamily="18" charset="0"/>
              </a:rPr>
              <a:t>		ППЭ оборудуются стационарными или переносными металлоискателями, средствами видеонаблюдения. Срок хранения видеозаписи экзамена составляет не менее трех месяцев со дня проведения экзамена (ЕГЭ)</a:t>
            </a:r>
          </a:p>
          <a:p>
            <a:pPr algn="just">
              <a:buNone/>
            </a:pPr>
            <a:r>
              <a:rPr lang="ru-RU" dirty="0" smtClean="0">
                <a:latin typeface="Times New Roman" pitchFamily="18" charset="0"/>
                <a:cs typeface="Times New Roman" pitchFamily="18" charset="0"/>
              </a:rPr>
              <a:t>		По решению ГЭК ППЭ оборудуются системами подавления сигналов подвижной связи (ЕГЭ)</a:t>
            </a:r>
          </a:p>
          <a:p>
            <a:pPr algn="just">
              <a:buNone/>
            </a:pPr>
            <a:r>
              <a:rPr lang="ru-RU" dirty="0" smtClean="0">
                <a:latin typeface="Times New Roman" pitchFamily="18" charset="0"/>
                <a:cs typeface="Times New Roman" pitchFamily="18" charset="0"/>
              </a:rPr>
              <a:t>		Вход в ППЭ обозначается стационарным металлоискателем. В случае использования переносных металлоискателей входом в ППЭ является место проведения уполномоченными лицами работ с использованием указанных металлоискателей (ЕГЭ)</a:t>
            </a:r>
          </a:p>
          <a:p>
            <a:pPr algn="just">
              <a:buNone/>
            </a:pPr>
            <a:r>
              <a:rPr lang="ru-RU" dirty="0" smtClean="0">
                <a:latin typeface="Times New Roman" pitchFamily="18" charset="0"/>
                <a:cs typeface="Times New Roman" pitchFamily="18" charset="0"/>
              </a:rPr>
              <a:t>		В здании (комплексе зданий), где расположен ППЭ, до входа в ППЭ выделяется место для личных вещей обучающихся, выпускников прошлых лет.</a:t>
            </a: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1">
                    <a:lumMod val="60000"/>
                    <a:lumOff val="40000"/>
                  </a:schemeClr>
                </a:solidFill>
              </a:rPr>
              <a:t>ППЭ</a:t>
            </a:r>
            <a:endParaRPr lang="ru-RU" dirty="0">
              <a:solidFill>
                <a:schemeClr val="accent1">
                  <a:lumMod val="60000"/>
                  <a:lumOff val="40000"/>
                </a:schemeClr>
              </a:solidFill>
            </a:endParaRPr>
          </a:p>
        </p:txBody>
      </p:sp>
      <p:sp>
        <p:nvSpPr>
          <p:cNvPr id="3" name="Содержимое 2"/>
          <p:cNvSpPr>
            <a:spLocks noGrp="1"/>
          </p:cNvSpPr>
          <p:nvPr>
            <p:ph idx="1"/>
          </p:nvPr>
        </p:nvSpPr>
        <p:spPr/>
        <p:txBody>
          <a:bodyPr>
            <a:normAutofit/>
          </a:bodyPr>
          <a:lstStyle/>
          <a:p>
            <a:pPr algn="just">
              <a:buNone/>
            </a:pPr>
            <a:r>
              <a:rPr lang="ru-RU" dirty="0" smtClean="0">
                <a:latin typeface="Times New Roman" pitchFamily="18" charset="0"/>
                <a:cs typeface="Times New Roman" pitchFamily="18" charset="0"/>
              </a:rPr>
              <a:t>В </a:t>
            </a:r>
            <a:r>
              <a:rPr lang="ru-RU" sz="3200" dirty="0" smtClean="0">
                <a:latin typeface="Times New Roman" pitchFamily="18" charset="0"/>
                <a:cs typeface="Times New Roman" pitchFamily="18" charset="0"/>
              </a:rPr>
              <a:t>ППЭ не менее 15 участников ЕГЭ</a:t>
            </a:r>
          </a:p>
          <a:p>
            <a:pPr algn="just">
              <a:buNone/>
            </a:pPr>
            <a:r>
              <a:rPr lang="ru-RU" sz="3200" dirty="0" smtClean="0">
                <a:latin typeface="Times New Roman" pitchFamily="18" charset="0"/>
                <a:cs typeface="Times New Roman" pitchFamily="18" charset="0"/>
              </a:rPr>
              <a:t>В аудитории не более </a:t>
            </a:r>
            <a:r>
              <a:rPr lang="ru-RU" sz="3200" b="1" dirty="0" smtClean="0">
                <a:latin typeface="Times New Roman" pitchFamily="18" charset="0"/>
                <a:cs typeface="Times New Roman" pitchFamily="18" charset="0"/>
              </a:rPr>
              <a:t>15 участников ЕГЭ;</a:t>
            </a:r>
          </a:p>
          <a:p>
            <a:pPr algn="just">
              <a:buNone/>
            </a:pPr>
            <a:r>
              <a:rPr lang="ru-RU" sz="3200" dirty="0" smtClean="0">
                <a:latin typeface="Times New Roman" pitchFamily="18" charset="0"/>
                <a:cs typeface="Times New Roman" pitchFamily="18" charset="0"/>
              </a:rPr>
              <a:t>На 15 участников ЕГЭ не более 1 общественного наблюдателя</a:t>
            </a:r>
          </a:p>
          <a:p>
            <a:pPr algn="just">
              <a:buNone/>
            </a:pPr>
            <a:r>
              <a:rPr lang="ru-RU" sz="3200" dirty="0" smtClean="0">
                <a:latin typeface="Times New Roman" pitchFamily="18" charset="0"/>
                <a:cs typeface="Times New Roman" pitchFamily="18" charset="0"/>
              </a:rPr>
              <a:t>В аудитории  находится не менее 2-х организаторов</a:t>
            </a:r>
          </a:p>
          <a:p>
            <a:pPr algn="just">
              <a:buNone/>
            </a:pPr>
            <a:r>
              <a:rPr lang="ru-RU" sz="3200" dirty="0" smtClean="0">
                <a:latin typeface="Times New Roman" pitchFamily="18" charset="0"/>
                <a:cs typeface="Times New Roman" pitchFamily="18" charset="0"/>
              </a:rPr>
              <a:t>Аудитории оборудуются средствами видеонаблюдения (ЕГЭ)</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1">
                    <a:lumMod val="60000"/>
                    <a:lumOff val="40000"/>
                  </a:schemeClr>
                </a:solidFill>
              </a:rPr>
              <a:t>ППЭ</a:t>
            </a:r>
            <a:endParaRPr lang="ru-RU" dirty="0">
              <a:solidFill>
                <a:schemeClr val="accent1">
                  <a:lumMod val="60000"/>
                  <a:lumOff val="40000"/>
                </a:schemeClr>
              </a:solidFill>
            </a:endParaRPr>
          </a:p>
        </p:txBody>
      </p:sp>
      <p:sp>
        <p:nvSpPr>
          <p:cNvPr id="3" name="Содержимое 2"/>
          <p:cNvSpPr>
            <a:spLocks noGrp="1"/>
          </p:cNvSpPr>
          <p:nvPr>
            <p:ph idx="1"/>
          </p:nvPr>
        </p:nvSpPr>
        <p:spPr/>
        <p:txBody>
          <a:bodyPr>
            <a:normAutofit/>
          </a:bodyPr>
          <a:lstStyle/>
          <a:p>
            <a:pPr algn="just">
              <a:buNone/>
            </a:pPr>
            <a:r>
              <a:rPr lang="ru-RU" sz="3200" dirty="0" smtClean="0">
                <a:latin typeface="Times New Roman" pitchFamily="18" charset="0"/>
                <a:cs typeface="Times New Roman" pitchFamily="18" charset="0"/>
              </a:rPr>
              <a:t>	В день проведения экзамена также по желанию в ППЭ присутствуют </a:t>
            </a:r>
            <a:r>
              <a:rPr lang="ru-RU" b="1" u="sng" dirty="0" smtClean="0">
                <a:latin typeface="Times New Roman" pitchFamily="18" charset="0"/>
                <a:cs typeface="Times New Roman" pitchFamily="18" charset="0"/>
              </a:rPr>
              <a:t>представители средств массовой информации </a:t>
            </a:r>
            <a:r>
              <a:rPr lang="ru-RU" sz="3200" dirty="0" smtClean="0">
                <a:latin typeface="Times New Roman" pitchFamily="18" charset="0"/>
                <a:cs typeface="Times New Roman" pitchFamily="18" charset="0"/>
              </a:rPr>
              <a:t>(только до момента начала заполнения учащимися регистрационных полей экзаменационной работы) , общественные наблюдатели, аккредитованные в установленном порядке</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ЗАПРЕЩЕНО</a:t>
            </a:r>
            <a:endParaRPr lang="ru-RU" dirty="0"/>
          </a:p>
        </p:txBody>
      </p:sp>
      <p:sp>
        <p:nvSpPr>
          <p:cNvPr id="3" name="Содержимое 2"/>
          <p:cNvSpPr>
            <a:spLocks noGrp="1"/>
          </p:cNvSpPr>
          <p:nvPr>
            <p:ph idx="1"/>
          </p:nvPr>
        </p:nvSpPr>
        <p:spPr>
          <a:xfrm>
            <a:off x="457200" y="1357298"/>
            <a:ext cx="8229600" cy="4952062"/>
          </a:xfrm>
        </p:spPr>
        <p:txBody>
          <a:bodyPr>
            <a:normAutofit fontScale="92500" lnSpcReduction="20000"/>
          </a:bodyPr>
          <a:lstStyle/>
          <a:p>
            <a:pPr algn="just">
              <a:buNone/>
            </a:pPr>
            <a:r>
              <a:rPr lang="ru-RU" b="1" u="sng" dirty="0" smtClean="0">
                <a:latin typeface="Times New Roman" pitchFamily="18" charset="0"/>
                <a:cs typeface="Times New Roman" pitchFamily="18" charset="0"/>
              </a:rPr>
              <a:t>Использовать на экзамене запрещено: </a:t>
            </a:r>
            <a:r>
              <a:rPr lang="ru-RU" dirty="0" smtClean="0">
                <a:latin typeface="Times New Roman" pitchFamily="18" charset="0"/>
                <a:cs typeface="Times New Roman" pitchFamily="18" charset="0"/>
              </a:rPr>
              <a:t>мобильные телефоны или иные средства связи, фото, аудио и видеоаппаратуру, любые электронно-вычислительные устройства, письменные заметки и иные средства хранения и передачи информации </a:t>
            </a:r>
          </a:p>
          <a:p>
            <a:pPr algn="just">
              <a:buNone/>
            </a:pPr>
            <a:r>
              <a:rPr lang="ru-RU" b="1" u="sng" dirty="0" smtClean="0">
                <a:latin typeface="Times New Roman" pitchFamily="18" charset="0"/>
                <a:cs typeface="Times New Roman" pitchFamily="18" charset="0"/>
              </a:rPr>
              <a:t>Также запрещаются: </a:t>
            </a:r>
          </a:p>
          <a:p>
            <a:pPr algn="just"/>
            <a:r>
              <a:rPr lang="ru-RU" dirty="0" smtClean="0">
                <a:latin typeface="Times New Roman" pitchFamily="18" charset="0"/>
                <a:cs typeface="Times New Roman" pitchFamily="18" charset="0"/>
              </a:rPr>
              <a:t>разговоры </a:t>
            </a:r>
          </a:p>
          <a:p>
            <a:pPr algn="just"/>
            <a:r>
              <a:rPr lang="ru-RU" dirty="0" smtClean="0">
                <a:latin typeface="Times New Roman" pitchFamily="18" charset="0"/>
                <a:cs typeface="Times New Roman" pitchFamily="18" charset="0"/>
              </a:rPr>
              <a:t>вставания с мест </a:t>
            </a:r>
          </a:p>
          <a:p>
            <a:pPr algn="just"/>
            <a:r>
              <a:rPr lang="ru-RU" dirty="0" smtClean="0">
                <a:latin typeface="Times New Roman" pitchFamily="18" charset="0"/>
                <a:cs typeface="Times New Roman" pitchFamily="18" charset="0"/>
              </a:rPr>
              <a:t>пересаживания </a:t>
            </a:r>
          </a:p>
          <a:p>
            <a:pPr algn="just"/>
            <a:r>
              <a:rPr lang="ru-RU" dirty="0" smtClean="0">
                <a:latin typeface="Times New Roman" pitchFamily="18" charset="0"/>
                <a:cs typeface="Times New Roman" pitchFamily="18" charset="0"/>
              </a:rPr>
              <a:t>обмен любыми материалами и предметами </a:t>
            </a:r>
          </a:p>
          <a:p>
            <a:pPr algn="just"/>
            <a:r>
              <a:rPr lang="ru-RU" dirty="0" smtClean="0">
                <a:latin typeface="Times New Roman" pitchFamily="18" charset="0"/>
                <a:cs typeface="Times New Roman" pitchFamily="18" charset="0"/>
              </a:rPr>
              <a:t>хождение по ППЭ во время экзамена без сопровождения</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Удаление с экзамена</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b="1" dirty="0" smtClean="0">
                <a:latin typeface="Times New Roman" pitchFamily="18" charset="0"/>
                <a:cs typeface="Times New Roman" pitchFamily="18" charset="0"/>
              </a:rPr>
              <a:t>	Лица, допустившие нарушение указанных требований, </a:t>
            </a:r>
          </a:p>
          <a:p>
            <a:pPr>
              <a:buNone/>
            </a:pPr>
            <a:r>
              <a:rPr lang="ru-RU" sz="4000" b="1" i="1" u="sng" dirty="0" smtClean="0">
                <a:latin typeface="Times New Roman" pitchFamily="18" charset="0"/>
                <a:cs typeface="Times New Roman" pitchFamily="18" charset="0"/>
              </a:rPr>
              <a:t>удаляются с экзамена</a:t>
            </a:r>
            <a:r>
              <a:rPr lang="ru-RU" b="1" i="1" u="sng" dirty="0" smtClean="0">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	 Руководитель ППЭ приглашает членов ГЭК, которые составляют </a:t>
            </a:r>
            <a:r>
              <a:rPr lang="ru-RU" b="1" u="sng" dirty="0" smtClean="0">
                <a:latin typeface="Times New Roman" pitchFamily="18" charset="0"/>
                <a:cs typeface="Times New Roman" pitchFamily="18" charset="0"/>
              </a:rPr>
              <a:t>акт об удалении</a:t>
            </a:r>
            <a:r>
              <a:rPr lang="ru-RU" dirty="0" smtClean="0">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	Акт об удалении с экзамена и о досрочном завершении экзамена (в случает плохого самочувствия) в том же день направляется в государственную экзаменационную комиссию (ГЭК) и региональный центр обработки информации (РЦОИ)  для учета при обработке экзаменационных работ</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8729634" cy="1571612"/>
          </a:xfrm>
        </p:spPr>
        <p:txBody>
          <a:bodyPr>
            <a:noAutofit/>
          </a:bodyPr>
          <a:lstStyle/>
          <a:p>
            <a:pPr algn="ctr"/>
            <a:r>
              <a:rPr lang="ru-RU" sz="2800" dirty="0" smtClean="0"/>
              <a:t>ГИА начинается в 10:00 по местному времени </a:t>
            </a:r>
            <a:br>
              <a:rPr lang="ru-RU" sz="2800" dirty="0" smtClean="0"/>
            </a:br>
            <a:r>
              <a:rPr lang="ru-RU" sz="2800" dirty="0" smtClean="0"/>
              <a:t> Время начала и окончания экзамена фиксируется  на доске.</a:t>
            </a:r>
            <a:br>
              <a:rPr lang="ru-RU" sz="2800" dirty="0" smtClean="0"/>
            </a:br>
            <a:endParaRPr lang="ru-RU" sz="2800" dirty="0"/>
          </a:p>
        </p:txBody>
      </p:sp>
      <p:sp>
        <p:nvSpPr>
          <p:cNvPr id="3" name="Содержимое 2"/>
          <p:cNvSpPr>
            <a:spLocks noGrp="1"/>
          </p:cNvSpPr>
          <p:nvPr>
            <p:ph idx="1"/>
          </p:nvPr>
        </p:nvSpPr>
        <p:spPr>
          <a:xfrm>
            <a:off x="457200" y="1571613"/>
            <a:ext cx="8229600" cy="4829188"/>
          </a:xfrm>
        </p:spPr>
        <p:txBody>
          <a:bodyPr>
            <a:normAutofit/>
          </a:bodyPr>
          <a:lstStyle/>
          <a:p>
            <a:pPr>
              <a:buNone/>
            </a:pPr>
            <a:endParaRPr lang="ru-RU" b="1" u="sng" dirty="0" smtClean="0">
              <a:solidFill>
                <a:srgbClr val="7030A0"/>
              </a:solidFill>
            </a:endParaRPr>
          </a:p>
          <a:p>
            <a:pPr>
              <a:buNone/>
            </a:pPr>
            <a:r>
              <a:rPr lang="ru-RU" b="1" u="sng" dirty="0" smtClean="0">
                <a:latin typeface="Times New Roman" pitchFamily="18" charset="0"/>
                <a:cs typeface="Times New Roman" pitchFamily="18" charset="0"/>
              </a:rPr>
              <a:t>Разрешается пользоваться на ЕГЭ:</a:t>
            </a:r>
          </a:p>
          <a:p>
            <a:r>
              <a:rPr lang="ru-RU" dirty="0" smtClean="0">
                <a:latin typeface="Times New Roman" pitchFamily="18" charset="0"/>
                <a:cs typeface="Times New Roman" pitchFamily="18" charset="0"/>
              </a:rPr>
              <a:t>по математике – линейкой </a:t>
            </a:r>
          </a:p>
          <a:p>
            <a:r>
              <a:rPr lang="ru-RU" dirty="0" smtClean="0">
                <a:latin typeface="Times New Roman" pitchFamily="18" charset="0"/>
                <a:cs typeface="Times New Roman" pitchFamily="18" charset="0"/>
              </a:rPr>
              <a:t>по физике – линейкой и непрограммируемым калькулятором</a:t>
            </a:r>
          </a:p>
          <a:p>
            <a:r>
              <a:rPr lang="ru-RU" dirty="0" smtClean="0">
                <a:latin typeface="Times New Roman" pitchFamily="18" charset="0"/>
                <a:cs typeface="Times New Roman" pitchFamily="18" charset="0"/>
              </a:rPr>
              <a:t> по химии – непрограммируемым калькулятором</a:t>
            </a:r>
          </a:p>
          <a:p>
            <a:r>
              <a:rPr lang="ru-RU" dirty="0" smtClean="0">
                <a:latin typeface="Times New Roman" pitchFamily="18" charset="0"/>
                <a:cs typeface="Times New Roman" pitchFamily="18" charset="0"/>
              </a:rPr>
              <a:t> по географии – линейкой, транспортиром, непрограммируемым калькулятором</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Основные сведения о ГИА:</a:t>
            </a:r>
            <a:endParaRPr lang="ru-RU" dirty="0"/>
          </a:p>
        </p:txBody>
      </p:sp>
      <p:sp>
        <p:nvSpPr>
          <p:cNvPr id="3" name="Содержимое 2"/>
          <p:cNvSpPr>
            <a:spLocks noGrp="1"/>
          </p:cNvSpPr>
          <p:nvPr>
            <p:ph idx="1"/>
          </p:nvPr>
        </p:nvSpPr>
        <p:spPr>
          <a:xfrm>
            <a:off x="457200" y="1571613"/>
            <a:ext cx="8229600" cy="4829188"/>
          </a:xfrm>
        </p:spPr>
        <p:txBody>
          <a:bodyPr>
            <a:normAutofit fontScale="77500" lnSpcReduction="20000"/>
          </a:bodyPr>
          <a:lstStyle/>
          <a:p>
            <a:pPr algn="just"/>
            <a:r>
              <a:rPr lang="ru-RU" b="1" u="sng" dirty="0" smtClean="0">
                <a:latin typeface="Times New Roman" pitchFamily="18" charset="0"/>
                <a:cs typeface="Times New Roman" pitchFamily="18" charset="0"/>
              </a:rPr>
              <a:t>ГИА</a:t>
            </a:r>
            <a:r>
              <a:rPr lang="ru-RU" dirty="0" smtClean="0">
                <a:latin typeface="Times New Roman" pitchFamily="18" charset="0"/>
                <a:cs typeface="Times New Roman" pitchFamily="18" charset="0"/>
              </a:rPr>
              <a:t> в форме  ЕГЭ проводится во всех субъектах Российской Федерации;</a:t>
            </a:r>
          </a:p>
          <a:p>
            <a:pPr algn="just"/>
            <a:r>
              <a:rPr lang="ru-RU" b="1" u="sng" dirty="0" smtClean="0">
                <a:latin typeface="Times New Roman" pitchFamily="18" charset="0"/>
                <a:cs typeface="Times New Roman" pitchFamily="18" charset="0"/>
              </a:rPr>
              <a:t>результаты ЕГЭ</a:t>
            </a:r>
            <a:r>
              <a:rPr lang="ru-RU" b="1" u="sng" dirty="0" smtClean="0">
                <a:solidFill>
                  <a:srgbClr val="C0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  основание для получения аттестата за курс средней общей школы и </a:t>
            </a:r>
            <a:r>
              <a:rPr lang="ru-RU" b="1" dirty="0" smtClean="0">
                <a:latin typeface="Times New Roman" pitchFamily="18" charset="0"/>
                <a:cs typeface="Times New Roman" pitchFamily="18" charset="0"/>
              </a:rPr>
              <a:t>результат вступительных испытаний в ВУЗ;</a:t>
            </a:r>
            <a:endParaRPr lang="ru-RU" dirty="0" smtClean="0">
              <a:latin typeface="Times New Roman" pitchFamily="18" charset="0"/>
              <a:cs typeface="Times New Roman" pitchFamily="18" charset="0"/>
            </a:endParaRPr>
          </a:p>
          <a:p>
            <a:pPr algn="just"/>
            <a:r>
              <a:rPr lang="ru-RU" b="1" u="sng" dirty="0" smtClean="0">
                <a:latin typeface="Times New Roman" pitchFamily="18" charset="0"/>
                <a:cs typeface="Times New Roman" pitchFamily="18" charset="0"/>
              </a:rPr>
              <a:t>ЕГЭ </a:t>
            </a:r>
            <a:r>
              <a:rPr lang="ru-RU" dirty="0" smtClean="0">
                <a:latin typeface="Times New Roman" pitchFamily="18" charset="0"/>
                <a:cs typeface="Times New Roman" pitchFamily="18" charset="0"/>
              </a:rPr>
              <a:t>организуется и проводится Федеральной службой по надзору в сфере образования и науки (</a:t>
            </a:r>
            <a:r>
              <a:rPr lang="ru-RU" dirty="0" err="1" smtClean="0">
                <a:latin typeface="Times New Roman" pitchFamily="18" charset="0"/>
                <a:cs typeface="Times New Roman" pitchFamily="18" charset="0"/>
              </a:rPr>
              <a:t>Рособрнадзор</a:t>
            </a:r>
            <a:r>
              <a:rPr lang="ru-RU" dirty="0" smtClean="0">
                <a:latin typeface="Times New Roman" pitchFamily="18" charset="0"/>
                <a:cs typeface="Times New Roman" pitchFamily="18" charset="0"/>
              </a:rPr>
              <a:t>) совместно с органами исполнительной власти субъектов Российской Федерации, осуществляющими управление в сфере образования;</a:t>
            </a:r>
          </a:p>
          <a:p>
            <a:pPr algn="just"/>
            <a:r>
              <a:rPr lang="ru-RU" dirty="0" smtClean="0">
                <a:latin typeface="Times New Roman" pitchFamily="18" charset="0"/>
                <a:cs typeface="Times New Roman" pitchFamily="18" charset="0"/>
              </a:rPr>
              <a:t> организационным и технологическим обеспечением проведения  ЕГЭ на федеральном уровне занимается ФЦТ </a:t>
            </a:r>
            <a:r>
              <a:rPr lang="ru-RU" b="1" dirty="0" smtClean="0">
                <a:latin typeface="Times New Roman" pitchFamily="18" charset="0"/>
                <a:cs typeface="Times New Roman" pitchFamily="18" charset="0"/>
              </a:rPr>
              <a:t>(федеральный цент </a:t>
            </a:r>
            <a:r>
              <a:rPr lang="ru-RU" b="1" dirty="0" err="1" smtClean="0">
                <a:latin typeface="Times New Roman" pitchFamily="18" charset="0"/>
                <a:cs typeface="Times New Roman" pitchFamily="18" charset="0"/>
              </a:rPr>
              <a:t>тестрования</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разработкой и экспертизой КИМ – </a:t>
            </a:r>
            <a:r>
              <a:rPr lang="ru-RU" b="1" dirty="0" smtClean="0">
                <a:latin typeface="Times New Roman" pitchFamily="18" charset="0"/>
                <a:cs typeface="Times New Roman" pitchFamily="18" charset="0"/>
              </a:rPr>
              <a:t>ФИПИ</a:t>
            </a:r>
            <a:r>
              <a:rPr lang="ru-RU" b="1" dirty="0" smtClean="0">
                <a:solidFill>
                  <a:srgbClr val="FF00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(Федеральный институт педагогических  измерений)</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Процедура проведения ЕГЭ </a:t>
            </a:r>
            <a:endParaRPr lang="ru-RU" dirty="0"/>
          </a:p>
        </p:txBody>
      </p:sp>
      <p:sp>
        <p:nvSpPr>
          <p:cNvPr id="3" name="Содержимое 2"/>
          <p:cNvSpPr>
            <a:spLocks noGrp="1"/>
          </p:cNvSpPr>
          <p:nvPr>
            <p:ph idx="1"/>
          </p:nvPr>
        </p:nvSpPr>
        <p:spPr>
          <a:xfrm>
            <a:off x="357158" y="1548748"/>
            <a:ext cx="8229600" cy="5309252"/>
          </a:xfrm>
        </p:spPr>
        <p:txBody>
          <a:bodyPr>
            <a:normAutofit fontScale="77500" lnSpcReduction="20000"/>
          </a:bodyPr>
          <a:lstStyle/>
          <a:p>
            <a:pPr algn="just">
              <a:buNone/>
            </a:pPr>
            <a:r>
              <a:rPr lang="ru-RU" dirty="0" smtClean="0">
                <a:latin typeface="Times New Roman" pitchFamily="18" charset="0"/>
                <a:cs typeface="Times New Roman" pitchFamily="18" charset="0"/>
              </a:rPr>
              <a:t>		Обучающиеся, выпускники прошлых лет рассаживаются за рабочие столы в соответствии с проведенным распределением. Изменение рабочего места не допускается.</a:t>
            </a:r>
          </a:p>
          <a:p>
            <a:pPr algn="just">
              <a:buNone/>
            </a:pPr>
            <a:r>
              <a:rPr lang="ru-RU" dirty="0" smtClean="0">
                <a:latin typeface="Times New Roman" pitchFamily="18" charset="0"/>
                <a:cs typeface="Times New Roman" pitchFamily="18" charset="0"/>
              </a:rPr>
              <a:t>		До начала экзамена организаторы проводят инструктаж обучающихся, выпускников прошлых лет, в том числе информируют о порядке проведения экзамена, правилах оформления экзаменационной работы, продолжительности экзамена, порядке подачи апелляций о нарушении установленного порядка проведения ГИА и о несогласии с выставленными баллами, о случаях удаления с экзамена, а также о времени и месте ознакомления с результатами ГИА. Организаторы информируют обучающихся, выпускников прошлых лет о том, что записи на КИМ и черновиках не обрабатываются и не проверяются.</a:t>
            </a:r>
          </a:p>
          <a:p>
            <a:pPr algn="just"/>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Процедура проведения ЕГЭ</a:t>
            </a:r>
            <a:endParaRPr lang="ru-RU" dirty="0"/>
          </a:p>
        </p:txBody>
      </p:sp>
      <p:sp>
        <p:nvSpPr>
          <p:cNvPr id="3" name="Содержимое 2"/>
          <p:cNvSpPr>
            <a:spLocks noGrp="1"/>
          </p:cNvSpPr>
          <p:nvPr>
            <p:ph idx="1"/>
          </p:nvPr>
        </p:nvSpPr>
        <p:spPr>
          <a:xfrm>
            <a:off x="0" y="1405872"/>
            <a:ext cx="8658196" cy="5452128"/>
          </a:xfrm>
        </p:spPr>
        <p:txBody>
          <a:bodyPr>
            <a:normAutofit fontScale="77500" lnSpcReduction="20000"/>
          </a:bodyPr>
          <a:lstStyle/>
          <a:p>
            <a:pPr algn="just">
              <a:buNone/>
            </a:pPr>
            <a:r>
              <a:rPr lang="ru-RU" dirty="0" smtClean="0">
                <a:latin typeface="Times New Roman" pitchFamily="18" charset="0"/>
                <a:cs typeface="Times New Roman" pitchFamily="18" charset="0"/>
              </a:rPr>
              <a:t>		В случае обнаружения брака или некомплектности экзаменационных материалов организаторы выдают обучающемуся, выпускнику прошлых лет новый комплект экзаменационных материалов.</a:t>
            </a:r>
          </a:p>
          <a:p>
            <a:pPr algn="just">
              <a:buNone/>
            </a:pPr>
            <a:r>
              <a:rPr lang="ru-RU" dirty="0" smtClean="0">
                <a:latin typeface="Times New Roman" pitchFamily="18" charset="0"/>
                <a:cs typeface="Times New Roman" pitchFamily="18" charset="0"/>
              </a:rPr>
              <a:t>		По указанию организаторов обучающиеся, выпускники прошлых лет заполняют регистрационные поля экзаменационной работы. Организаторы проверяют правильность заполнения обучающимися, выпускниками прошлых лет регистрационных полей экзаменационной работы. По завершении заполнения регистрационных полей экзаменационной работы всеми обучающимися, выпускниками прошлых лет организаторы объявляют начало экзамена и время его окончания, фиксируют их на доске (информационном стенде), после чего обучающиеся, выпускники прошлых лет приступают к выполнению экзаменационной работы.</a:t>
            </a:r>
          </a:p>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Процедура проведения ЕГЭ</a:t>
            </a:r>
            <a:endParaRPr lang="ru-RU" dirty="0"/>
          </a:p>
        </p:txBody>
      </p:sp>
      <p:sp>
        <p:nvSpPr>
          <p:cNvPr id="3" name="Содержимое 2"/>
          <p:cNvSpPr>
            <a:spLocks noGrp="1"/>
          </p:cNvSpPr>
          <p:nvPr>
            <p:ph idx="1"/>
          </p:nvPr>
        </p:nvSpPr>
        <p:spPr/>
        <p:txBody>
          <a:bodyPr>
            <a:normAutofit fontScale="92500" lnSpcReduction="20000"/>
          </a:bodyPr>
          <a:lstStyle/>
          <a:p>
            <a:pPr algn="just">
              <a:buNone/>
            </a:pPr>
            <a:r>
              <a:rPr lang="ru-RU" dirty="0" smtClean="0">
                <a:latin typeface="Times New Roman" pitchFamily="18" charset="0"/>
                <a:cs typeface="Times New Roman" pitchFamily="18" charset="0"/>
              </a:rPr>
              <a:t>		В случае нехватки места в бланке для ответов на задания с развернутым ответом по просьбе обучающегося, выпускника прошлых лет организаторы выдают ему дополнительный бланк. При этом номер дополнительного бланка организатор указывает в предыдущем бланке ответов на задания с развернутым ответом. По мере необходимости обучающимся, выпускникам прошлых лет выдаются черновики. Допускается делать пометки в КИМ.</a:t>
            </a:r>
          </a:p>
          <a:p>
            <a:pPr algn="just">
              <a:buNone/>
            </a:pPr>
            <a:r>
              <a:rPr lang="ru-RU" b="1" dirty="0" smtClean="0">
                <a:solidFill>
                  <a:srgbClr val="C00000"/>
                </a:solidFill>
                <a:latin typeface="Times New Roman" pitchFamily="18" charset="0"/>
                <a:cs typeface="Times New Roman" pitchFamily="18" charset="0"/>
              </a:rPr>
              <a:t>	</a:t>
            </a:r>
            <a:r>
              <a:rPr lang="ru-RU" b="1" u="sng" dirty="0" smtClean="0">
                <a:latin typeface="Times New Roman" pitchFamily="18" charset="0"/>
                <a:cs typeface="Times New Roman" pitchFamily="18" charset="0"/>
              </a:rPr>
              <a:t>Все бланки ЕГЭ- односторонние. </a:t>
            </a:r>
          </a:p>
          <a:p>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54098"/>
          </a:xfrm>
        </p:spPr>
        <p:txBody>
          <a:bodyPr>
            <a:normAutofit fontScale="90000"/>
          </a:bodyPr>
          <a:lstStyle/>
          <a:p>
            <a:pPr algn="ctr"/>
            <a:r>
              <a:rPr lang="ru-RU" sz="3100" dirty="0" smtClean="0">
                <a:solidFill>
                  <a:srgbClr val="FFC000"/>
                </a:solidFill>
              </a:rPr>
              <a:t>Экзамен сдается обучающимися, выпускниками прошлых лет самостоятельно, без помощи посторонних лиц.</a:t>
            </a:r>
            <a:endParaRPr lang="ru-RU" sz="3100" dirty="0">
              <a:solidFill>
                <a:srgbClr val="FFC000"/>
              </a:solidFill>
            </a:endParaRPr>
          </a:p>
        </p:txBody>
      </p:sp>
      <p:sp>
        <p:nvSpPr>
          <p:cNvPr id="3" name="Содержимое 2"/>
          <p:cNvSpPr>
            <a:spLocks noGrp="1"/>
          </p:cNvSpPr>
          <p:nvPr>
            <p:ph idx="1"/>
          </p:nvPr>
        </p:nvSpPr>
        <p:spPr>
          <a:xfrm>
            <a:off x="428596" y="1357298"/>
            <a:ext cx="8229600" cy="5666442"/>
          </a:xfrm>
        </p:spPr>
        <p:txBody>
          <a:bodyPr>
            <a:normAutofit fontScale="92500" lnSpcReduction="10000"/>
          </a:bodyPr>
          <a:lstStyle/>
          <a:p>
            <a:pPr algn="just">
              <a:buNone/>
            </a:pPr>
            <a:r>
              <a:rPr lang="ru-RU" b="1" dirty="0" smtClean="0">
                <a:solidFill>
                  <a:srgbClr val="FF0000"/>
                </a:solidFill>
              </a:rPr>
              <a:t>	</a:t>
            </a:r>
            <a:r>
              <a:rPr lang="ru-RU" b="1" dirty="0" smtClean="0">
                <a:latin typeface="Times New Roman" pitchFamily="18" charset="0"/>
                <a:cs typeface="Times New Roman" pitchFamily="18" charset="0"/>
              </a:rPr>
              <a:t>Во время экзамена на рабочем столе обучающегося, выпускника прошлых лет, помимо экзаменационных материалов, находятся:</a:t>
            </a:r>
          </a:p>
          <a:p>
            <a:pPr algn="just"/>
            <a:r>
              <a:rPr lang="ru-RU" dirty="0" smtClean="0">
                <a:latin typeface="Times New Roman" pitchFamily="18" charset="0"/>
                <a:cs typeface="Times New Roman" pitchFamily="18" charset="0"/>
              </a:rPr>
              <a:t> черная </a:t>
            </a:r>
            <a:r>
              <a:rPr lang="ru-RU" dirty="0" err="1" smtClean="0">
                <a:latin typeface="Times New Roman" pitchFamily="18" charset="0"/>
                <a:cs typeface="Times New Roman" pitchFamily="18" charset="0"/>
              </a:rPr>
              <a:t>гелевая</a:t>
            </a:r>
            <a:r>
              <a:rPr lang="ru-RU" dirty="0" smtClean="0">
                <a:latin typeface="Times New Roman" pitchFamily="18" charset="0"/>
                <a:cs typeface="Times New Roman" pitchFamily="18" charset="0"/>
              </a:rPr>
              <a:t> ручка;</a:t>
            </a:r>
          </a:p>
          <a:p>
            <a:pPr algn="just"/>
            <a:r>
              <a:rPr lang="ru-RU" dirty="0" smtClean="0">
                <a:latin typeface="Times New Roman" pitchFamily="18" charset="0"/>
                <a:cs typeface="Times New Roman" pitchFamily="18" charset="0"/>
              </a:rPr>
              <a:t>документ, удостоверяющий личность;</a:t>
            </a:r>
          </a:p>
          <a:p>
            <a:pPr algn="just"/>
            <a:r>
              <a:rPr lang="ru-RU" dirty="0" smtClean="0">
                <a:latin typeface="Times New Roman" pitchFamily="18" charset="0"/>
                <a:cs typeface="Times New Roman" pitchFamily="18" charset="0"/>
              </a:rPr>
              <a:t>средства обучения ;</a:t>
            </a:r>
          </a:p>
          <a:p>
            <a:pPr algn="just"/>
            <a:r>
              <a:rPr lang="ru-RU" dirty="0" smtClean="0">
                <a:latin typeface="Times New Roman" pitchFamily="18" charset="0"/>
                <a:cs typeface="Times New Roman" pitchFamily="18" charset="0"/>
              </a:rPr>
              <a:t>лекарства и питание (при  наличии справки);</a:t>
            </a:r>
          </a:p>
          <a:p>
            <a:pPr algn="just"/>
            <a:r>
              <a:rPr lang="ru-RU" dirty="0" smtClean="0">
                <a:latin typeface="Times New Roman" pitchFamily="18" charset="0"/>
                <a:cs typeface="Times New Roman" pitchFamily="18" charset="0"/>
              </a:rPr>
              <a:t>специальные технические средства;</a:t>
            </a:r>
          </a:p>
          <a:p>
            <a:pPr algn="just"/>
            <a:r>
              <a:rPr lang="ru-RU" dirty="0" smtClean="0">
                <a:latin typeface="Times New Roman" pitchFamily="18" charset="0"/>
                <a:cs typeface="Times New Roman" pitchFamily="18" charset="0"/>
              </a:rPr>
              <a:t>черновики.</a:t>
            </a:r>
          </a:p>
          <a:p>
            <a:pPr algn="just">
              <a:buNone/>
            </a:pPr>
            <a:r>
              <a:rPr lang="ru-RU" dirty="0" smtClean="0">
                <a:latin typeface="Times New Roman" pitchFamily="18" charset="0"/>
                <a:cs typeface="Times New Roman" pitchFamily="18" charset="0"/>
              </a:rPr>
              <a:t>	Иные вещи обучающиеся, выпускники прошлых лет оставляют в специально выделенном месте для личных вещей.</a:t>
            </a: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130412"/>
          </a:xfrm>
        </p:spPr>
        <p:txBody>
          <a:bodyPr/>
          <a:lstStyle/>
          <a:p>
            <a:pPr algn="ctr"/>
            <a:r>
              <a:rPr lang="ru-RU" dirty="0" smtClean="0"/>
              <a:t>ЕГЭ по иностранному языку</a:t>
            </a:r>
            <a:endParaRPr lang="ru-RU" dirty="0"/>
          </a:p>
        </p:txBody>
      </p:sp>
      <p:sp>
        <p:nvSpPr>
          <p:cNvPr id="3" name="Содержимое 2"/>
          <p:cNvSpPr>
            <a:spLocks noGrp="1"/>
          </p:cNvSpPr>
          <p:nvPr>
            <p:ph idx="1"/>
          </p:nvPr>
        </p:nvSpPr>
        <p:spPr>
          <a:xfrm>
            <a:off x="457200" y="1500174"/>
            <a:ext cx="8229600" cy="5214973"/>
          </a:xfrm>
        </p:spPr>
        <p:txBody>
          <a:bodyPr>
            <a:normAutofit fontScale="70000" lnSpcReduction="20000"/>
          </a:bodyPr>
          <a:lstStyle/>
          <a:p>
            <a:pPr>
              <a:buNone/>
            </a:pPr>
            <a:r>
              <a:rPr lang="ru-RU" dirty="0" smtClean="0">
                <a:latin typeface="Times New Roman" pitchFamily="18" charset="0"/>
                <a:cs typeface="Times New Roman" pitchFamily="18" charset="0"/>
              </a:rPr>
              <a:t>	При проведении ГИА по иностранным языкам  по желанию участника ЕГЭ в экзамен включается раздел </a:t>
            </a:r>
            <a:r>
              <a:rPr lang="ru-RU" b="1" dirty="0" smtClean="0">
                <a:latin typeface="Times New Roman" pitchFamily="18" charset="0"/>
                <a:cs typeface="Times New Roman" pitchFamily="18" charset="0"/>
              </a:rPr>
              <a:t>«Говорение». М</a:t>
            </a:r>
            <a:r>
              <a:rPr lang="ru-RU" dirty="0" smtClean="0">
                <a:latin typeface="Times New Roman" pitchFamily="18" charset="0"/>
                <a:cs typeface="Times New Roman" pitchFamily="18" charset="0"/>
              </a:rPr>
              <a:t>аксимальное </a:t>
            </a:r>
            <a:r>
              <a:rPr lang="ru-RU" b="1" dirty="0" smtClean="0">
                <a:latin typeface="Times New Roman" pitchFamily="18" charset="0"/>
                <a:cs typeface="Times New Roman" pitchFamily="18" charset="0"/>
              </a:rPr>
              <a:t>к</a:t>
            </a:r>
            <a:r>
              <a:rPr lang="ru-RU" dirty="0" smtClean="0">
                <a:latin typeface="Times New Roman" pitchFamily="18" charset="0"/>
                <a:cs typeface="Times New Roman" pitchFamily="18" charset="0"/>
              </a:rPr>
              <a:t>оличество баллов без этого раздела  – 80.</a:t>
            </a:r>
          </a:p>
          <a:p>
            <a:pPr algn="just">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Таким образом обучающиеся сдают экзамен по иностранным языкам в два дня. </a:t>
            </a:r>
          </a:p>
          <a:p>
            <a:pPr algn="just">
              <a:buNone/>
            </a:pPr>
            <a:r>
              <a:rPr lang="ru-RU" dirty="0" smtClean="0">
                <a:latin typeface="Times New Roman" pitchFamily="18" charset="0"/>
                <a:cs typeface="Times New Roman" pitchFamily="18" charset="0"/>
              </a:rPr>
              <a:t>	Устные ответы на задания раздела «Говорение»  записываются на </a:t>
            </a:r>
            <a:r>
              <a:rPr lang="ru-RU" dirty="0" err="1" smtClean="0">
                <a:latin typeface="Times New Roman" pitchFamily="18" charset="0"/>
                <a:cs typeface="Times New Roman" pitchFamily="18" charset="0"/>
              </a:rPr>
              <a:t>аудионосители</a:t>
            </a:r>
            <a:r>
              <a:rPr lang="ru-RU" dirty="0" smtClean="0">
                <a:latin typeface="Times New Roman" pitchFamily="18" charset="0"/>
                <a:cs typeface="Times New Roman" pitchFamily="18" charset="0"/>
              </a:rPr>
              <a:t>. </a:t>
            </a:r>
          </a:p>
          <a:p>
            <a:pPr algn="just">
              <a:buNone/>
            </a:pPr>
            <a:r>
              <a:rPr lang="ru-RU" dirty="0" smtClean="0">
                <a:latin typeface="Times New Roman" pitchFamily="18" charset="0"/>
                <a:cs typeface="Times New Roman" pitchFamily="18" charset="0"/>
              </a:rPr>
              <a:t>	Обучающиеся, выпускники прошлых лет приглашаются в аудитории для получения задания устной части КИМ и последующей записи устных ответов на задания КИМ. В аудитории обучающийся, выпускник прошлых лет подходит к средству цифровой аудиозаписи, громко и разборчиво дает устный ответ на задания КИМ, после чего прослушивает запись своего ответа, чтобы убедиться, что она произведена без технических сбоев.</a:t>
            </a:r>
          </a:p>
          <a:p>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just"/>
            <a:r>
              <a:rPr lang="ru-RU" sz="3600" u="sng" dirty="0" smtClean="0">
                <a:latin typeface="Times New Roman" pitchFamily="18" charset="0"/>
                <a:cs typeface="Times New Roman" pitchFamily="18" charset="0"/>
              </a:rPr>
              <a:t>Экзаменационная работа выполняется </a:t>
            </a:r>
            <a:r>
              <a:rPr lang="ru-RU" sz="3600" b="1" u="sng" dirty="0" err="1" smtClean="0">
                <a:latin typeface="Times New Roman" pitchFamily="18" charset="0"/>
                <a:cs typeface="Times New Roman" pitchFamily="18" charset="0"/>
              </a:rPr>
              <a:t>гелевой</a:t>
            </a:r>
            <a:r>
              <a:rPr lang="ru-RU" sz="3600" b="1" u="sng" dirty="0" smtClean="0">
                <a:latin typeface="Times New Roman" pitchFamily="18" charset="0"/>
                <a:cs typeface="Times New Roman" pitchFamily="18" charset="0"/>
              </a:rPr>
              <a:t>, </a:t>
            </a:r>
            <a:r>
              <a:rPr lang="ru-RU" sz="3600" u="sng" dirty="0" smtClean="0">
                <a:latin typeface="Times New Roman" pitchFamily="18" charset="0"/>
                <a:cs typeface="Times New Roman" pitchFamily="18" charset="0"/>
              </a:rPr>
              <a:t> капиллярной или перьевой ручками </a:t>
            </a:r>
            <a:r>
              <a:rPr lang="ru-RU" sz="3600" b="1" u="sng" dirty="0" smtClean="0">
                <a:latin typeface="Times New Roman" pitchFamily="18" charset="0"/>
                <a:cs typeface="Times New Roman" pitchFamily="18" charset="0"/>
              </a:rPr>
              <a:t>с чернилами черного цвета</a:t>
            </a:r>
            <a:endParaRPr lang="ru-RU" sz="36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algn="just">
              <a:buNone/>
            </a:pPr>
            <a:r>
              <a:rPr lang="ru-RU" dirty="0" smtClean="0">
                <a:latin typeface="Times New Roman" pitchFamily="18" charset="0"/>
                <a:cs typeface="Times New Roman" pitchFamily="18" charset="0"/>
              </a:rPr>
              <a:t>		За 30 минут и за 5 минут до окончания экзамена, организаторы сообщают обучающимся о скором завершении экзамена и напоминают о необходимости перенести ответы из черновиков и КИМ в экзаменационную работу. </a:t>
            </a:r>
          </a:p>
          <a:p>
            <a:pPr algn="just">
              <a:buNone/>
            </a:pPr>
            <a:r>
              <a:rPr lang="ru-RU" dirty="0" smtClean="0">
                <a:latin typeface="Times New Roman" pitchFamily="18" charset="0"/>
                <a:cs typeface="Times New Roman" pitchFamily="18" charset="0"/>
              </a:rPr>
              <a:t>		Обучающиеся, досрочно завершившие выполнение экзаменационной работы, сдают ее организаторам и покидают ППЭ, не дожидаясь завершения окончания экзамена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a:bodyPr>
          <a:lstStyle/>
          <a:p>
            <a:pPr algn="ctr"/>
            <a:r>
              <a:rPr lang="ru-RU" sz="3200" dirty="0" smtClean="0"/>
              <a:t>Экзамен по математике за курс средней школы (ЕГЭ)</a:t>
            </a:r>
            <a:endParaRPr lang="ru-RU" sz="3200" dirty="0"/>
          </a:p>
        </p:txBody>
      </p:sp>
      <p:sp>
        <p:nvSpPr>
          <p:cNvPr id="3" name="Содержимое 2"/>
          <p:cNvSpPr>
            <a:spLocks noGrp="1"/>
          </p:cNvSpPr>
          <p:nvPr>
            <p:ph idx="1"/>
          </p:nvPr>
        </p:nvSpPr>
        <p:spPr>
          <a:xfrm>
            <a:off x="285720" y="1648774"/>
            <a:ext cx="8229600" cy="4709184"/>
          </a:xfrm>
        </p:spPr>
        <p:txBody>
          <a:bodyPr>
            <a:normAutofit/>
          </a:bodyPr>
          <a:lstStyle/>
          <a:p>
            <a:pPr>
              <a:buNone/>
            </a:pPr>
            <a:r>
              <a:rPr lang="ru-RU" b="1" dirty="0" smtClean="0">
                <a:solidFill>
                  <a:srgbClr val="C000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Экзамен по математике </a:t>
            </a:r>
            <a:r>
              <a:rPr lang="ru-RU" dirty="0" smtClean="0">
                <a:latin typeface="Times New Roman" pitchFamily="18" charset="0"/>
                <a:cs typeface="Times New Roman" pitchFamily="18" charset="0"/>
              </a:rPr>
              <a:t>делится на два уровня профильный и базовый. </a:t>
            </a:r>
          </a:p>
          <a:p>
            <a:pPr>
              <a:buNone/>
            </a:pP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Учащиеся должны выбрать  один из уровней сдачи математики. За базовый уровень ставится отметка по </a:t>
            </a:r>
            <a:r>
              <a:rPr lang="ru-RU" dirty="0" err="1" smtClean="0">
                <a:latin typeface="Times New Roman" pitchFamily="18" charset="0"/>
                <a:cs typeface="Times New Roman" pitchFamily="18" charset="0"/>
              </a:rPr>
              <a:t>пятибальной</a:t>
            </a:r>
            <a:r>
              <a:rPr lang="ru-RU" dirty="0" smtClean="0">
                <a:latin typeface="Times New Roman" pitchFamily="18" charset="0"/>
                <a:cs typeface="Times New Roman" pitchFamily="18" charset="0"/>
              </a:rPr>
              <a:t> системе (на аттестат отметка не влияет).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pPr algn="ctr">
              <a:defRPr/>
            </a:pPr>
            <a:r>
              <a:rPr lang="ru-RU" sz="3600" b="1" dirty="0" smtClean="0">
                <a:solidFill>
                  <a:srgbClr val="FFCC00"/>
                </a:solidFill>
              </a:rPr>
              <a:t>Проверка </a:t>
            </a:r>
            <a:endParaRPr lang="ru-RU" sz="3600" b="1" dirty="0">
              <a:solidFill>
                <a:srgbClr val="FFCC00"/>
              </a:solidFill>
            </a:endParaRPr>
          </a:p>
        </p:txBody>
      </p:sp>
      <p:sp>
        <p:nvSpPr>
          <p:cNvPr id="51203" name="Содержимое 2"/>
          <p:cNvSpPr>
            <a:spLocks noGrp="1"/>
          </p:cNvSpPr>
          <p:nvPr>
            <p:ph idx="1"/>
          </p:nvPr>
        </p:nvSpPr>
        <p:spPr>
          <a:xfrm>
            <a:off x="500034" y="1419204"/>
            <a:ext cx="8229600" cy="5438796"/>
          </a:xfrm>
        </p:spPr>
        <p:txBody>
          <a:bodyPr/>
          <a:lstStyle/>
          <a:p>
            <a:pPr algn="just">
              <a:buNone/>
            </a:pPr>
            <a:r>
              <a:rPr lang="ru-RU" sz="2400" dirty="0" smtClean="0">
                <a:latin typeface="Times New Roman" pitchFamily="18" charset="0"/>
                <a:cs typeface="Times New Roman" pitchFamily="18" charset="0"/>
              </a:rPr>
              <a:t>		Экзаменационные работы проверяются </a:t>
            </a:r>
            <a:r>
              <a:rPr lang="ru-RU" sz="2400" b="1" dirty="0" smtClean="0">
                <a:latin typeface="Times New Roman" pitchFamily="18" charset="0"/>
                <a:cs typeface="Times New Roman" pitchFamily="18" charset="0"/>
              </a:rPr>
              <a:t>двумя экспертами.</a:t>
            </a:r>
            <a:r>
              <a:rPr lang="ru-RU" sz="2400" dirty="0" smtClean="0">
                <a:latin typeface="Times New Roman" pitchFamily="18" charset="0"/>
                <a:cs typeface="Times New Roman" pitchFamily="18" charset="0"/>
              </a:rPr>
              <a:t> По результатам проверки эксперты независимо друг от друга выставляют баллы за каждый ответ на задания экзаменационной работы. Результаты каждого оценивания вносятся в протоколы проверки предметными комиссиями, которые после заполнения передаются в РЦОИ для дальнейшей обработки. В случае существенного расхождения в баллах, выставленных двумя экспертами, назначается третья проверка. Существенное расхождение в баллах определено в критериях оценивания по соответствующему учебному предмету.</a:t>
            </a:r>
          </a:p>
          <a:p>
            <a:pPr algn="just"/>
            <a:endParaRPr lang="ru-RU" sz="24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sz="3600" b="1" dirty="0" smtClean="0">
                <a:solidFill>
                  <a:srgbClr val="FFCC00"/>
                </a:solidFill>
              </a:rPr>
              <a:t>Проверка</a:t>
            </a:r>
            <a:endParaRPr lang="ru-RU" sz="3600" b="1" dirty="0">
              <a:solidFill>
                <a:srgbClr val="FFCC00"/>
              </a:solidFill>
            </a:endParaRPr>
          </a:p>
        </p:txBody>
      </p:sp>
      <p:sp>
        <p:nvSpPr>
          <p:cNvPr id="52227" name="Содержимое 2"/>
          <p:cNvSpPr>
            <a:spLocks noGrp="1"/>
          </p:cNvSpPr>
          <p:nvPr>
            <p:ph idx="1"/>
          </p:nvPr>
        </p:nvSpPr>
        <p:spPr/>
        <p:txBody>
          <a:bodyPr/>
          <a:lstStyle/>
          <a:p>
            <a:pPr algn="just">
              <a:buNone/>
            </a:pPr>
            <a:r>
              <a:rPr lang="ru-RU" sz="2800" b="1" dirty="0" smtClean="0">
                <a:solidFill>
                  <a:srgbClr val="C00000"/>
                </a:solidFill>
                <a:latin typeface="Times New Roman" pitchFamily="18" charset="0"/>
                <a:cs typeface="Times New Roman" pitchFamily="18" charset="0"/>
              </a:rPr>
              <a:t>		</a:t>
            </a:r>
            <a:r>
              <a:rPr lang="ru-RU" sz="2800" b="1" dirty="0" smtClean="0">
                <a:latin typeface="Times New Roman" pitchFamily="18" charset="0"/>
                <a:cs typeface="Times New Roman" pitchFamily="18" charset="0"/>
              </a:rPr>
              <a:t>Третий эксперт </a:t>
            </a:r>
            <a:r>
              <a:rPr lang="ru-RU" sz="2800" dirty="0" smtClean="0">
                <a:latin typeface="Times New Roman" pitchFamily="18" charset="0"/>
                <a:cs typeface="Times New Roman" pitchFamily="18" charset="0"/>
              </a:rPr>
              <a:t>назначается председателем предметной комиссии из числа экспертов, ранее не проверявших экзаменационную работу.</a:t>
            </a:r>
          </a:p>
          <a:p>
            <a:pPr algn="just">
              <a:buNone/>
            </a:pPr>
            <a:r>
              <a:rPr lang="ru-RU" sz="2800" dirty="0" smtClean="0">
                <a:latin typeface="Times New Roman" pitchFamily="18" charset="0"/>
                <a:cs typeface="Times New Roman" pitchFamily="18" charset="0"/>
              </a:rPr>
              <a:t>		Третьему эксперту предоставляется информация о баллах, выставленных экспертами, ранее проверявшими экзаменационную работу обучающегося. Баллы, выставленные третьим экспертом, являются окончательными.</a:t>
            </a:r>
          </a:p>
          <a:p>
            <a:pPr algn="just"/>
            <a:endParaRPr lang="ru-RU" sz="2800" dirty="0" smtClean="0"/>
          </a:p>
          <a:p>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Особенности ГИА ( ЕГЭ):</a:t>
            </a:r>
            <a:endParaRPr lang="ru-RU" dirty="0"/>
          </a:p>
        </p:txBody>
      </p:sp>
      <p:sp>
        <p:nvSpPr>
          <p:cNvPr id="3" name="Содержимое 2"/>
          <p:cNvSpPr>
            <a:spLocks noGrp="1"/>
          </p:cNvSpPr>
          <p:nvPr>
            <p:ph idx="1"/>
          </p:nvPr>
        </p:nvSpPr>
        <p:spPr/>
        <p:txBody>
          <a:bodyPr>
            <a:normAutofit lnSpcReduction="10000"/>
          </a:bodyPr>
          <a:lstStyle/>
          <a:p>
            <a:pPr algn="just"/>
            <a:r>
              <a:rPr lang="ru-RU" dirty="0" smtClean="0">
                <a:latin typeface="Times New Roman" pitchFamily="18" charset="0"/>
                <a:cs typeface="Times New Roman" pitchFamily="18" charset="0"/>
              </a:rPr>
              <a:t>единые правила проведения;</a:t>
            </a:r>
          </a:p>
          <a:p>
            <a:pPr algn="just"/>
            <a:r>
              <a:rPr lang="ru-RU" dirty="0" smtClean="0">
                <a:latin typeface="Times New Roman" pitchFamily="18" charset="0"/>
                <a:cs typeface="Times New Roman" pitchFamily="18" charset="0"/>
              </a:rPr>
              <a:t>единое расписание (определяется Министерством просвещения РФ);</a:t>
            </a:r>
          </a:p>
          <a:p>
            <a:pPr algn="just"/>
            <a:r>
              <a:rPr lang="ru-RU" dirty="0" smtClean="0">
                <a:latin typeface="Times New Roman" pitchFamily="18" charset="0"/>
                <a:cs typeface="Times New Roman" pitchFamily="18" charset="0"/>
              </a:rPr>
              <a:t>использование заданий стандартизированной формы (КИМ);</a:t>
            </a:r>
          </a:p>
          <a:p>
            <a:pPr algn="just"/>
            <a:r>
              <a:rPr lang="ru-RU" dirty="0" smtClean="0">
                <a:latin typeface="Times New Roman" pitchFamily="18" charset="0"/>
                <a:cs typeface="Times New Roman" pitchFamily="18" charset="0"/>
              </a:rPr>
              <a:t>использование специальных бланков для оформления ответов на задания;</a:t>
            </a:r>
          </a:p>
          <a:p>
            <a:pPr algn="just"/>
            <a:r>
              <a:rPr lang="ru-RU" dirty="0" smtClean="0">
                <a:latin typeface="Times New Roman" pitchFamily="18" charset="0"/>
                <a:cs typeface="Times New Roman" pitchFamily="18" charset="0"/>
              </a:rPr>
              <a:t>проведение письменно на русском языке (за исключением  экзамена  по иностранным языкам).</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Минимальные баллы ЕГЭ</a:t>
            </a:r>
            <a:endParaRPr lang="ru-RU" dirty="0"/>
          </a:p>
        </p:txBody>
      </p:sp>
      <p:sp>
        <p:nvSpPr>
          <p:cNvPr id="3" name="Содержимое 2"/>
          <p:cNvSpPr>
            <a:spLocks noGrp="1"/>
          </p:cNvSpPr>
          <p:nvPr>
            <p:ph idx="1"/>
          </p:nvPr>
        </p:nvSpPr>
        <p:spPr/>
        <p:txBody>
          <a:bodyPr>
            <a:normAutofit fontScale="85000" lnSpcReduction="20000"/>
          </a:bodyPr>
          <a:lstStyle/>
          <a:p>
            <a:pPr>
              <a:buNone/>
            </a:pPr>
            <a:r>
              <a:rPr lang="ru-RU" b="1" u="sng" dirty="0" smtClean="0">
                <a:latin typeface="Times New Roman" pitchFamily="18" charset="0"/>
                <a:cs typeface="Times New Roman" pitchFamily="18" charset="0"/>
              </a:rPr>
              <a:t>	Для поступления в вузы:</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Русский язык - 36</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Математика - 27</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Информатика - 40</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Биология - 36</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История - 32</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Химия - 36</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Иностранные языки – 22</a:t>
            </a:r>
          </a:p>
          <a:p>
            <a:pPr>
              <a:buNone/>
            </a:pPr>
            <a:r>
              <a:rPr lang="ru-RU" dirty="0" smtClean="0">
                <a:latin typeface="Times New Roman" pitchFamily="18" charset="0"/>
                <a:cs typeface="Times New Roman" pitchFamily="18" charset="0"/>
              </a:rPr>
              <a:t>	Физика - 36</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Обществознание - 42</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Литература - 32</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География - 37</a:t>
            </a:r>
            <a:endParaRPr lang="ru-RU"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Минимальный балл ЕГЭ</a:t>
            </a:r>
            <a:endParaRPr lang="ru-RU" dirty="0"/>
          </a:p>
        </p:txBody>
      </p:sp>
      <p:sp>
        <p:nvSpPr>
          <p:cNvPr id="3" name="Содержимое 2"/>
          <p:cNvSpPr>
            <a:spLocks noGrp="1"/>
          </p:cNvSpPr>
          <p:nvPr>
            <p:ph idx="1"/>
          </p:nvPr>
        </p:nvSpPr>
        <p:spPr/>
        <p:txBody>
          <a:bodyPr/>
          <a:lstStyle/>
          <a:p>
            <a:pPr>
              <a:buNone/>
            </a:pPr>
            <a:r>
              <a:rPr lang="ru-RU" b="1" dirty="0" smtClean="0"/>
              <a:t>	</a:t>
            </a:r>
            <a:r>
              <a:rPr lang="ru-RU" b="1" u="sng" dirty="0" smtClean="0">
                <a:latin typeface="Times New Roman" pitchFamily="18" charset="0"/>
                <a:cs typeface="Times New Roman" pitchFamily="18" charset="0"/>
              </a:rPr>
              <a:t>Для получения аттестата:</a:t>
            </a:r>
            <a:r>
              <a:rPr lang="ru-RU" u="sng" dirty="0" smtClean="0">
                <a:latin typeface="Times New Roman" pitchFamily="18" charset="0"/>
                <a:cs typeface="Times New Roman" pitchFamily="18" charset="0"/>
              </a:rPr>
              <a:t/>
            </a:r>
            <a:br>
              <a:rPr lang="ru-RU" u="sng" dirty="0" smtClean="0">
                <a:latin typeface="Times New Roman" pitchFamily="18" charset="0"/>
                <a:cs typeface="Times New Roman" pitchFamily="18" charset="0"/>
              </a:rPr>
            </a:br>
            <a:endParaRPr lang="ru-RU" u="sng"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Русский язык - 24</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Математика - 27</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Математика база - 3(оценка)</a:t>
            </a:r>
            <a:endParaRPr lang="ru-RU"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Минимальный тестовый балл ЕГЭ </a:t>
            </a:r>
            <a:endParaRPr lang="ru-RU" dirty="0"/>
          </a:p>
        </p:txBody>
      </p:sp>
      <p:sp>
        <p:nvSpPr>
          <p:cNvPr id="3" name="Содержимое 2"/>
          <p:cNvSpPr>
            <a:spLocks noGrp="1"/>
          </p:cNvSpPr>
          <p:nvPr>
            <p:ph idx="1"/>
          </p:nvPr>
        </p:nvSpPr>
        <p:spPr/>
        <p:txBody>
          <a:bodyPr>
            <a:normAutofit/>
          </a:bodyPr>
          <a:lstStyle/>
          <a:p>
            <a:pPr>
              <a:buNone/>
            </a:pPr>
            <a:r>
              <a:rPr lang="ru-RU" sz="2800" b="1" dirty="0" smtClean="0">
                <a:latin typeface="Times New Roman" pitchFamily="18" charset="0"/>
                <a:cs typeface="Times New Roman" pitchFamily="18" charset="0"/>
              </a:rPr>
              <a:t>	Всегда актуальная версия перевода первичных баллов в тестовый находится на этой странице: </a:t>
            </a:r>
            <a:r>
              <a:rPr lang="ru-RU" dirty="0" smtClean="0"/>
              <a:t> </a:t>
            </a:r>
          </a:p>
          <a:p>
            <a:pPr>
              <a:buNone/>
            </a:pPr>
            <a:r>
              <a:rPr lang="ru-RU" dirty="0" smtClean="0">
                <a:hlinkClick r:id="rId2"/>
              </a:rPr>
              <a:t>	</a:t>
            </a:r>
            <a:r>
              <a:rPr lang="en-US" dirty="0" smtClean="0">
                <a:hlinkClick r:id="rId2"/>
              </a:rPr>
              <a:t>https://4ege.ru/novosti-ege/65568-minimalnye-bally-ege-v-vuzy-minobrnauki-na-2023-2024-uchebnyj-god.html</a:t>
            </a: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Индивидуальный итоговый проект (ИИП)</a:t>
            </a:r>
            <a:endParaRPr lang="ru-RU" dirty="0"/>
          </a:p>
        </p:txBody>
      </p:sp>
      <p:sp>
        <p:nvSpPr>
          <p:cNvPr id="3" name="Содержимое 2"/>
          <p:cNvSpPr>
            <a:spLocks noGrp="1"/>
          </p:cNvSpPr>
          <p:nvPr>
            <p:ph idx="1"/>
          </p:nvPr>
        </p:nvSpPr>
        <p:spPr/>
        <p:txBody>
          <a:bodyPr/>
          <a:lstStyle/>
          <a:p>
            <a:pPr algn="just">
              <a:buNone/>
            </a:pPr>
            <a:r>
              <a:rPr lang="ru-RU" sz="2400" dirty="0" smtClean="0">
                <a:latin typeface="Times New Roman" pitchFamily="18" charset="0"/>
                <a:cs typeface="Times New Roman" pitchFamily="18" charset="0"/>
              </a:rPr>
              <a:t>	В целях оценки уровня достижения </a:t>
            </a:r>
            <a:r>
              <a:rPr lang="ru-RU" sz="2400" dirty="0" err="1" smtClean="0">
                <a:latin typeface="Times New Roman" pitchFamily="18" charset="0"/>
                <a:cs typeface="Times New Roman" pitchFamily="18" charset="0"/>
              </a:rPr>
              <a:t>метапредметных</a:t>
            </a:r>
            <a:r>
              <a:rPr lang="ru-RU" sz="2400" dirty="0" smtClean="0">
                <a:latin typeface="Times New Roman" pitchFamily="18" charset="0"/>
                <a:cs typeface="Times New Roman" pitchFamily="18" charset="0"/>
              </a:rPr>
              <a:t> результатов выпускников 11 классов 2022-2023 учебного года, на основании Положения об итоговом индивидуальном проекте как форме итоговой аттестации обучающихся на уровне усвоения основной образовательной программы среднего  общего образования</a:t>
            </a:r>
          </a:p>
          <a:p>
            <a:pPr algn="just">
              <a:buNone/>
            </a:pPr>
            <a:r>
              <a:rPr lang="ru-RU" sz="2800" b="1" dirty="0" smtClean="0">
                <a:latin typeface="Times New Roman" pitchFamily="18" charset="0"/>
                <a:cs typeface="Times New Roman" pitchFamily="18" charset="0"/>
              </a:rPr>
              <a:t>14 февраля 2023 года обучающиеся 11 класса защищают ИИП</a:t>
            </a:r>
          </a:p>
          <a:p>
            <a:pPr algn="just">
              <a:buNone/>
            </a:pPr>
            <a:r>
              <a:rPr lang="ru-RU" sz="2800" b="1" dirty="0" smtClean="0">
                <a:latin typeface="Times New Roman" pitchFamily="18" charset="0"/>
                <a:cs typeface="Times New Roman" pitchFamily="18" charset="0"/>
              </a:rPr>
              <a:t>Дополнительная дата – 21 марта 2023 г. </a:t>
            </a:r>
          </a:p>
          <a:p>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Предварительная схема участия обучающихся 11 класса в ЕГЭ</a:t>
            </a:r>
            <a:endParaRPr lang="ru-RU" sz="3600" dirty="0"/>
          </a:p>
        </p:txBody>
      </p:sp>
      <p:graphicFrame>
        <p:nvGraphicFramePr>
          <p:cNvPr id="4" name="Содержимое 3"/>
          <p:cNvGraphicFramePr>
            <a:graphicFrameLocks noGrp="1"/>
          </p:cNvGraphicFramePr>
          <p:nvPr>
            <p:ph idx="1"/>
          </p:nvPr>
        </p:nvGraphicFramePr>
        <p:xfrm>
          <a:off x="285720" y="1310640"/>
          <a:ext cx="8643998" cy="5609312"/>
        </p:xfrm>
        <a:graphic>
          <a:graphicData uri="http://schemas.openxmlformats.org/drawingml/2006/table">
            <a:tbl>
              <a:tblPr firstRow="1" bandRow="1">
                <a:tableStyleId>{5C22544A-7EE6-4342-B048-85BDC9FD1C3A}</a:tableStyleId>
              </a:tblPr>
              <a:tblGrid>
                <a:gridCol w="3643338"/>
                <a:gridCol w="2428892"/>
                <a:gridCol w="2571768"/>
              </a:tblGrid>
              <a:tr h="548454">
                <a:tc>
                  <a:txBody>
                    <a:bodyPr/>
                    <a:lstStyle/>
                    <a:p>
                      <a:pPr algn="ctr"/>
                      <a:r>
                        <a:rPr lang="ru-RU" sz="1600" dirty="0" smtClean="0">
                          <a:solidFill>
                            <a:schemeClr val="tx1"/>
                          </a:solidFill>
                          <a:latin typeface="Times New Roman" pitchFamily="18" charset="0"/>
                          <a:cs typeface="Times New Roman" pitchFamily="18" charset="0"/>
                        </a:rPr>
                        <a:t>Предмет</a:t>
                      </a:r>
                      <a:endParaRPr lang="ru-RU" sz="1600" dirty="0">
                        <a:solidFill>
                          <a:schemeClr val="tx1"/>
                        </a:solidFill>
                        <a:latin typeface="Times New Roman" pitchFamily="18" charset="0"/>
                        <a:cs typeface="Times New Roman" pitchFamily="18" charset="0"/>
                      </a:endParaRPr>
                    </a:p>
                  </a:txBody>
                  <a:tcPr>
                    <a:solidFill>
                      <a:schemeClr val="accent2"/>
                    </a:solidFill>
                  </a:tcPr>
                </a:tc>
                <a:tc>
                  <a:txBody>
                    <a:bodyPr/>
                    <a:lstStyle/>
                    <a:p>
                      <a:pPr algn="ctr"/>
                      <a:r>
                        <a:rPr lang="ru-RU" sz="1600" dirty="0" smtClean="0">
                          <a:solidFill>
                            <a:schemeClr val="tx1"/>
                          </a:solidFill>
                          <a:latin typeface="Times New Roman" pitchFamily="18" charset="0"/>
                          <a:cs typeface="Times New Roman" pitchFamily="18" charset="0"/>
                        </a:rPr>
                        <a:t>Количество</a:t>
                      </a:r>
                      <a:r>
                        <a:rPr lang="ru-RU" sz="1600" baseline="0" dirty="0" smtClean="0">
                          <a:solidFill>
                            <a:schemeClr val="tx1"/>
                          </a:solidFill>
                          <a:latin typeface="Times New Roman" pitchFamily="18" charset="0"/>
                          <a:cs typeface="Times New Roman" pitchFamily="18" charset="0"/>
                        </a:rPr>
                        <a:t> участников ЕГЭ, 11а класс</a:t>
                      </a:r>
                      <a:endParaRPr lang="ru-RU" sz="1600" dirty="0">
                        <a:solidFill>
                          <a:schemeClr val="tx1"/>
                        </a:solidFill>
                        <a:latin typeface="Times New Roman" pitchFamily="18" charset="0"/>
                        <a:cs typeface="Times New Roman" pitchFamily="18" charset="0"/>
                      </a:endParaRPr>
                    </a:p>
                  </a:txBody>
                  <a:tcP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Количество</a:t>
                      </a:r>
                      <a:r>
                        <a:rPr lang="ru-RU" sz="1600" baseline="0" dirty="0" smtClean="0">
                          <a:solidFill>
                            <a:schemeClr val="tx1"/>
                          </a:solidFill>
                          <a:latin typeface="Times New Roman" pitchFamily="18" charset="0"/>
                          <a:cs typeface="Times New Roman" pitchFamily="18" charset="0"/>
                        </a:rPr>
                        <a:t> участников ЕГЭ, 11э класс</a:t>
                      </a:r>
                      <a:endParaRPr lang="ru-RU" sz="1600" dirty="0" smtClean="0">
                        <a:solidFill>
                          <a:schemeClr val="tx1"/>
                        </a:solidFill>
                        <a:latin typeface="Times New Roman" pitchFamily="18" charset="0"/>
                        <a:cs typeface="Times New Roman" pitchFamily="18" charset="0"/>
                      </a:endParaRPr>
                    </a:p>
                  </a:txBody>
                  <a:tcPr>
                    <a:solidFill>
                      <a:schemeClr val="accent2"/>
                    </a:solidFill>
                  </a:tcPr>
                </a:tc>
              </a:tr>
              <a:tr h="363783">
                <a:tc>
                  <a:txBody>
                    <a:bodyPr/>
                    <a:lstStyle/>
                    <a:p>
                      <a:r>
                        <a:rPr lang="ru-RU" sz="1800" dirty="0" smtClean="0">
                          <a:solidFill>
                            <a:schemeClr val="tx1"/>
                          </a:solidFill>
                          <a:latin typeface="Times New Roman" pitchFamily="18" charset="0"/>
                          <a:cs typeface="Times New Roman" pitchFamily="18" charset="0"/>
                        </a:rPr>
                        <a:t>Русский язык</a:t>
                      </a:r>
                      <a:endParaRPr lang="ru-RU" sz="18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22</a:t>
                      </a:r>
                      <a:endParaRPr lang="ru-RU"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a:txBody>
                  <a:tcPr>
                    <a:solidFill>
                      <a:schemeClr val="accent2">
                        <a:lumMod val="40000"/>
                        <a:lumOff val="60000"/>
                      </a:schemeClr>
                    </a:solidFill>
                  </a:tcPr>
                </a:tc>
              </a:tr>
              <a:tr h="363783">
                <a:tc>
                  <a:txBody>
                    <a:bodyPr/>
                    <a:lstStyle/>
                    <a:p>
                      <a:r>
                        <a:rPr lang="ru-RU" sz="1800" dirty="0" smtClean="0">
                          <a:solidFill>
                            <a:schemeClr val="tx1"/>
                          </a:solidFill>
                          <a:latin typeface="Times New Roman" pitchFamily="18" charset="0"/>
                          <a:cs typeface="Times New Roman" pitchFamily="18" charset="0"/>
                        </a:rPr>
                        <a:t>Математика (профильный уровень)</a:t>
                      </a:r>
                      <a:endParaRPr lang="ru-RU" sz="18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8</a:t>
                      </a:r>
                      <a:endParaRPr lang="ru-RU"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0</a:t>
                      </a:r>
                      <a:endParaRPr lang="ru-RU" dirty="0">
                        <a:latin typeface="Times New Roman" pitchFamily="18" charset="0"/>
                        <a:cs typeface="Times New Roman" pitchFamily="18" charset="0"/>
                      </a:endParaRPr>
                    </a:p>
                  </a:txBody>
                  <a:tcPr>
                    <a:solidFill>
                      <a:schemeClr val="accent2">
                        <a:lumMod val="40000"/>
                        <a:lumOff val="60000"/>
                      </a:schemeClr>
                    </a:solidFill>
                  </a:tcPr>
                </a:tc>
              </a:tr>
              <a:tr h="363783">
                <a:tc>
                  <a:txBody>
                    <a:bodyPr/>
                    <a:lstStyle/>
                    <a:p>
                      <a:r>
                        <a:rPr lang="ru-RU" sz="1800" dirty="0" smtClean="0">
                          <a:solidFill>
                            <a:schemeClr val="tx1"/>
                          </a:solidFill>
                          <a:latin typeface="Times New Roman" pitchFamily="18" charset="0"/>
                          <a:cs typeface="Times New Roman" pitchFamily="18" charset="0"/>
                        </a:rPr>
                        <a:t>Математика (базовый уровень)</a:t>
                      </a:r>
                      <a:endParaRPr lang="ru-RU" sz="18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14</a:t>
                      </a:r>
                      <a:endParaRPr lang="ru-RU"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a:txBody>
                  <a:tcPr>
                    <a:solidFill>
                      <a:schemeClr val="accent2">
                        <a:lumMod val="40000"/>
                        <a:lumOff val="60000"/>
                      </a:schemeClr>
                    </a:solidFill>
                  </a:tcPr>
                </a:tc>
              </a:tr>
              <a:tr h="363783">
                <a:tc>
                  <a:txBody>
                    <a:bodyPr/>
                    <a:lstStyle/>
                    <a:p>
                      <a:r>
                        <a:rPr lang="ru-RU" sz="1800" dirty="0" smtClean="0">
                          <a:solidFill>
                            <a:schemeClr val="tx1"/>
                          </a:solidFill>
                          <a:latin typeface="Times New Roman" pitchFamily="18" charset="0"/>
                          <a:cs typeface="Times New Roman" pitchFamily="18" charset="0"/>
                        </a:rPr>
                        <a:t>Литература</a:t>
                      </a:r>
                      <a:endParaRPr lang="ru-RU" sz="18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a:txBody>
                  <a:tcPr>
                    <a:solidFill>
                      <a:schemeClr val="accent2">
                        <a:lumMod val="40000"/>
                        <a:lumOff val="60000"/>
                      </a:schemeClr>
                    </a:solidFill>
                  </a:tcPr>
                </a:tc>
              </a:tr>
              <a:tr h="363783">
                <a:tc>
                  <a:txBody>
                    <a:bodyPr/>
                    <a:lstStyle/>
                    <a:p>
                      <a:r>
                        <a:rPr lang="ru-RU" sz="1800" dirty="0" smtClean="0">
                          <a:solidFill>
                            <a:schemeClr val="tx1"/>
                          </a:solidFill>
                          <a:latin typeface="Times New Roman" pitchFamily="18" charset="0"/>
                          <a:cs typeface="Times New Roman" pitchFamily="18" charset="0"/>
                        </a:rPr>
                        <a:t>Информатика</a:t>
                      </a:r>
                      <a:endParaRPr lang="ru-RU" sz="18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8</a:t>
                      </a:r>
                      <a:endParaRPr lang="ru-RU"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0</a:t>
                      </a:r>
                      <a:endParaRPr lang="ru-RU" dirty="0">
                        <a:latin typeface="Times New Roman" pitchFamily="18" charset="0"/>
                        <a:cs typeface="Times New Roman" pitchFamily="18" charset="0"/>
                      </a:endParaRPr>
                    </a:p>
                  </a:txBody>
                  <a:tcPr>
                    <a:solidFill>
                      <a:schemeClr val="accent2">
                        <a:lumMod val="40000"/>
                        <a:lumOff val="60000"/>
                      </a:schemeClr>
                    </a:solidFill>
                  </a:tcPr>
                </a:tc>
              </a:tr>
              <a:tr h="363783">
                <a:tc>
                  <a:txBody>
                    <a:bodyPr/>
                    <a:lstStyle/>
                    <a:p>
                      <a:r>
                        <a:rPr lang="ru-RU" sz="1800" dirty="0" smtClean="0">
                          <a:solidFill>
                            <a:schemeClr val="tx1"/>
                          </a:solidFill>
                          <a:latin typeface="Times New Roman" pitchFamily="18" charset="0"/>
                          <a:cs typeface="Times New Roman" pitchFamily="18" charset="0"/>
                        </a:rPr>
                        <a:t>Химия</a:t>
                      </a:r>
                      <a:endParaRPr lang="ru-RU" sz="18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0</a:t>
                      </a:r>
                      <a:endParaRPr lang="ru-RU" dirty="0">
                        <a:latin typeface="Times New Roman" pitchFamily="18" charset="0"/>
                        <a:cs typeface="Times New Roman" pitchFamily="18" charset="0"/>
                      </a:endParaRPr>
                    </a:p>
                  </a:txBody>
                  <a:tcPr>
                    <a:solidFill>
                      <a:schemeClr val="accent2">
                        <a:lumMod val="40000"/>
                        <a:lumOff val="60000"/>
                      </a:schemeClr>
                    </a:solidFill>
                  </a:tcPr>
                </a:tc>
              </a:tr>
              <a:tr h="363783">
                <a:tc>
                  <a:txBody>
                    <a:bodyPr/>
                    <a:lstStyle/>
                    <a:p>
                      <a:r>
                        <a:rPr lang="ru-RU" sz="1800" dirty="0" smtClean="0">
                          <a:solidFill>
                            <a:schemeClr val="tx1"/>
                          </a:solidFill>
                          <a:latin typeface="Times New Roman" pitchFamily="18" charset="0"/>
                          <a:cs typeface="Times New Roman" pitchFamily="18" charset="0"/>
                        </a:rPr>
                        <a:t>Физика</a:t>
                      </a:r>
                      <a:endParaRPr lang="ru-RU" sz="18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0</a:t>
                      </a:r>
                      <a:endParaRPr lang="ru-RU" dirty="0">
                        <a:latin typeface="Times New Roman" pitchFamily="18" charset="0"/>
                        <a:cs typeface="Times New Roman" pitchFamily="18" charset="0"/>
                      </a:endParaRPr>
                    </a:p>
                  </a:txBody>
                  <a:tcPr>
                    <a:solidFill>
                      <a:schemeClr val="accent2">
                        <a:lumMod val="40000"/>
                        <a:lumOff val="60000"/>
                      </a:schemeClr>
                    </a:solidFill>
                  </a:tcPr>
                </a:tc>
              </a:tr>
              <a:tr h="363783">
                <a:tc>
                  <a:txBody>
                    <a:bodyPr/>
                    <a:lstStyle/>
                    <a:p>
                      <a:r>
                        <a:rPr lang="ru-RU" sz="1800" dirty="0" smtClean="0">
                          <a:solidFill>
                            <a:schemeClr val="tx1"/>
                          </a:solidFill>
                          <a:latin typeface="Times New Roman" pitchFamily="18" charset="0"/>
                          <a:cs typeface="Times New Roman" pitchFamily="18" charset="0"/>
                        </a:rPr>
                        <a:t>История</a:t>
                      </a:r>
                      <a:endParaRPr lang="ru-RU" sz="18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0</a:t>
                      </a:r>
                      <a:endParaRPr lang="ru-RU"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0</a:t>
                      </a:r>
                      <a:endParaRPr lang="ru-RU" dirty="0">
                        <a:latin typeface="Times New Roman" pitchFamily="18" charset="0"/>
                        <a:cs typeface="Times New Roman" pitchFamily="18" charset="0"/>
                      </a:endParaRPr>
                    </a:p>
                  </a:txBody>
                  <a:tcPr>
                    <a:solidFill>
                      <a:schemeClr val="accent2">
                        <a:lumMod val="40000"/>
                        <a:lumOff val="60000"/>
                      </a:schemeClr>
                    </a:solidFill>
                  </a:tcPr>
                </a:tc>
              </a:tr>
              <a:tr h="363783">
                <a:tc>
                  <a:txBody>
                    <a:bodyPr/>
                    <a:lstStyle/>
                    <a:p>
                      <a:r>
                        <a:rPr lang="ru-RU" sz="1800" dirty="0" smtClean="0">
                          <a:solidFill>
                            <a:schemeClr val="tx1"/>
                          </a:solidFill>
                          <a:latin typeface="Times New Roman" pitchFamily="18" charset="0"/>
                          <a:cs typeface="Times New Roman" pitchFamily="18" charset="0"/>
                        </a:rPr>
                        <a:t>Обществознание</a:t>
                      </a:r>
                      <a:endParaRPr lang="ru-RU" sz="18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9</a:t>
                      </a:r>
                      <a:endParaRPr lang="ru-RU"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0</a:t>
                      </a:r>
                      <a:endParaRPr lang="ru-RU" dirty="0">
                        <a:latin typeface="Times New Roman" pitchFamily="18" charset="0"/>
                        <a:cs typeface="Times New Roman" pitchFamily="18" charset="0"/>
                      </a:endParaRPr>
                    </a:p>
                  </a:txBody>
                  <a:tcPr>
                    <a:solidFill>
                      <a:schemeClr val="accent2">
                        <a:lumMod val="40000"/>
                        <a:lumOff val="60000"/>
                      </a:schemeClr>
                    </a:solidFill>
                  </a:tcPr>
                </a:tc>
              </a:tr>
              <a:tr h="363783">
                <a:tc>
                  <a:txBody>
                    <a:bodyPr/>
                    <a:lstStyle/>
                    <a:p>
                      <a:r>
                        <a:rPr lang="ru-RU" sz="1800" dirty="0" smtClean="0">
                          <a:solidFill>
                            <a:schemeClr val="tx1"/>
                          </a:solidFill>
                          <a:latin typeface="Times New Roman" pitchFamily="18" charset="0"/>
                          <a:cs typeface="Times New Roman" pitchFamily="18" charset="0"/>
                        </a:rPr>
                        <a:t>Биология</a:t>
                      </a:r>
                      <a:endParaRPr lang="ru-RU" sz="18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6</a:t>
                      </a:r>
                      <a:endParaRPr lang="ru-RU"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a:txBody>
                  <a:tcPr>
                    <a:solidFill>
                      <a:schemeClr val="accent2">
                        <a:lumMod val="40000"/>
                        <a:lumOff val="60000"/>
                      </a:schemeClr>
                    </a:solidFill>
                  </a:tcPr>
                </a:tc>
              </a:tr>
              <a:tr h="362840">
                <a:tc>
                  <a:txBody>
                    <a:bodyPr/>
                    <a:lstStyle/>
                    <a:p>
                      <a:r>
                        <a:rPr lang="ru-RU" sz="1800" dirty="0" smtClean="0">
                          <a:solidFill>
                            <a:schemeClr val="tx1"/>
                          </a:solidFill>
                          <a:latin typeface="Times New Roman" pitchFamily="18" charset="0"/>
                          <a:cs typeface="Times New Roman" pitchFamily="18" charset="0"/>
                        </a:rPr>
                        <a:t>История</a:t>
                      </a:r>
                      <a:endParaRPr lang="ru-RU" sz="18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mtClean="0">
                          <a:latin typeface="Times New Roman" pitchFamily="18" charset="0"/>
                          <a:cs typeface="Times New Roman" pitchFamily="18" charset="0"/>
                        </a:rPr>
                        <a:t>0</a:t>
                      </a:r>
                      <a:endParaRPr lang="ru-RU" dirty="0">
                        <a:latin typeface="Times New Roman" pitchFamily="18" charset="0"/>
                        <a:cs typeface="Times New Roman" pitchFamily="18" charset="0"/>
                      </a:endParaRPr>
                    </a:p>
                  </a:txBody>
                  <a:tcPr>
                    <a:solidFill>
                      <a:schemeClr val="accent2">
                        <a:lumMod val="40000"/>
                        <a:lumOff val="60000"/>
                      </a:schemeClr>
                    </a:solidFill>
                  </a:tcPr>
                </a:tc>
              </a:tr>
              <a:tr h="362840">
                <a:tc>
                  <a:txBody>
                    <a:bodyPr/>
                    <a:lstStyle/>
                    <a:p>
                      <a:r>
                        <a:rPr lang="ru-RU" sz="1800" dirty="0" smtClean="0">
                          <a:solidFill>
                            <a:schemeClr val="tx1"/>
                          </a:solidFill>
                          <a:latin typeface="Times New Roman" pitchFamily="18" charset="0"/>
                          <a:cs typeface="Times New Roman" pitchFamily="18" charset="0"/>
                        </a:rPr>
                        <a:t>География</a:t>
                      </a:r>
                      <a:endParaRPr lang="ru-RU" sz="18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0</a:t>
                      </a:r>
                      <a:endParaRPr lang="ru-RU" dirty="0">
                        <a:latin typeface="Times New Roman" pitchFamily="18" charset="0"/>
                        <a:cs typeface="Times New Roman" pitchFamily="18" charset="0"/>
                      </a:endParaRPr>
                    </a:p>
                  </a:txBody>
                  <a:tcPr>
                    <a:solidFill>
                      <a:schemeClr val="accent2">
                        <a:lumMod val="40000"/>
                        <a:lumOff val="60000"/>
                      </a:schemeClr>
                    </a:solidFill>
                  </a:tcPr>
                </a:tc>
              </a:tr>
              <a:tr h="641072">
                <a:tc>
                  <a:txBody>
                    <a:bodyPr/>
                    <a:lstStyle/>
                    <a:p>
                      <a:r>
                        <a:rPr lang="ru-RU" sz="1600" dirty="0" smtClean="0">
                          <a:solidFill>
                            <a:schemeClr val="tx1"/>
                          </a:solidFill>
                          <a:latin typeface="Times New Roman" pitchFamily="18" charset="0"/>
                          <a:cs typeface="Times New Roman" pitchFamily="18" charset="0"/>
                        </a:rPr>
                        <a:t>Английский язык (с разделом «Говорение»</a:t>
                      </a:r>
                      <a:endParaRPr lang="ru-RU" sz="16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dirty="0" smtClean="0">
                          <a:latin typeface="Times New Roman" pitchFamily="18" charset="0"/>
                          <a:cs typeface="Times New Roman" pitchFamily="18" charset="0"/>
                        </a:rPr>
                        <a:t>0</a:t>
                      </a:r>
                      <a:endParaRPr lang="ru-RU" dirty="0">
                        <a:latin typeface="Times New Roman" pitchFamily="18" charset="0"/>
                        <a:cs typeface="Times New Roman" pitchFamily="18" charset="0"/>
                      </a:endParaRPr>
                    </a:p>
                  </a:txBody>
                  <a:tcP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357158" y="0"/>
            <a:ext cx="8229600" cy="642918"/>
          </a:xfrm>
        </p:spPr>
        <p:txBody>
          <a:bodyPr>
            <a:noAutofit/>
          </a:bodyPr>
          <a:lstStyle/>
          <a:p>
            <a:pPr algn="ctr"/>
            <a:r>
              <a:rPr lang="ru-RU" sz="3200" b="1" dirty="0" smtClean="0">
                <a:solidFill>
                  <a:srgbClr val="FFCC00"/>
                </a:solidFill>
                <a:latin typeface="Times New Roman" pitchFamily="18" charset="0"/>
                <a:cs typeface="Times New Roman" pitchFamily="18" charset="0"/>
              </a:rPr>
              <a:t>Подготовка к </a:t>
            </a:r>
            <a:r>
              <a:rPr lang="ru-RU" sz="3200" dirty="0" smtClean="0">
                <a:solidFill>
                  <a:srgbClr val="FFCC00"/>
                </a:solidFill>
                <a:latin typeface="Times New Roman" pitchFamily="18" charset="0"/>
                <a:cs typeface="Times New Roman" pitchFamily="18" charset="0"/>
              </a:rPr>
              <a:t>ГИА</a:t>
            </a:r>
            <a:r>
              <a:rPr lang="ru-RU" sz="3200" b="1" dirty="0" smtClean="0">
                <a:solidFill>
                  <a:srgbClr val="FFCC00"/>
                </a:solidFill>
                <a:latin typeface="Times New Roman" pitchFamily="18" charset="0"/>
                <a:cs typeface="Times New Roman" pitchFamily="18" charset="0"/>
              </a:rPr>
              <a:t> в 11 классе</a:t>
            </a:r>
          </a:p>
        </p:txBody>
      </p:sp>
      <p:graphicFrame>
        <p:nvGraphicFramePr>
          <p:cNvPr id="4" name="Содержимое 3"/>
          <p:cNvGraphicFramePr>
            <a:graphicFrameLocks noGrp="1"/>
          </p:cNvGraphicFramePr>
          <p:nvPr>
            <p:ph idx="1"/>
          </p:nvPr>
        </p:nvGraphicFramePr>
        <p:xfrm>
          <a:off x="357158" y="1714488"/>
          <a:ext cx="8358247" cy="3912888"/>
        </p:xfrm>
        <a:graphic>
          <a:graphicData uri="http://schemas.openxmlformats.org/drawingml/2006/table">
            <a:tbl>
              <a:tblPr firstRow="1" bandRow="1">
                <a:tableStyleId>{5C22544A-7EE6-4342-B048-85BDC9FD1C3A}</a:tableStyleId>
              </a:tblPr>
              <a:tblGrid>
                <a:gridCol w="1601997"/>
                <a:gridCol w="2041341"/>
                <a:gridCol w="785818"/>
                <a:gridCol w="928694"/>
                <a:gridCol w="2000264"/>
                <a:gridCol w="1000133"/>
              </a:tblGrid>
              <a:tr h="572467">
                <a:tc>
                  <a:txBody>
                    <a:bodyPr/>
                    <a:lstStyle/>
                    <a:p>
                      <a:r>
                        <a:rPr lang="ru-RU" sz="1600" dirty="0" smtClean="0">
                          <a:solidFill>
                            <a:schemeClr val="tx1"/>
                          </a:solidFill>
                          <a:latin typeface="Times New Roman" pitchFamily="18" charset="0"/>
                          <a:cs typeface="Times New Roman" pitchFamily="18" charset="0"/>
                        </a:rPr>
                        <a:t>День недели</a:t>
                      </a:r>
                      <a:endParaRPr lang="ru-RU" sz="1600" dirty="0">
                        <a:solidFill>
                          <a:schemeClr val="tx1"/>
                        </a:solidFill>
                        <a:latin typeface="Times New Roman" pitchFamily="18" charset="0"/>
                        <a:cs typeface="Times New Roman" pitchFamily="18" charset="0"/>
                      </a:endParaRPr>
                    </a:p>
                  </a:txBody>
                  <a:tcPr>
                    <a:solidFill>
                      <a:schemeClr val="tx2">
                        <a:lumMod val="60000"/>
                        <a:lumOff val="40000"/>
                      </a:schemeClr>
                    </a:solidFill>
                  </a:tcPr>
                </a:tc>
                <a:tc>
                  <a:txBody>
                    <a:bodyPr/>
                    <a:lstStyle/>
                    <a:p>
                      <a:r>
                        <a:rPr lang="ru-RU" sz="1600" dirty="0" smtClean="0">
                          <a:solidFill>
                            <a:schemeClr val="tx1"/>
                          </a:solidFill>
                          <a:latin typeface="Times New Roman" pitchFamily="18" charset="0"/>
                          <a:cs typeface="Times New Roman" pitchFamily="18" charset="0"/>
                        </a:rPr>
                        <a:t>Предмет</a:t>
                      </a:r>
                      <a:endParaRPr lang="ru-RU" sz="1600" dirty="0">
                        <a:solidFill>
                          <a:schemeClr val="tx1"/>
                        </a:solidFill>
                        <a:latin typeface="Times New Roman" pitchFamily="18" charset="0"/>
                        <a:cs typeface="Times New Roman" pitchFamily="18" charset="0"/>
                      </a:endParaRPr>
                    </a:p>
                  </a:txBody>
                  <a:tcPr>
                    <a:solidFill>
                      <a:schemeClr val="tx2">
                        <a:lumMod val="60000"/>
                        <a:lumOff val="40000"/>
                      </a:schemeClr>
                    </a:solidFill>
                  </a:tcPr>
                </a:tc>
                <a:tc>
                  <a:txBody>
                    <a:bodyPr/>
                    <a:lstStyle/>
                    <a:p>
                      <a:r>
                        <a:rPr lang="ru-RU" sz="1600" dirty="0" smtClean="0">
                          <a:solidFill>
                            <a:schemeClr val="tx1"/>
                          </a:solidFill>
                          <a:latin typeface="Times New Roman" pitchFamily="18" charset="0"/>
                          <a:cs typeface="Times New Roman" pitchFamily="18" charset="0"/>
                        </a:rPr>
                        <a:t>Класс</a:t>
                      </a:r>
                      <a:endParaRPr lang="ru-RU" sz="1600" dirty="0">
                        <a:solidFill>
                          <a:schemeClr val="tx1"/>
                        </a:solidFill>
                        <a:latin typeface="Times New Roman" pitchFamily="18" charset="0"/>
                        <a:cs typeface="Times New Roman" pitchFamily="18" charset="0"/>
                      </a:endParaRPr>
                    </a:p>
                  </a:txBody>
                  <a:tcPr>
                    <a:solidFill>
                      <a:schemeClr val="tx2">
                        <a:lumMod val="60000"/>
                        <a:lumOff val="40000"/>
                      </a:schemeClr>
                    </a:solidFill>
                  </a:tcPr>
                </a:tc>
                <a:tc>
                  <a:txBody>
                    <a:bodyPr/>
                    <a:lstStyle/>
                    <a:p>
                      <a:r>
                        <a:rPr lang="ru-RU" sz="1600" dirty="0" smtClean="0">
                          <a:solidFill>
                            <a:schemeClr val="tx1"/>
                          </a:solidFill>
                          <a:latin typeface="Times New Roman" pitchFamily="18" charset="0"/>
                          <a:cs typeface="Times New Roman" pitchFamily="18" charset="0"/>
                        </a:rPr>
                        <a:t> №</a:t>
                      </a:r>
                      <a:r>
                        <a:rPr lang="ru-RU" sz="1600" baseline="0" dirty="0" smtClean="0">
                          <a:solidFill>
                            <a:schemeClr val="tx1"/>
                          </a:solidFill>
                          <a:latin typeface="Times New Roman" pitchFamily="18" charset="0"/>
                          <a:cs typeface="Times New Roman" pitchFamily="18" charset="0"/>
                        </a:rPr>
                        <a:t> кабинета</a:t>
                      </a:r>
                      <a:endParaRPr lang="ru-RU" sz="1600" dirty="0">
                        <a:solidFill>
                          <a:schemeClr val="tx1"/>
                        </a:solidFill>
                        <a:latin typeface="Times New Roman" pitchFamily="18" charset="0"/>
                        <a:cs typeface="Times New Roman" pitchFamily="18" charset="0"/>
                      </a:endParaRPr>
                    </a:p>
                  </a:txBody>
                  <a:tcPr>
                    <a:solidFill>
                      <a:schemeClr val="tx2">
                        <a:lumMod val="60000"/>
                        <a:lumOff val="40000"/>
                      </a:schemeClr>
                    </a:solidFill>
                  </a:tcPr>
                </a:tc>
                <a:tc>
                  <a:txBody>
                    <a:bodyPr/>
                    <a:lstStyle/>
                    <a:p>
                      <a:r>
                        <a:rPr lang="ru-RU" sz="1600" dirty="0" smtClean="0">
                          <a:solidFill>
                            <a:schemeClr val="tx1"/>
                          </a:solidFill>
                          <a:latin typeface="Times New Roman" pitchFamily="18" charset="0"/>
                          <a:cs typeface="Times New Roman" pitchFamily="18" charset="0"/>
                        </a:rPr>
                        <a:t>Учитель</a:t>
                      </a:r>
                      <a:endParaRPr lang="ru-RU" sz="1600" dirty="0">
                        <a:solidFill>
                          <a:schemeClr val="tx1"/>
                        </a:solidFill>
                        <a:latin typeface="Times New Roman" pitchFamily="18" charset="0"/>
                        <a:cs typeface="Times New Roman" pitchFamily="18" charset="0"/>
                      </a:endParaRPr>
                    </a:p>
                  </a:txBody>
                  <a:tcPr>
                    <a:solidFill>
                      <a:schemeClr val="tx2">
                        <a:lumMod val="60000"/>
                        <a:lumOff val="40000"/>
                      </a:schemeClr>
                    </a:solidFill>
                  </a:tcPr>
                </a:tc>
                <a:tc>
                  <a:txBody>
                    <a:bodyPr/>
                    <a:lstStyle/>
                    <a:p>
                      <a:r>
                        <a:rPr lang="ru-RU" sz="1600" dirty="0" smtClean="0">
                          <a:solidFill>
                            <a:schemeClr val="tx1"/>
                          </a:solidFill>
                          <a:latin typeface="Times New Roman" pitchFamily="18" charset="0"/>
                          <a:cs typeface="Times New Roman" pitchFamily="18" charset="0"/>
                        </a:rPr>
                        <a:t>Время</a:t>
                      </a:r>
                      <a:endParaRPr lang="ru-RU" sz="1600" dirty="0">
                        <a:solidFill>
                          <a:schemeClr val="tx1"/>
                        </a:solidFill>
                        <a:latin typeface="Times New Roman" pitchFamily="18" charset="0"/>
                        <a:cs typeface="Times New Roman" pitchFamily="18" charset="0"/>
                      </a:endParaRPr>
                    </a:p>
                  </a:txBody>
                  <a:tcPr>
                    <a:solidFill>
                      <a:schemeClr val="tx2">
                        <a:lumMod val="60000"/>
                        <a:lumOff val="40000"/>
                      </a:schemeClr>
                    </a:solidFill>
                  </a:tcPr>
                </a:tc>
              </a:tr>
              <a:tr h="462924">
                <a:tc>
                  <a:txBody>
                    <a:bodyPr/>
                    <a:lstStyle/>
                    <a:p>
                      <a:r>
                        <a:rPr lang="ru-RU" sz="2000" b="0" dirty="0" smtClean="0">
                          <a:solidFill>
                            <a:schemeClr val="tx1"/>
                          </a:solidFill>
                          <a:latin typeface="Times New Roman" pitchFamily="18" charset="0"/>
                          <a:cs typeface="Times New Roman" pitchFamily="18" charset="0"/>
                        </a:rPr>
                        <a:t>Понедельник</a:t>
                      </a:r>
                      <a:endParaRPr lang="ru-RU" sz="2000" b="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Русский язык, литература</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11</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311</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err="1" smtClean="0">
                          <a:solidFill>
                            <a:schemeClr val="tx1"/>
                          </a:solidFill>
                          <a:latin typeface="Times New Roman" pitchFamily="18" charset="0"/>
                          <a:cs typeface="Times New Roman" pitchFamily="18" charset="0"/>
                        </a:rPr>
                        <a:t>Шерсткина</a:t>
                      </a:r>
                      <a:r>
                        <a:rPr lang="ru-RU" sz="2000" dirty="0" smtClean="0">
                          <a:solidFill>
                            <a:schemeClr val="tx1"/>
                          </a:solidFill>
                          <a:latin typeface="Times New Roman" pitchFamily="18" charset="0"/>
                          <a:cs typeface="Times New Roman" pitchFamily="18" charset="0"/>
                        </a:rPr>
                        <a:t> М.Е.</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16-00</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r>
              <a:tr h="262904">
                <a:tc>
                  <a:txBody>
                    <a:bodyPr/>
                    <a:lstStyle/>
                    <a:p>
                      <a:r>
                        <a:rPr lang="ru-RU" sz="2000" b="0" dirty="0" smtClean="0">
                          <a:solidFill>
                            <a:schemeClr val="tx1"/>
                          </a:solidFill>
                          <a:latin typeface="Times New Roman" pitchFamily="18" charset="0"/>
                          <a:cs typeface="Times New Roman" pitchFamily="18" charset="0"/>
                        </a:rPr>
                        <a:t>Вторник</a:t>
                      </a:r>
                      <a:endParaRPr lang="ru-RU" sz="2000" b="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Английский язык</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11</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405</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Мочалин И.М.</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16-00</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r>
              <a:tr h="499128">
                <a:tc>
                  <a:txBody>
                    <a:bodyPr/>
                    <a:lstStyle/>
                    <a:p>
                      <a:r>
                        <a:rPr lang="ru-RU" sz="2000" b="0" dirty="0" smtClean="0">
                          <a:solidFill>
                            <a:schemeClr val="tx1"/>
                          </a:solidFill>
                          <a:latin typeface="Times New Roman" pitchFamily="18" charset="0"/>
                          <a:cs typeface="Times New Roman" pitchFamily="18" charset="0"/>
                        </a:rPr>
                        <a:t>Среда</a:t>
                      </a:r>
                      <a:endParaRPr lang="ru-RU" sz="2000" b="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Химия физика</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11</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419</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Панин</a:t>
                      </a:r>
                      <a:r>
                        <a:rPr lang="ru-RU" sz="2000" baseline="0" dirty="0" smtClean="0">
                          <a:solidFill>
                            <a:schemeClr val="tx1"/>
                          </a:solidFill>
                          <a:latin typeface="Times New Roman" pitchFamily="18" charset="0"/>
                          <a:cs typeface="Times New Roman" pitchFamily="18" charset="0"/>
                        </a:rPr>
                        <a:t> Д.О.</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16-00</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r>
              <a:tr h="348636">
                <a:tc>
                  <a:txBody>
                    <a:bodyPr/>
                    <a:lstStyle/>
                    <a:p>
                      <a:r>
                        <a:rPr lang="ru-RU" sz="2000" dirty="0" smtClean="0">
                          <a:solidFill>
                            <a:schemeClr val="tx1"/>
                          </a:solidFill>
                          <a:latin typeface="Times New Roman" pitchFamily="18" charset="0"/>
                          <a:cs typeface="Times New Roman" pitchFamily="18" charset="0"/>
                        </a:rPr>
                        <a:t>Четверг</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Биология,</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11</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308</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Данилова Т.Н.</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16-00</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r>
              <a:tr h="285752">
                <a:tc>
                  <a:txBody>
                    <a:bodyPr/>
                    <a:lstStyle/>
                    <a:p>
                      <a:r>
                        <a:rPr lang="ru-RU" sz="2000" dirty="0" smtClean="0">
                          <a:solidFill>
                            <a:schemeClr val="tx1"/>
                          </a:solidFill>
                          <a:latin typeface="Times New Roman" pitchFamily="18" charset="0"/>
                          <a:cs typeface="Times New Roman" pitchFamily="18" charset="0"/>
                        </a:rPr>
                        <a:t>Четверг</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Обществознание</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11</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309</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err="1" smtClean="0">
                          <a:solidFill>
                            <a:schemeClr val="tx1"/>
                          </a:solidFill>
                          <a:latin typeface="Times New Roman" pitchFamily="18" charset="0"/>
                          <a:cs typeface="Times New Roman" pitchFamily="18" charset="0"/>
                        </a:rPr>
                        <a:t>Баглай</a:t>
                      </a:r>
                      <a:r>
                        <a:rPr lang="ru-RU" sz="2000" dirty="0" smtClean="0">
                          <a:solidFill>
                            <a:schemeClr val="tx1"/>
                          </a:solidFill>
                          <a:latin typeface="Times New Roman" pitchFamily="18" charset="0"/>
                          <a:cs typeface="Times New Roman" pitchFamily="18" charset="0"/>
                        </a:rPr>
                        <a:t> Н.П.</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16-00</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r>
              <a:tr h="307662">
                <a:tc>
                  <a:txBody>
                    <a:bodyPr/>
                    <a:lstStyle/>
                    <a:p>
                      <a:r>
                        <a:rPr lang="ru-RU" sz="2000" dirty="0" smtClean="0">
                          <a:solidFill>
                            <a:schemeClr val="tx1"/>
                          </a:solidFill>
                          <a:latin typeface="Times New Roman" pitchFamily="18" charset="0"/>
                          <a:cs typeface="Times New Roman" pitchFamily="18" charset="0"/>
                        </a:rPr>
                        <a:t>Пятница</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Математика</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11</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412</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Черкасова И.В.</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r>
                        <a:rPr lang="ru-RU" sz="2000" dirty="0" smtClean="0">
                          <a:solidFill>
                            <a:schemeClr val="tx1"/>
                          </a:solidFill>
                          <a:latin typeface="Times New Roman" pitchFamily="18" charset="0"/>
                          <a:cs typeface="Times New Roman" pitchFamily="18" charset="0"/>
                        </a:rPr>
                        <a:t>16-00</a:t>
                      </a:r>
                      <a:endParaRPr lang="ru-RU" sz="2000" dirty="0">
                        <a:solidFill>
                          <a:schemeClr val="tx1"/>
                        </a:solidFill>
                        <a:latin typeface="Times New Roman" pitchFamily="18" charset="0"/>
                        <a:cs typeface="Times New Roman" pitchFamily="18" charset="0"/>
                      </a:endParaRPr>
                    </a:p>
                  </a:txBody>
                  <a:tcPr>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Полезные ресурсы:</a:t>
            </a:r>
            <a:endParaRPr lang="ru-RU" dirty="0"/>
          </a:p>
        </p:txBody>
      </p:sp>
      <p:sp>
        <p:nvSpPr>
          <p:cNvPr id="3" name="Содержимое 2"/>
          <p:cNvSpPr>
            <a:spLocks noGrp="1"/>
          </p:cNvSpPr>
          <p:nvPr>
            <p:ph idx="1"/>
          </p:nvPr>
        </p:nvSpPr>
        <p:spPr/>
        <p:txBody>
          <a:bodyPr>
            <a:normAutofit/>
          </a:bodyPr>
          <a:lstStyle/>
          <a:p>
            <a:r>
              <a:rPr lang="ru-RU" b="1" dirty="0" smtClean="0"/>
              <a:t>Официальный сайт ГИА•</a:t>
            </a:r>
            <a:endParaRPr lang="en-US" b="1" dirty="0" smtClean="0"/>
          </a:p>
          <a:p>
            <a:endParaRPr lang="en-US" b="1" dirty="0" smtClean="0">
              <a:hlinkClick r:id="rId2"/>
            </a:endParaRPr>
          </a:p>
          <a:p>
            <a:r>
              <a:rPr lang="ru-RU" b="1" dirty="0" smtClean="0">
                <a:hlinkClick r:id="rId2"/>
              </a:rPr>
              <a:t>http://www.ege.edu.ru</a:t>
            </a:r>
            <a:endParaRPr lang="en-US" b="1" dirty="0" smtClean="0"/>
          </a:p>
          <a:p>
            <a:endParaRPr lang="ru-RU" b="1" dirty="0" smtClean="0"/>
          </a:p>
          <a:p>
            <a:r>
              <a:rPr lang="ru-RU" b="1" dirty="0" smtClean="0">
                <a:hlinkClick r:id="rId3"/>
              </a:rPr>
              <a:t>http://www.ege.</a:t>
            </a:r>
            <a:r>
              <a:rPr lang="en-US" b="1" dirty="0" err="1" smtClean="0">
                <a:hlinkClick r:id="rId3"/>
              </a:rPr>
              <a:t>spb</a:t>
            </a:r>
            <a:r>
              <a:rPr lang="ru-RU" b="1" dirty="0" smtClean="0">
                <a:hlinkClick r:id="rId3"/>
              </a:rPr>
              <a:t>.</a:t>
            </a:r>
            <a:r>
              <a:rPr lang="ru-RU" b="1" dirty="0" err="1" smtClean="0">
                <a:hlinkClick r:id="rId3"/>
              </a:rPr>
              <a:t>ru</a:t>
            </a:r>
            <a:endParaRPr lang="ru-RU" b="1" dirty="0" smtClean="0"/>
          </a:p>
          <a:p>
            <a:endParaRPr lang="ru-RU" b="1" dirty="0" smtClean="0"/>
          </a:p>
          <a:p>
            <a:r>
              <a:rPr lang="en-US" b="1" dirty="0" smtClean="0">
                <a:hlinkClick r:id="rId4"/>
              </a:rPr>
              <a:t>http</a:t>
            </a:r>
            <a:r>
              <a:rPr lang="ru-RU" b="1" dirty="0" smtClean="0">
                <a:hlinkClick r:id="rId4"/>
              </a:rPr>
              <a:t>:</a:t>
            </a:r>
            <a:r>
              <a:rPr lang="en-US" b="1" dirty="0" smtClean="0">
                <a:hlinkClick r:id="rId4"/>
              </a:rPr>
              <a:t>//fipi.ru</a:t>
            </a:r>
            <a:endParaRPr lang="en-US" b="1" dirty="0" smtClean="0"/>
          </a:p>
          <a:p>
            <a:endParaRPr lang="en-US" b="1" dirty="0" smtClean="0"/>
          </a:p>
          <a:p>
            <a:endParaRPr lang="ru-RU"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hlinkClick r:id="rId2"/>
              </a:rPr>
              <a:t>http</a:t>
            </a:r>
            <a:r>
              <a:rPr lang="ru-RU" dirty="0" smtClean="0">
                <a:hlinkClick r:id="rId2"/>
              </a:rPr>
              <a:t>:</a:t>
            </a:r>
            <a:r>
              <a:rPr lang="en-US" dirty="0" smtClean="0">
                <a:hlinkClick r:id="rId2"/>
              </a:rPr>
              <a:t>//fipi.ru</a:t>
            </a:r>
            <a:r>
              <a:rPr lang="ru-RU" dirty="0" smtClean="0"/>
              <a:t> ФИПИ</a:t>
            </a:r>
            <a:endParaRPr lang="ru-RU" dirty="0"/>
          </a:p>
        </p:txBody>
      </p:sp>
      <p:pic>
        <p:nvPicPr>
          <p:cNvPr id="4" name="Содержимое 3"/>
          <p:cNvPicPr>
            <a:picLocks noGrp="1"/>
          </p:cNvPicPr>
          <p:nvPr>
            <p:ph idx="1"/>
          </p:nvPr>
        </p:nvPicPr>
        <p:blipFill>
          <a:blip r:embed="rId3" cstate="print"/>
          <a:srcRect/>
          <a:stretch>
            <a:fillRect/>
          </a:stretch>
        </p:blipFill>
        <p:spPr bwMode="auto">
          <a:xfrm>
            <a:off x="571472" y="1214422"/>
            <a:ext cx="8286808"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Итоговое сочинение (ФИПИ)</a:t>
            </a:r>
            <a:endParaRPr lang="ru-RU" dirty="0"/>
          </a:p>
        </p:txBody>
      </p:sp>
      <p:pic>
        <p:nvPicPr>
          <p:cNvPr id="4" name="Содержимое 3"/>
          <p:cNvPicPr>
            <a:picLocks noGrp="1"/>
          </p:cNvPicPr>
          <p:nvPr>
            <p:ph idx="1"/>
          </p:nvPr>
        </p:nvPicPr>
        <p:blipFill>
          <a:blip r:embed="rId2" cstate="print"/>
          <a:srcRect/>
          <a:stretch>
            <a:fillRect/>
          </a:stretch>
        </p:blipFill>
        <p:spPr bwMode="auto">
          <a:xfrm>
            <a:off x="428596" y="1142984"/>
            <a:ext cx="8501122"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ФИПИ. Открытый банк заданий</a:t>
            </a:r>
            <a:endParaRPr lang="ru-RU" dirty="0"/>
          </a:p>
        </p:txBody>
      </p:sp>
      <p:pic>
        <p:nvPicPr>
          <p:cNvPr id="4" name="Содержимое 3"/>
          <p:cNvPicPr>
            <a:picLocks noGrp="1"/>
          </p:cNvPicPr>
          <p:nvPr>
            <p:ph idx="1"/>
          </p:nvPr>
        </p:nvPicPr>
        <p:blipFill>
          <a:blip r:embed="rId2" cstate="print"/>
          <a:srcRect/>
          <a:stretch>
            <a:fillRect/>
          </a:stretch>
        </p:blipFill>
        <p:spPr bwMode="auto">
          <a:xfrm>
            <a:off x="428596" y="1285836"/>
            <a:ext cx="8358246"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Участники ГИА - </a:t>
            </a:r>
            <a:endParaRPr lang="ru-RU" dirty="0"/>
          </a:p>
        </p:txBody>
      </p:sp>
      <p:sp>
        <p:nvSpPr>
          <p:cNvPr id="3" name="Содержимое 2"/>
          <p:cNvSpPr>
            <a:spLocks noGrp="1"/>
          </p:cNvSpPr>
          <p:nvPr>
            <p:ph idx="1"/>
          </p:nvPr>
        </p:nvSpPr>
        <p:spPr/>
        <p:txBody>
          <a:bodyPr>
            <a:normAutofit/>
          </a:bodyPr>
          <a:lstStyle/>
          <a:p>
            <a:pPr algn="just">
              <a:buNone/>
            </a:pPr>
            <a:r>
              <a:rPr lang="ru-RU" sz="3200" b="1" u="sng" dirty="0" smtClean="0">
                <a:latin typeface="Times New Roman" pitchFamily="18" charset="0"/>
                <a:cs typeface="Times New Roman" pitchFamily="18" charset="0"/>
              </a:rPr>
              <a:t>обучающиеся,</a:t>
            </a:r>
            <a:r>
              <a:rPr lang="ru-RU" sz="3200" dirty="0" smtClean="0">
                <a:latin typeface="Times New Roman" pitchFamily="18" charset="0"/>
                <a:cs typeface="Times New Roman" pitchFamily="18" charset="0"/>
              </a:rPr>
              <a:t> освоившие основные общеобразовательные программы среднего  общего образования и </a:t>
            </a:r>
            <a:r>
              <a:rPr lang="ru-RU" sz="3200" b="1" u="sng" dirty="0" smtClean="0">
                <a:latin typeface="Times New Roman" pitchFamily="18" charset="0"/>
                <a:cs typeface="Times New Roman" pitchFamily="18" charset="0"/>
              </a:rPr>
              <a:t>допущенные</a:t>
            </a:r>
            <a:r>
              <a:rPr lang="ru-RU" sz="3200" dirty="0" smtClean="0">
                <a:solidFill>
                  <a:srgbClr val="C00000"/>
                </a:solidFill>
                <a:latin typeface="Times New Roman" pitchFamily="18" charset="0"/>
                <a:cs typeface="Times New Roman" pitchFamily="18" charset="0"/>
              </a:rPr>
              <a:t> </a:t>
            </a:r>
            <a:r>
              <a:rPr lang="ru-RU" sz="3200" dirty="0" smtClean="0">
                <a:latin typeface="Times New Roman" pitchFamily="18" charset="0"/>
                <a:cs typeface="Times New Roman" pitchFamily="18" charset="0"/>
              </a:rPr>
              <a:t>в установленном порядке к государственной (итоговой) аттестации, т.е. </a:t>
            </a:r>
            <a:r>
              <a:rPr lang="ru-RU" sz="3200" b="1" i="1" u="sng" dirty="0" smtClean="0">
                <a:latin typeface="Times New Roman" pitchFamily="18" charset="0"/>
                <a:cs typeface="Times New Roman" pitchFamily="18" charset="0"/>
              </a:rPr>
              <a:t>не имеющие академической задолженности</a:t>
            </a:r>
            <a:r>
              <a:rPr lang="ru-RU" sz="3200" b="1" u="sng"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и в полном объеме выполнившие учебный план </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cstate="print"/>
          <a:srcRect/>
          <a:stretch>
            <a:fillRect/>
          </a:stretch>
        </p:blipFill>
        <p:spPr bwMode="auto">
          <a:xfrm>
            <a:off x="285720" y="357166"/>
            <a:ext cx="8858280" cy="6215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C000"/>
                </a:solidFill>
                <a:hlinkClick r:id="rId2"/>
              </a:rPr>
              <a:t>http://www.ege.</a:t>
            </a:r>
            <a:r>
              <a:rPr lang="en-US" dirty="0" err="1" smtClean="0">
                <a:solidFill>
                  <a:srgbClr val="FFC000"/>
                </a:solidFill>
                <a:hlinkClick r:id="rId2"/>
              </a:rPr>
              <a:t>spb</a:t>
            </a:r>
            <a:r>
              <a:rPr lang="ru-RU" dirty="0" smtClean="0">
                <a:solidFill>
                  <a:srgbClr val="FFC000"/>
                </a:solidFill>
                <a:hlinkClick r:id="rId2"/>
              </a:rPr>
              <a:t>.</a:t>
            </a:r>
            <a:r>
              <a:rPr lang="ru-RU" dirty="0" err="1" smtClean="0">
                <a:solidFill>
                  <a:srgbClr val="FFC000"/>
                </a:solidFill>
                <a:hlinkClick r:id="rId2"/>
              </a:rPr>
              <a:t>ru</a:t>
            </a:r>
            <a:r>
              <a:rPr lang="ru-RU" dirty="0" smtClean="0"/>
              <a:t/>
            </a:r>
            <a:br>
              <a:rPr lang="ru-RU" dirty="0" smtClean="0"/>
            </a:br>
            <a:r>
              <a:rPr lang="ru-RU" sz="4000" dirty="0" smtClean="0"/>
              <a:t>Перевод  первичного балла в тестовый </a:t>
            </a:r>
            <a:endParaRPr lang="ru-RU" sz="4000" dirty="0"/>
          </a:p>
        </p:txBody>
      </p:sp>
      <p:pic>
        <p:nvPicPr>
          <p:cNvPr id="4" name="Содержимое 3"/>
          <p:cNvPicPr>
            <a:picLocks noGrp="1"/>
          </p:cNvPicPr>
          <p:nvPr>
            <p:ph idx="1"/>
          </p:nvPr>
        </p:nvPicPr>
        <p:blipFill>
          <a:blip r:embed="rId3" cstate="print"/>
          <a:srcRect/>
          <a:stretch>
            <a:fillRect/>
          </a:stretch>
        </p:blipFill>
        <p:spPr bwMode="auto">
          <a:xfrm>
            <a:off x="285720" y="1643050"/>
            <a:ext cx="8227971"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Заявление </a:t>
            </a:r>
            <a:endParaRPr lang="ru-RU" dirty="0"/>
          </a:p>
        </p:txBody>
      </p:sp>
      <p:sp>
        <p:nvSpPr>
          <p:cNvPr id="3" name="Содержимое 2"/>
          <p:cNvSpPr>
            <a:spLocks noGrp="1"/>
          </p:cNvSpPr>
          <p:nvPr>
            <p:ph idx="1"/>
          </p:nvPr>
        </p:nvSpPr>
        <p:spPr>
          <a:xfrm>
            <a:off x="0" y="1775191"/>
            <a:ext cx="9144000" cy="4625609"/>
          </a:xfrm>
        </p:spPr>
        <p:txBody>
          <a:bodyPr>
            <a:normAutofit/>
          </a:bodyPr>
          <a:lstStyle/>
          <a:p>
            <a:pPr algn="ctr">
              <a:buNone/>
            </a:pPr>
            <a:r>
              <a:rPr lang="ru-RU" sz="4000" b="1" dirty="0" smtClean="0">
                <a:latin typeface="Times New Roman" pitchFamily="18" charset="0"/>
                <a:cs typeface="Times New Roman" pitchFamily="18" charset="0"/>
              </a:rPr>
              <a:t>Заявление </a:t>
            </a:r>
          </a:p>
          <a:p>
            <a:pPr algn="ctr">
              <a:buNone/>
            </a:pPr>
            <a:r>
              <a:rPr lang="ru-RU" sz="4000" dirty="0" smtClean="0">
                <a:latin typeface="Times New Roman" pitchFamily="18" charset="0"/>
                <a:cs typeface="Times New Roman" pitchFamily="18" charset="0"/>
              </a:rPr>
              <a:t>на участие в ГИА с указанием предметов, которые выпускник собирается сдавать, необходимо подать:</a:t>
            </a:r>
          </a:p>
          <a:p>
            <a:pPr algn="ctr">
              <a:buNone/>
            </a:pPr>
            <a:endParaRPr lang="ru-RU" sz="4000" dirty="0" smtClean="0">
              <a:latin typeface="Times New Roman" pitchFamily="18" charset="0"/>
              <a:cs typeface="Times New Roman" pitchFamily="18" charset="0"/>
            </a:endParaRPr>
          </a:p>
          <a:p>
            <a:pPr algn="ctr">
              <a:buNone/>
            </a:pPr>
            <a:r>
              <a:rPr lang="ru-RU" sz="3600" b="1" dirty="0" smtClean="0">
                <a:solidFill>
                  <a:srgbClr val="FF0000"/>
                </a:solidFill>
                <a:latin typeface="Times New Roman" pitchFamily="18" charset="0"/>
                <a:cs typeface="Times New Roman" pitchFamily="18" charset="0"/>
              </a:rPr>
              <a:t> </a:t>
            </a:r>
            <a:r>
              <a:rPr lang="ru-RU" sz="4400" b="1" dirty="0" smtClean="0">
                <a:latin typeface="Times New Roman" pitchFamily="18" charset="0"/>
                <a:cs typeface="Times New Roman" pitchFamily="18" charset="0"/>
              </a:rPr>
              <a:t>не позднее 1 февраля 2023 года</a:t>
            </a:r>
            <a:endParaRPr lang="ru-RU" sz="4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Заявление</a:t>
            </a:r>
            <a:endParaRPr lang="ru-RU" dirty="0"/>
          </a:p>
        </p:txBody>
      </p:sp>
      <p:sp>
        <p:nvSpPr>
          <p:cNvPr id="3" name="Содержимое 2"/>
          <p:cNvSpPr>
            <a:spLocks noGrp="1"/>
          </p:cNvSpPr>
          <p:nvPr>
            <p:ph idx="1"/>
          </p:nvPr>
        </p:nvSpPr>
        <p:spPr/>
        <p:txBody>
          <a:bodyPr>
            <a:normAutofit fontScale="92500" lnSpcReduction="20000"/>
          </a:bodyPr>
          <a:lstStyle/>
          <a:p>
            <a:pPr algn="just">
              <a:buNone/>
            </a:pPr>
            <a:r>
              <a:rPr lang="ru-RU" dirty="0" smtClean="0">
                <a:latin typeface="Times New Roman" pitchFamily="18" charset="0"/>
                <a:cs typeface="Times New Roman" pitchFamily="18" charset="0"/>
              </a:rPr>
              <a:t>	Обучающиеся изменяют (дополняют) выбор учебного предмета (перечня учебных предметов) при наличии у них уважительных причин (болезни или иных обстоятельств, подтвержденных документально). </a:t>
            </a:r>
            <a:r>
              <a:rPr lang="ru-RU" b="1" u="sng" dirty="0" smtClean="0">
                <a:latin typeface="Times New Roman" pitchFamily="18" charset="0"/>
                <a:cs typeface="Times New Roman" pitchFamily="18" charset="0"/>
              </a:rPr>
              <a:t>В этом случае обучающийся подает заявление в ГЭК</a:t>
            </a:r>
            <a:r>
              <a:rPr lang="ru-RU" u="sng"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 указанием измененного перечня учебных предметов, по которым он планирует пройти ГИА, и причины изменения заявленного ранее перечня. Указанное заявление подается не позднее чем за две недели до начала соответствующих экзаменов.</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55448"/>
            <a:ext cx="8643998" cy="1273288"/>
          </a:xfrm>
        </p:spPr>
        <p:txBody>
          <a:bodyPr>
            <a:noAutofit/>
          </a:bodyPr>
          <a:lstStyle/>
          <a:p>
            <a:pPr algn="ctr"/>
            <a:r>
              <a:rPr lang="ru-RU" sz="2800" dirty="0" smtClean="0"/>
              <a:t>Предметы ГИА </a:t>
            </a:r>
            <a:br>
              <a:rPr lang="ru-RU" sz="2800" dirty="0" smtClean="0"/>
            </a:br>
            <a:r>
              <a:rPr lang="ru-RU" sz="2800" dirty="0" smtClean="0"/>
              <a:t>(выпускники сдают на добровольной основе)</a:t>
            </a:r>
            <a:endParaRPr lang="ru-RU" sz="2800" dirty="0"/>
          </a:p>
        </p:txBody>
      </p:sp>
      <p:sp>
        <p:nvSpPr>
          <p:cNvPr id="3" name="Содержимое 2"/>
          <p:cNvSpPr>
            <a:spLocks noGrp="1"/>
          </p:cNvSpPr>
          <p:nvPr>
            <p:ph idx="1"/>
          </p:nvPr>
        </p:nvSpPr>
        <p:spPr>
          <a:xfrm>
            <a:off x="4427984" y="2214554"/>
            <a:ext cx="4287420" cy="4094806"/>
          </a:xfrm>
        </p:spPr>
        <p:txBody>
          <a:bodyPr>
            <a:normAutofit fontScale="92500" lnSpcReduction="10000"/>
          </a:bodyPr>
          <a:lstStyle/>
          <a:p>
            <a:pPr>
              <a:buFont typeface="Wingdings" pitchFamily="2" charset="2"/>
              <a:buChar char="v"/>
            </a:pPr>
            <a:r>
              <a:rPr lang="ru-RU" dirty="0" smtClean="0">
                <a:latin typeface="Times New Roman" pitchFamily="18" charset="0"/>
                <a:cs typeface="Times New Roman" pitchFamily="18" charset="0"/>
              </a:rPr>
              <a:t>Физика</a:t>
            </a:r>
          </a:p>
          <a:p>
            <a:pPr>
              <a:buFont typeface="Wingdings" pitchFamily="2" charset="2"/>
              <a:buChar char="v"/>
            </a:pPr>
            <a:r>
              <a:rPr lang="ru-RU" dirty="0" smtClean="0">
                <a:latin typeface="Times New Roman" pitchFamily="18" charset="0"/>
                <a:cs typeface="Times New Roman" pitchFamily="18" charset="0"/>
              </a:rPr>
              <a:t>Химия </a:t>
            </a:r>
          </a:p>
          <a:p>
            <a:pPr>
              <a:buFont typeface="Wingdings" pitchFamily="2" charset="2"/>
              <a:buChar char="v"/>
            </a:pPr>
            <a:r>
              <a:rPr lang="ru-RU" dirty="0" smtClean="0">
                <a:latin typeface="Times New Roman" pitchFamily="18" charset="0"/>
                <a:cs typeface="Times New Roman" pitchFamily="18" charset="0"/>
              </a:rPr>
              <a:t>Биология </a:t>
            </a:r>
          </a:p>
          <a:p>
            <a:pPr>
              <a:buFont typeface="Wingdings" pitchFamily="2" charset="2"/>
              <a:buChar char="v"/>
            </a:pPr>
            <a:r>
              <a:rPr lang="ru-RU" dirty="0" smtClean="0">
                <a:latin typeface="Times New Roman" pitchFamily="18" charset="0"/>
                <a:cs typeface="Times New Roman" pitchFamily="18" charset="0"/>
              </a:rPr>
              <a:t>География </a:t>
            </a:r>
          </a:p>
          <a:p>
            <a:pPr>
              <a:buFont typeface="Wingdings" pitchFamily="2" charset="2"/>
              <a:buChar char="v"/>
            </a:pPr>
            <a:r>
              <a:rPr lang="ru-RU" dirty="0" smtClean="0">
                <a:latin typeface="Times New Roman" pitchFamily="18" charset="0"/>
                <a:cs typeface="Times New Roman" pitchFamily="18" charset="0"/>
              </a:rPr>
              <a:t>История</a:t>
            </a:r>
          </a:p>
          <a:p>
            <a:pPr>
              <a:buFont typeface="Wingdings" pitchFamily="2" charset="2"/>
              <a:buChar char="v"/>
            </a:pPr>
            <a:r>
              <a:rPr lang="ru-RU" dirty="0" smtClean="0">
                <a:latin typeface="Times New Roman" pitchFamily="18" charset="0"/>
                <a:cs typeface="Times New Roman" pitchFamily="18" charset="0"/>
              </a:rPr>
              <a:t>Информатика и ИКТ </a:t>
            </a:r>
          </a:p>
          <a:p>
            <a:pPr>
              <a:buFont typeface="Wingdings" pitchFamily="2" charset="2"/>
              <a:buChar char="v"/>
            </a:pPr>
            <a:r>
              <a:rPr lang="ru-RU" dirty="0" smtClean="0">
                <a:latin typeface="Times New Roman" pitchFamily="18" charset="0"/>
                <a:cs typeface="Times New Roman" pitchFamily="18" charset="0"/>
              </a:rPr>
              <a:t>Английский язык  </a:t>
            </a:r>
          </a:p>
          <a:p>
            <a:pPr>
              <a:buFont typeface="Wingdings" pitchFamily="2" charset="2"/>
              <a:buChar char="v"/>
            </a:pPr>
            <a:r>
              <a:rPr lang="ru-RU" dirty="0" smtClean="0">
                <a:latin typeface="Times New Roman" pitchFamily="18" charset="0"/>
                <a:cs typeface="Times New Roman" pitchFamily="18" charset="0"/>
              </a:rPr>
              <a:t> Литература </a:t>
            </a:r>
          </a:p>
          <a:p>
            <a:pPr>
              <a:buFont typeface="Wingdings" pitchFamily="2" charset="2"/>
              <a:buChar char="v"/>
            </a:pPr>
            <a:r>
              <a:rPr lang="ru-RU" dirty="0" smtClean="0">
                <a:latin typeface="Times New Roman" pitchFamily="18" charset="0"/>
                <a:cs typeface="Times New Roman" pitchFamily="18" charset="0"/>
              </a:rPr>
              <a:t>Обществознание</a:t>
            </a:r>
            <a:endParaRPr lang="ru-RU" dirty="0">
              <a:latin typeface="Times New Roman" pitchFamily="18" charset="0"/>
              <a:cs typeface="Times New Roman" pitchFamily="18" charset="0"/>
            </a:endParaRPr>
          </a:p>
        </p:txBody>
      </p:sp>
      <p:pic>
        <p:nvPicPr>
          <p:cNvPr id="4" name="Picture 4" descr="Копия (2) TEACHER"/>
          <p:cNvPicPr>
            <a:picLocks noChangeAspect="1" noChangeArrowheads="1"/>
          </p:cNvPicPr>
          <p:nvPr/>
        </p:nvPicPr>
        <p:blipFill>
          <a:blip r:embed="rId2" cstate="print"/>
          <a:srcRect/>
          <a:stretch>
            <a:fillRect/>
          </a:stretch>
        </p:blipFill>
        <p:spPr bwMode="auto">
          <a:xfrm>
            <a:off x="251520" y="2204864"/>
            <a:ext cx="3480368" cy="35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981</TotalTime>
  <Words>1028</Words>
  <Application>Microsoft Office PowerPoint</Application>
  <PresentationFormat>Экран (4:3)</PresentationFormat>
  <Paragraphs>385</Paragraphs>
  <Slides>61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Модульная</vt:lpstr>
      <vt:lpstr>Государственное бюджетное общеобразовательное учреждение средняя общеобразовательная школа № 76 Выборгского района Санкт-Петербурга</vt:lpstr>
      <vt:lpstr>Нормативная база</vt:lpstr>
      <vt:lpstr>ГИА за курс  средней общей школы</vt:lpstr>
      <vt:lpstr>Основные сведения о ГИА:</vt:lpstr>
      <vt:lpstr>Особенности ГИА ( ЕГЭ):</vt:lpstr>
      <vt:lpstr>Участники ГИА - </vt:lpstr>
      <vt:lpstr>Заявление </vt:lpstr>
      <vt:lpstr>Заявление</vt:lpstr>
      <vt:lpstr>Предметы ГИА  (выпускники сдают на добровольной основе)</vt:lpstr>
      <vt:lpstr>Слайд 10</vt:lpstr>
      <vt:lpstr>Слайд 11</vt:lpstr>
      <vt:lpstr>Сочинение</vt:lpstr>
      <vt:lpstr>Слайд 13</vt:lpstr>
      <vt:lpstr>Слайд 14</vt:lpstr>
      <vt:lpstr>Сочинение</vt:lpstr>
      <vt:lpstr>ЗАПРЕЩЕНО  на итоговом сочинении </vt:lpstr>
      <vt:lpstr>Проверка итогового сочинения</vt:lpstr>
      <vt:lpstr>Проверка итогового сочинения</vt:lpstr>
      <vt:lpstr>Слайд 19</vt:lpstr>
      <vt:lpstr>Расписание ЕГЭ (основной этап). ПРОЕКТ</vt:lpstr>
      <vt:lpstr>Продолжительность экзаменов в 11 классе </vt:lpstr>
      <vt:lpstr>Слайд 22</vt:lpstr>
      <vt:lpstr>Результаты  ГИА:</vt:lpstr>
      <vt:lpstr>Результаты ГИА признаются удовлетворительными </vt:lpstr>
      <vt:lpstr>По решению председателя ГЭК повторно допускаются к сдаче ГИА по образовательным программам среднего общего образования  в текущем году по соответствующему учебному предмету в дополнительные сроки:</vt:lpstr>
      <vt:lpstr>ГИА</vt:lpstr>
      <vt:lpstr>Свидетельство о результатах ЕГЭ</vt:lpstr>
      <vt:lpstr>Апелляция.</vt:lpstr>
      <vt:lpstr>Апелляция</vt:lpstr>
      <vt:lpstr>Результаты рассмотрения апелляции</vt:lpstr>
      <vt:lpstr>До повторной сдачи ГИА в дополнительные дни не допускаются:</vt:lpstr>
      <vt:lpstr>Правила и процедура проведения ГИА</vt:lpstr>
      <vt:lpstr>ППЭ</vt:lpstr>
      <vt:lpstr>ППЭ</vt:lpstr>
      <vt:lpstr>ППЭ</vt:lpstr>
      <vt:lpstr>ППЭ</vt:lpstr>
      <vt:lpstr>ЗАПРЕЩЕНО</vt:lpstr>
      <vt:lpstr>Удаление с экзамена</vt:lpstr>
      <vt:lpstr>ГИА начинается в 10:00 по местному времени   Время начала и окончания экзамена фиксируется  на доске. </vt:lpstr>
      <vt:lpstr>Процедура проведения ЕГЭ </vt:lpstr>
      <vt:lpstr>Процедура проведения ЕГЭ</vt:lpstr>
      <vt:lpstr>Процедура проведения ЕГЭ</vt:lpstr>
      <vt:lpstr>Экзамен сдается обучающимися, выпускниками прошлых лет самостоятельно, без помощи посторонних лиц.</vt:lpstr>
      <vt:lpstr>ЕГЭ по иностранному языку</vt:lpstr>
      <vt:lpstr>Слайд 45</vt:lpstr>
      <vt:lpstr>Слайд 46</vt:lpstr>
      <vt:lpstr>Экзамен по математике за курс средней школы (ЕГЭ)</vt:lpstr>
      <vt:lpstr>Проверка </vt:lpstr>
      <vt:lpstr>Проверка</vt:lpstr>
      <vt:lpstr>Минимальные баллы ЕГЭ</vt:lpstr>
      <vt:lpstr>Минимальный балл ЕГЭ</vt:lpstr>
      <vt:lpstr>Минимальный тестовый балл ЕГЭ </vt:lpstr>
      <vt:lpstr>Индивидуальный итоговый проект (ИИП)</vt:lpstr>
      <vt:lpstr>Предварительная схема участия обучающихся 11 класса в ЕГЭ</vt:lpstr>
      <vt:lpstr>Подготовка к ГИА в 11 классе</vt:lpstr>
      <vt:lpstr>Полезные ресурсы:</vt:lpstr>
      <vt:lpstr>http://fipi.ru ФИПИ</vt:lpstr>
      <vt:lpstr>Итоговое сочинение (ФИПИ)</vt:lpstr>
      <vt:lpstr>ФИПИ. Открытый банк заданий</vt:lpstr>
      <vt:lpstr>Слайд 60</vt:lpstr>
      <vt:lpstr>http://www.ege.spb.ru Перевод  первичного балла в тестовый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общеобразовательное учреждение средняя общеобразовательная школа № 76 Выборгского района Санкт-Петербурга</dc:title>
  <dc:creator>Ирина</dc:creator>
  <cp:lastModifiedBy>teacherikt</cp:lastModifiedBy>
  <cp:revision>171</cp:revision>
  <dcterms:created xsi:type="dcterms:W3CDTF">2015-10-16T11:54:54Z</dcterms:created>
  <dcterms:modified xsi:type="dcterms:W3CDTF">2022-12-03T08:27:46Z</dcterms:modified>
</cp:coreProperties>
</file>