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4" r:id="rId3"/>
    <p:sldId id="257" r:id="rId4"/>
    <p:sldId id="258" r:id="rId5"/>
    <p:sldId id="259" r:id="rId6"/>
    <p:sldId id="262" r:id="rId7"/>
    <p:sldId id="263" r:id="rId8"/>
    <p:sldId id="360" r:id="rId9"/>
    <p:sldId id="265" r:id="rId10"/>
    <p:sldId id="383" r:id="rId11"/>
    <p:sldId id="384" r:id="rId12"/>
    <p:sldId id="361" r:id="rId13"/>
    <p:sldId id="362" r:id="rId14"/>
    <p:sldId id="381" r:id="rId15"/>
    <p:sldId id="382" r:id="rId16"/>
    <p:sldId id="385" r:id="rId17"/>
    <p:sldId id="363" r:id="rId18"/>
    <p:sldId id="355" r:id="rId19"/>
    <p:sldId id="386" r:id="rId20"/>
    <p:sldId id="270" r:id="rId21"/>
    <p:sldId id="357" r:id="rId22"/>
    <p:sldId id="358" r:id="rId23"/>
    <p:sldId id="393" r:id="rId24"/>
    <p:sldId id="387" r:id="rId25"/>
    <p:sldId id="388" r:id="rId26"/>
    <p:sldId id="389" r:id="rId27"/>
    <p:sldId id="390" r:id="rId28"/>
    <p:sldId id="391" r:id="rId29"/>
    <p:sldId id="392" r:id="rId30"/>
    <p:sldId id="395" r:id="rId31"/>
    <p:sldId id="271" r:id="rId32"/>
    <p:sldId id="304" r:id="rId33"/>
    <p:sldId id="272" r:id="rId34"/>
    <p:sldId id="274" r:id="rId35"/>
    <p:sldId id="275" r:id="rId36"/>
    <p:sldId id="276" r:id="rId37"/>
    <p:sldId id="279" r:id="rId38"/>
    <p:sldId id="280" r:id="rId39"/>
    <p:sldId id="305" r:id="rId40"/>
    <p:sldId id="306" r:id="rId41"/>
    <p:sldId id="284" r:id="rId42"/>
    <p:sldId id="286" r:id="rId43"/>
    <p:sldId id="287" r:id="rId44"/>
    <p:sldId id="364" r:id="rId45"/>
    <p:sldId id="310" r:id="rId46"/>
    <p:sldId id="325" r:id="rId47"/>
    <p:sldId id="326" r:id="rId48"/>
    <p:sldId id="327" r:id="rId49"/>
    <p:sldId id="337" r:id="rId50"/>
    <p:sldId id="346" r:id="rId51"/>
    <p:sldId id="293" r:id="rId52"/>
    <p:sldId id="341" r:id="rId53"/>
    <p:sldId id="342" r:id="rId54"/>
    <p:sldId id="343" r:id="rId55"/>
    <p:sldId id="344" r:id="rId56"/>
    <p:sldId id="345" r:id="rId57"/>
    <p:sldId id="352" r:id="rId58"/>
    <p:sldId id="394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DC85F"/>
    <a:srgbClr val="C9A093"/>
    <a:srgbClr val="F2F0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4ege.ru/gia-in-9/55351-shkala-perevoda-ballov-oge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spb.ru/" TargetMode="External"/><Relationship Id="rId2" Type="http://schemas.openxmlformats.org/officeDocument/2006/relationships/hyperlink" Target="http://www.ege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pi.ru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ipi.ru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ge.spb.ru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nvgtr.ru/RJ82w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229600" cy="1828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Государственное бюджетное общеобразовательное учреждение средняя общеобразовательная школа № 76 Выборгского района Санкт-Петербурга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571744"/>
            <a:ext cx="7715304" cy="3071834"/>
          </a:xfrm>
        </p:spPr>
        <p:txBody>
          <a:bodyPr>
            <a:normAutofit fontScale="85000" lnSpcReduction="10000"/>
          </a:bodyPr>
          <a:lstStyle/>
          <a:p>
            <a:r>
              <a:rPr lang="ru-RU" sz="3900" b="1" dirty="0" smtClean="0">
                <a:solidFill>
                  <a:srgbClr val="F2F0FA"/>
                </a:solidFill>
              </a:rPr>
              <a:t>Государственная итоговая аттестация по образовательным программам основного общего образования  в 2025-2026 учебном году</a:t>
            </a:r>
          </a:p>
          <a:p>
            <a:r>
              <a:rPr lang="ru-RU" sz="3900" b="1" dirty="0" smtClean="0">
                <a:solidFill>
                  <a:srgbClr val="F2F0FA"/>
                </a:solidFill>
              </a:rPr>
              <a:t> (9 класс) </a:t>
            </a:r>
          </a:p>
          <a:p>
            <a:endParaRPr lang="ru-RU" b="1" dirty="0" smtClean="0"/>
          </a:p>
          <a:p>
            <a:pPr algn="r"/>
            <a:r>
              <a:rPr lang="ru-RU" sz="2100" b="1" dirty="0" smtClean="0"/>
              <a:t>Заместитель директора по УВР Куратова И.В. </a:t>
            </a:r>
            <a:endParaRPr lang="ru-RU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ГИА: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отметка в аттестат выставляется как среднее арифметическое отметки за экзамен и годовой отметки по законам математического округления;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особое внимание на выставление отметки по математике. В аттестат записывается предмет «Математика», отметка выставляется как среднее арифметической из трех годовых отметок по предметам «Алгебра, «Геометрия», «Вероятность и статистика» и отметки за экзамен.</a:t>
            </a:r>
          </a:p>
          <a:p>
            <a:pPr algn="just">
              <a:buNone/>
            </a:pPr>
            <a:endParaRPr lang="ru-RU" sz="3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 1 апреля 2025 года в Санкт-Петербурге в рамках эксперимента можно поступить после 9 класса, сдав только два ОГЭ (русский язык и математику) на следующие рабочие профессии: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82809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Мастер столярно-плотничных, паркетных и стекольных работ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Мастер общестроительных работ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Мастер отделочных строительных и декоративных работ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Мастер по ремонту и обслуживанию инженерных систем жилищно-коммунального хозяйства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Электромонтажник электрических сетей и электрооборудования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Монтажник радиоэлектронной аппаратуры и приборов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Электромонтёр по ремонту и обслуживанию электрооборудования</a:t>
            </a:r>
            <a:r>
              <a:rPr lang="ru-RU" dirty="0" smtClean="0"/>
              <a:t> (по отраслям).</a:t>
            </a:r>
          </a:p>
          <a:p>
            <a:r>
              <a:rPr lang="ru-RU" b="1" dirty="0" smtClean="0"/>
              <a:t>Сварщик</a:t>
            </a:r>
            <a:r>
              <a:rPr lang="ru-RU" dirty="0" smtClean="0"/>
              <a:t> (ручной и частично механизированной сварки (наплавки)).</a:t>
            </a:r>
          </a:p>
          <a:p>
            <a:r>
              <a:rPr lang="ru-RU" b="1" dirty="0" smtClean="0"/>
              <a:t>Контроллер качества в машиностроении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Мастер слесарных работ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Оператор-наладчик металлообрабатывающих станков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Аппаратчик-оператор производства продуктов питания из растительного сырья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Мастер по ремонту и обслуживанию автомобилей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Судостроитель-судоремонтник металлических судов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Мастер по изготовлению швейных изделий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Оператор оборудования швейного производства</a:t>
            </a:r>
            <a:r>
              <a:rPr lang="ru-RU" dirty="0" smtClean="0"/>
              <a:t> (по видам).</a:t>
            </a:r>
          </a:p>
          <a:p>
            <a:r>
              <a:rPr lang="ru-RU" b="1" dirty="0" smtClean="0"/>
              <a:t>Мастер садово-паркового и ландшафтного строительства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Мастер растениеводства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Повар, кондитер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643998" cy="127328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Предметы ГИА (2 предмета по выбору в 9 классе)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214554"/>
            <a:ext cx="4287420" cy="409480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Физика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Химия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Биология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География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История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Информатика и ИКТ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Английский язык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Литература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Обществознание</a:t>
            </a:r>
            <a:endParaRPr lang="ru-RU" dirty="0"/>
          </a:p>
        </p:txBody>
      </p:sp>
      <p:pic>
        <p:nvPicPr>
          <p:cNvPr id="4" name="Picture 4" descr="Копия (2) TEA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348036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Для проведения ГИА  на территории Российской Федерации и за ее пределами предусматривается </a:t>
            </a:r>
            <a:r>
              <a:rPr lang="ru-RU" b="1" u="sng" dirty="0" smtClean="0"/>
              <a:t>единое расписание экзаменов. </a:t>
            </a:r>
            <a:r>
              <a:rPr lang="ru-RU" dirty="0" smtClean="0"/>
              <a:t>По каждому учебному предмету устанавливается продолжительность проведения экзаменов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Расписания ОГЭ в 2026 году Основные сроки.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5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02.06.2025 г. – математика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09.06.2025 г. – русский язык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05.06.2025 г. – английский язык (П), обществознание, биология, география, физика, информатика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06.06.2025 г. – английский язык (У)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16.06.2025 г. – физика, литература, история, химия, обществознание, география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19.06.2025 г. – по всем учебным предметам (кроме русского языка и математики)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Расписания ОГЭ в 2026 году Дополнительные сроки.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 июня (понедельник) — математика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 июля (четверг) — русский язык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 июля (пятница) — по всем учебным предметам (кроме русского языка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 математики)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 июля (понедельник) — по всем учебным предметам (кроме русского языка и математики)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Расписания ОГЭ в 2026 году Дополнительный период.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521497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3 сентября (четверг) — математика;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7 сентября (понедельник) — русский язык;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10 сентября (четверг) — биология, география, история, физика;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14 сентября (понедельник) — иностранные языки (английский, испанский, немецкий, французский), информатика, литература, обществознание, химия.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Резервные дни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21 сентября (понедельник) — русский язык;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22 сентября (вторник) — математика;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23 сентября (среда) — по всем учебным предметам (кроме русского языка и математики);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24 сентября (четверг) — по всем учебным предметам (кроме русского языка и математики);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25 сентября (пятница) — по всем учебным предметам.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52600" y="5486400"/>
            <a:ext cx="5486400" cy="566738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762000" y="1600200"/>
          <a:ext cx="8096280" cy="4543443"/>
        </p:xfrm>
        <a:graphic>
          <a:graphicData uri="http://schemas.openxmlformats.org/drawingml/2006/table">
            <a:tbl>
              <a:tblPr/>
              <a:tblGrid>
                <a:gridCol w="4238628"/>
                <a:gridCol w="3857652"/>
              </a:tblGrid>
              <a:tr h="1012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Общеобразовательный предмет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язык, литература, математика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3часа 55 мин.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часа – письменная часть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 – устная часть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3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Обществознание, физика, история, химия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часа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География, информатика, биология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часа 30 мин.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5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457200"/>
            <a:ext cx="7715304" cy="1066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CC00"/>
                </a:solidFill>
              </a:rPr>
              <a:t>Продолжительность экзаменов 9 класс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Выбор обучающимися 9 классов предметов для прохождения ГИА по образовательным программам основного общего образования. 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072495" cy="456884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75236"/>
                <a:gridCol w="1614499"/>
                <a:gridCol w="1691380"/>
                <a:gridCol w="1691380"/>
              </a:tblGrid>
              <a:tr h="10026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9а класс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9б класс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9э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Городские тренировочные мероприятия (ТМ-9)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Январь-февраль 2026 г.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	Планируют  по математике и географии.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12.12.2025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был выбран предмет, то обучающийся  ТМ-9 будет писать по этому предмету.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Порядок проведения государственной итоговой аттестации по образовательным программам основного общего  образования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Утвержден приказом Министерства просвещения  Российской Федерации  от 04.04.2023 г. № 232/551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75191"/>
            <a:ext cx="8472518" cy="479708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Выполненная экзаменационная работа оценивается в первичных баллах. Первичные баллы переводятся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пятибальную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систему оценивания.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первичных баллов за выполнение каждого задания можно узнать в спецификации КИМ по предмету.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участников ГИА с полученными ими результатами  по общеобразовательному предмету осуществляется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 позднее 3-х рабочих дней со дня их утверждения ГЭК.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ГИА каждого участника заносятся в федеральную информационную систему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ege.spb.ru)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Перевод баллов отметку по русскому языку: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 «2»: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0-14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«3»: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15-25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«4»: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26-32, из них не менее 6 баллов за грамотность (по критериям ГК1–ГК4). Если по критериям ГК1–ГК4 обучающийся набрал менее 6 баллов, выставляется отметка «3».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«5»: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33-37, из них не менее 9 баллов за грамотность (по критериям ГК1–ГК4). Если по критериям ГК1–ГК4 обучающийся набрал менее 9 баллов, выставляется отметка «4».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Перевод баллов в отметку по математике: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«2»: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0-7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«3»: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8-14, из них не менее 2 баллов получено за выполнение заданий по геометрии. В случае получения менее 2 баллов за выполнение заданий по геометрии выставляется отметка «2».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«4»: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15-21, из них не менее 2 баллов получено за выполнение заданий по геометрии. В случае получения менее 2 баллов за выполнение заданий по геометрии выставляется отметка «2».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«5»: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22-31, из них не менее 2 баллов получено за выполнение заданий по геометрии. В случае получения менее 2 баллов за выполнение заданий по геометрии выставляется отметка «2».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Задания по геометрии: 15-19, 23-25.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Шкала перевода баллов отметку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hlinkClick r:id="rId2"/>
            </a:endParaRPr>
          </a:p>
          <a:p>
            <a:pPr>
              <a:buNone/>
            </a:pPr>
            <a:endParaRPr lang="ru-RU" b="1" dirty="0" smtClean="0">
              <a:hlinkClick r:id="rId2"/>
            </a:endParaRPr>
          </a:p>
          <a:p>
            <a:pPr>
              <a:buNone/>
            </a:pPr>
            <a:r>
              <a:rPr lang="ru-RU" b="1" dirty="0" smtClean="0">
                <a:hlinkClick r:id="rId2"/>
              </a:rPr>
              <a:t>	</a:t>
            </a:r>
            <a:r>
              <a:rPr lang="en-US" b="1" dirty="0" smtClean="0">
                <a:hlinkClick r:id="rId2"/>
              </a:rPr>
              <a:t>https://4ege.ru/gia-in-9/55351-shkala-perevoda-ballov-oge.html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Рекомендуемый минимальный первичный балл для отбора обучающихся в профильные классы для обучения по образовательным программам среднего общего образования: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естественнонаучного профиля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18 баллов, из них не менее 6 по геометрии;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экономического профиля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18 баллов, из них не менее 5 по геометрии;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физико-математического профиля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19 баллов, из них не менее 7 по геометрии.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профиля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Опрос среди обучающихся 9 классов, которые планируют обучаться в 10 классе ГБОУ школа № 76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выборе двух профильных предметов.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Естественнонаучный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Ориентирует на такие сферы деятельности, как медицина, биотехнологии.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На углублённом уровне изучаются химия и биология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Гуманитарный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Ориентирует на такие сферы деятельности, как педагогика, психология, общественные отношения.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Для изучения на углублённом уровне выбираются иностранный язык, обществознание, история.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Социально-экономический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Ориентирует на профессии, связанные с социальной сферой, финансами и экономикой, с обработкой информации, с такими сферами деятельности, как управление, предпринимательство, работа с финансами.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На углублённом уровне изучаются математика и обществознание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Технологический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Ориентирован на производственную, инженерную и информационную сферы деятельности.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Для изучения на углублённом уровне выбираются математика и информатика (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информационно-технологический профиль)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или 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математика и физика (инженерный профиль)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ГИА за курс основной  общей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ГИА – государственная итоговая аттестация </a:t>
            </a:r>
          </a:p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ОГЭ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– основной государственный экзамен</a:t>
            </a: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ГВЭ</a:t>
            </a:r>
            <a:r>
              <a:rPr lang="ru-RU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государственный выпускной экзамен (для учащихся с ОВЗ, детей- инвалидов, 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Выбор профиля обучающимися (на 12.12.2025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 человек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3" y="2643182"/>
          <a:ext cx="8929717" cy="241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43"/>
                <a:gridCol w="1785956"/>
                <a:gridCol w="1785950"/>
                <a:gridCol w="1857388"/>
                <a:gridCol w="17144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Технологический (математика и физика)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Технологический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(математика и информатика)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Социально-экономический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(математика и обществознание)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Естественнонаучный (химия, биология)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Гуманитарный (литература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 история, английский язык)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12/10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12/8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12/4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4/5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2/2/3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715404" cy="12527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C00"/>
                </a:solidFill>
              </a:rPr>
              <a:t>Результаты ГИА признаются удовлетворительными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48748"/>
            <a:ext cx="8229600" cy="53092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случае, если обучающийся  по всем предметам при сдаче ОГЭ  набрал количество баллов не ниже минимального.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В  случае, если обучающийся получил на ГИА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неудовлетворительный результат  не более чем по двум учебным предметам (ОГЭ)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допускается повторно к ГИА по данному предмету в текущем учебном году в дополнительные сроки (в июне).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FFCC00"/>
                </a:solidFill>
              </a:rPr>
              <a:t>По решению председателя ГЭК повторно допускаются к сдаче экзаменов в текущем году по соответствующему учебному предмету в дополнительные сроки:</a:t>
            </a:r>
            <a:endParaRPr lang="ru-RU" sz="2400" dirty="0">
              <a:solidFill>
                <a:srgbClr val="FFCC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	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обучающиеся, получившие на ГИА неудовлетворительный результат  не более чем по двум учебным предметам в 9 классе;</a:t>
            </a:r>
          </a:p>
          <a:p>
            <a:pPr algn="just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обучающиеся, не явившиеся на экзамены по уважительным причинам (болезнь или иные обстоятельства, подтвержденные документально);</a:t>
            </a:r>
          </a:p>
          <a:p>
            <a:pPr algn="just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обучающиеся, не завершившие выполнение экзаменационной работы по уважительным причинам (болезнь или иные обстоятельства, подтвержденные документально);</a:t>
            </a:r>
          </a:p>
          <a:p>
            <a:pPr algn="just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обучающиеся, которым конфликтная комиссия удовлетворила апелляцию о нарушении устанавливаемого порядка проведения ГИА;</a:t>
            </a:r>
          </a:p>
          <a:p>
            <a:pPr algn="just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обучающиеся, чьи результаты были аннулированы по решению председателя ГЭК в случае выявления фактов нарушений устанавливаемого порядка проведения ГИА.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5023500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Обучающиеся, получившие на ГИА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неудовлетворительные результаты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чем по двум учебным предметам в 9 классе, либо получившие повторно неудовлетворительный результат по одному из этих предметов, проходят ГИА по соответствующим учебным предметам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не ранее сентября текущего года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Апелляция.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Апелляция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письменное заявление участника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либо 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о нарушении установленного порядка проведения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ГИА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либо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о несогласии с результатами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ГИА</a:t>
            </a:r>
            <a:endParaRPr lang="ru-RU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	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Апелляция о нарушении установленного порядка проведения ГИА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подается в день экзамена после сдачи экзаменационных  бланков ,  не выходя из ППЭ  (результаты ГИА  аннулируются)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Апелляция о несогласии с результатами ГИА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подается в течение 2 рабочих дней после официального объявления индивидуальных результатов экзамена и ознакомления с ними участника ГИА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рассмотрения апелляции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как в сторону увеличения, так и в сторону уменьшения.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Экзаменационная работа перепроверяется полностью, а не отдельная ее часть.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Черновики,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использованные на экзамене, в качестве материалов апелляции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не рассматриваются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 повторной сдачи ГИА в дополнительные дни не допускаются: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не явившиеся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экзамен без уважительной причины;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результаты которых были отменены ГЭК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 связи с выявлением фактов нарушения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участником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установленного порядка проведения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в том числе удаленные с экзамена.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и процедура проведения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	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Участники ГИА в основные сроки получают уведомление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 уведомлении на ГИА указывается: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предметы ГИА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адреса пунктов проведения экзамена (далее – ППЭ)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даты и время начала экзаменов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коды образовательного учреждения и ППЭ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ППЭ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77310"/>
            <a:ext cx="8443914" cy="552359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800" b="1" u="sng" dirty="0" smtClean="0"/>
              <a:t>Экзамены проводятся в специальных пунктах проведения экзамена (ППЭ)</a:t>
            </a:r>
          </a:p>
          <a:p>
            <a:pPr algn="just"/>
            <a:endParaRPr lang="ru-RU" b="1" u="sng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В ППЭ нужно приходить с паспортом.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случае отсутствия у обучающегося документа, удостоверяющего личность, он допускается в ППЭ после подтверждения его личности сопровождающим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ППЭ выпускников сопровождают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уполномоченные представители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образовательного учреждения, в котором они обучаются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Помещения, не использующиеся для проведения экзамена, на время проведения экзамена запираются и опечатываются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На время проведения экзаменов в аудиториях закрываются стенды, плакаты и иные материалы со справочно-познавательной информацией по соответствующим учебным предметам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Для каждого обучающегося, выпускника прошлых лет выделяется отдельное рабочее место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сведения о ГИА: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48291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ГИА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форме ОГЭ проводится во всех субъектах Российской Федерации. </a:t>
            </a:r>
          </a:p>
          <a:p>
            <a:pPr algn="just"/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Результаты ОГЭ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основание для получения аттестата за курс основной общего образования</a:t>
            </a:r>
          </a:p>
          <a:p>
            <a:pPr algn="just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ОГЭ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организуется и проводится Федеральной службой по надзору в сфере образования и науки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совместно с органами исполнительной власти субъектов Российской Федерации, осуществляющими управление в сфере образования.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Организационным и технологическим обеспечением проведения ОГЭ  на федеральном уровне занимается ФЦТ, разработкой и экспертизой КИМ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ФИПИ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(Федеральный институт педагогических  измерений)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ППЭ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5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здании (комплексе зданий), где расположен ППЭ, до входа в ППЭ выделяется место для личных вещей обучающихся.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аудитории  не более 1 общественного наблюдателя.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аудитории  находится не менее 2-х организаторов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ППЭ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В день проведения экзамена в ППЭ могут присутствовать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представители средств массовой информации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(только до момента начала заполнения учащимися регистрационных полей экзаменационной работы), общественные наблюдатели, аккредитованные в установленном порядке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ЗАПРЕЩЕНО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35785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Использовать на экзамене запрещено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мобильные телефоны или иные средства связи, фото, аудио и видеоаппаратуру, любые электронно-вычислительные устройства, письменные заметки и иные средства хранения и передачи информации </a:t>
            </a:r>
          </a:p>
          <a:p>
            <a:pPr algn="just">
              <a:buNone/>
            </a:pPr>
            <a:endParaRPr lang="ru-RU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Также запрещаются: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разговоры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вставания с мест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пересаживания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обмен любыми материалами и предметами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хождение по ППЭ во время экзамена без сопровождения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Лица, допустившие нарушение указанных требований, </a:t>
            </a:r>
          </a:p>
          <a:p>
            <a:pPr>
              <a:buNone/>
            </a:pP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удаляются с экзамена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Руководитель ППЭ приглашает члена ГЭК, который составляет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акт об удалении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Акт об удалении с экзамена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 о досрочном завершении экзамена (в случает плохого самочувствия)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том же день направляется в ГЭК и РЦОИ для учета при обработке экзаменационных работ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Разрешается пользоваться на ОГЭ в 2024 году (приказ Министерства просвещения от 18.12.2023 г. № 954/2117):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 математике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линейка,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справочные материалы, содержащие основные формулы курса математики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90000"/>
              </a:lnSpc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по русскому языку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орфографический словарь;</a:t>
            </a:r>
            <a:endParaRPr lang="ru-RU" sz="2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по физике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линейка, непрограммируемый калькулятор,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лабораторное оборудование;</a:t>
            </a:r>
          </a:p>
          <a:p>
            <a:pPr algn="just">
              <a:defRPr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по химии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непрограммируемый калькулятор,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лабораторное оборудование, периодическая система химических элементов Д.И.Менделеева, таблица растворимости солей, кислот и оснований в воде, электрохимический ряд напряжений металлов (информация будет в КИМ);</a:t>
            </a:r>
          </a:p>
          <a:p>
            <a:pPr algn="just">
              <a:defRPr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по биологии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линейка, непрограммируемый калькулятор;</a:t>
            </a:r>
          </a:p>
          <a:p>
            <a:pPr algn="just"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по географии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линейка, непрограммируемый калькулятор и географические атласы для 7, 8 и 9 классов;</a:t>
            </a:r>
          </a:p>
          <a:p>
            <a:pPr algn="just">
              <a:defRPr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по литературе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орфографический словарь,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полные тексты художественных произведений, а также сборники лирики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по информатике и ИКТ, иностранным языкам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компьютеры.</a:t>
            </a:r>
          </a:p>
          <a:p>
            <a:pPr algn="just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786874" cy="566644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Экзамен сдается обучающимися самостоятельно, без помощи посторонних лиц.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время экзамена на рабочем столе обучающегося, помимо экзаменационных материалов, находятся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ручка (черная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документ, удостоверяющий личность;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средства обучения ;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лекарства и питание (при наличии справки);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специальные технические средства;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черновики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Иные вещи обучающиеся, выпускники прошлых лет оставляют в специально выделенном месте для личных вещей.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CC00"/>
                </a:solidFill>
              </a:rPr>
              <a:t>Проверка </a:t>
            </a:r>
            <a:endParaRPr lang="ru-RU" sz="3600" b="1" dirty="0">
              <a:solidFill>
                <a:srgbClr val="FFCC00"/>
              </a:solidFill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500034" y="1419204"/>
            <a:ext cx="8229600" cy="5438796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Экзаменационные работы проверяются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двумя экспертами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результатам проверки эксперты независимо друг от друга выставляют баллы за каждый ответ на задания экзаменационной работы. Результаты каждого оценивания вносятся в протоколы проверки предметными комиссиями, которые после заполнения передаются в РЦОИ для дальнейшей обработки. В случае существенного расхождения в баллах, выставленных двумя экспертами, назначается третья проверка. Существенное расхождение в баллах определено в критериях оценивания по соответствующему учебному предмету.</a:t>
            </a:r>
          </a:p>
          <a:p>
            <a:pPr algn="just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CC00"/>
                </a:solidFill>
              </a:rPr>
              <a:t>Проверка</a:t>
            </a:r>
            <a:endParaRPr lang="ru-RU" sz="3600" b="1" dirty="0">
              <a:solidFill>
                <a:srgbClr val="FFCC00"/>
              </a:solidFill>
            </a:endParaRP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Третий эксперт назначается председателем предметной комиссии из числа экспертов, ранее не проверявших экзаменационную работу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Третьему эксперту предоставляется информация о баллах, выставленных экспертами, ранее проверявшими экзаменационную работу обучающегося.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Баллы, выставленные третьим экспертом, являются окончательными</a:t>
            </a:r>
          </a:p>
          <a:p>
            <a:pPr algn="just"/>
            <a:endParaRPr lang="ru-RU" sz="28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6429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CC00"/>
                </a:solidFill>
              </a:rPr>
              <a:t>Подготовка к </a:t>
            </a:r>
            <a:r>
              <a:rPr lang="ru-RU" sz="3200" dirty="0" smtClean="0">
                <a:solidFill>
                  <a:srgbClr val="FFCC00"/>
                </a:solidFill>
              </a:rPr>
              <a:t>ГИА</a:t>
            </a:r>
            <a:r>
              <a:rPr lang="ru-RU" sz="3200" b="1" dirty="0" smtClean="0">
                <a:solidFill>
                  <a:srgbClr val="FFCC00"/>
                </a:solidFill>
              </a:rPr>
              <a:t> в 9 классах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358247" cy="474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997"/>
                <a:gridCol w="2041341"/>
                <a:gridCol w="785818"/>
                <a:gridCol w="928694"/>
                <a:gridCol w="2000264"/>
                <a:gridCol w="1000133"/>
              </a:tblGrid>
              <a:tr h="5724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День недели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кабинета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62924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9б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Зуева Е.В.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16-00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912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Нестерова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И.А.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16-00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Лабецкая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Е.Л.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16-00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766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9б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Нестерова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И.А.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16-00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9а,9б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Иванова И.В.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08-15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9а,9б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Куратова И.В.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16-00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9а.(б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Строчкова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Т.Н.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08-15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9а,9б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Данилова ТН.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16-00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Обществознание, история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9а,9б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Баглай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Н.П.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16-00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Итоговое собеседование по русскому языку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90062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Итоговое собеседование по русскому языку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 9 классов  Министерство просвещения  РФ  включило в мероприятия по мониторингу качества  подготовки выпускников 9 классов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Результаты влияют  на допуск к ГИА</a:t>
            </a:r>
          </a:p>
          <a:p>
            <a:pPr algn="ctr">
              <a:buNone/>
            </a:pPr>
            <a:endParaRPr lang="ru-RU" sz="36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None/>
            </a:pPr>
            <a:r>
              <a:rPr lang="ru-RU" sz="3600" b="1" u="sng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11 февраля 2026 года – основной день </a:t>
            </a:r>
          </a:p>
          <a:p>
            <a:pPr marL="285750" indent="-285750">
              <a:buNone/>
            </a:pPr>
            <a:endParaRPr lang="ru-RU" sz="3600" dirty="0" smtClean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285750" indent="-285750">
              <a:buNone/>
            </a:pPr>
            <a:r>
              <a:rPr lang="ru-RU" sz="3600" b="1" i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Дополнительные сроки:</a:t>
            </a:r>
          </a:p>
          <a:p>
            <a:pPr marL="285750" indent="-285750">
              <a:buNone/>
            </a:pPr>
            <a:r>
              <a:rPr lang="ru-RU" sz="36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11 марта 2026 года</a:t>
            </a:r>
          </a:p>
          <a:p>
            <a:pPr marL="285750" indent="-285750">
              <a:buNone/>
            </a:pPr>
            <a:r>
              <a:rPr lang="ru-RU" sz="3600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20 апреля 2026 года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ГИА (ОГЭ 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Единые правила проведения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Единое расписание (определяется Министерство просвещения   РФ)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заданий стандартизированной формы (КИМ)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специальных бланков для оформления ответов на задания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Проведение письменно на русском языке (за исключением  экзамена  по иностранным языкам)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Индивидуальный итоговый проект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ФГОС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основного общего образования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итоговый индивидуальный проект (ИИП)–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обязательное  условие допуска обучающихся 9 класса к прохождению ГИА по образовательным программа основного общего образования.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Защита проекта  – 17.02.2026 г. (вторник)</a:t>
            </a:r>
          </a:p>
          <a:p>
            <a:pPr algn="just"/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17 марта (вторник) 2026 г. – резервный день для защиты ИИП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Полезные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Официальные сайты ГИА:</a:t>
            </a:r>
            <a:endParaRPr lang="en-US" b="1" dirty="0" smtClean="0"/>
          </a:p>
          <a:p>
            <a:endParaRPr lang="en-US" b="1" dirty="0" smtClean="0">
              <a:hlinkClick r:id="rId2"/>
            </a:endParaRPr>
          </a:p>
          <a:p>
            <a:endParaRPr lang="ru-RU" b="1" dirty="0" smtClean="0"/>
          </a:p>
          <a:p>
            <a:r>
              <a:rPr lang="ru-RU" sz="4000" b="1" dirty="0" smtClean="0">
                <a:hlinkClick r:id="rId3"/>
              </a:rPr>
              <a:t>http://www.ege.</a:t>
            </a:r>
            <a:r>
              <a:rPr lang="en-US" sz="4000" b="1" dirty="0" err="1" smtClean="0">
                <a:hlinkClick r:id="rId3"/>
              </a:rPr>
              <a:t>spb</a:t>
            </a:r>
            <a:r>
              <a:rPr lang="ru-RU" sz="4000" b="1" dirty="0" smtClean="0">
                <a:hlinkClick r:id="rId3"/>
              </a:rPr>
              <a:t>.</a:t>
            </a:r>
            <a:r>
              <a:rPr lang="ru-RU" sz="4000" b="1" dirty="0" err="1" smtClean="0">
                <a:hlinkClick r:id="rId3"/>
              </a:rPr>
              <a:t>ru</a:t>
            </a:r>
            <a:endParaRPr lang="ru-RU" sz="4000" b="1" dirty="0" smtClean="0"/>
          </a:p>
          <a:p>
            <a:endParaRPr lang="ru-RU" sz="4000" b="1" dirty="0" smtClean="0"/>
          </a:p>
          <a:p>
            <a:r>
              <a:rPr lang="en-US" sz="4000" b="1" dirty="0" smtClean="0">
                <a:hlinkClick r:id="rId4"/>
              </a:rPr>
              <a:t>http</a:t>
            </a:r>
            <a:r>
              <a:rPr lang="ru-RU" sz="4000" b="1" dirty="0" smtClean="0">
                <a:hlinkClick r:id="rId4"/>
              </a:rPr>
              <a:t>:</a:t>
            </a:r>
            <a:r>
              <a:rPr lang="en-US" sz="4000" b="1" dirty="0" smtClean="0">
                <a:hlinkClick r:id="rId4"/>
              </a:rPr>
              <a:t>//fipi.ru</a:t>
            </a:r>
            <a:endParaRPr lang="en-US" sz="4000" b="1" dirty="0" smtClean="0"/>
          </a:p>
          <a:p>
            <a:endParaRPr lang="en-US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</a:t>
            </a:r>
            <a:r>
              <a:rPr lang="en-US" dirty="0" smtClean="0">
                <a:hlinkClick r:id="rId2"/>
              </a:rPr>
              <a:t>//fipi.ru</a:t>
            </a:r>
            <a:r>
              <a:rPr lang="ru-RU" dirty="0" smtClean="0"/>
              <a:t> ФИПИ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8398258" cy="564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</a:t>
            </a:r>
            <a:r>
              <a:rPr lang="en-US" dirty="0" smtClean="0">
                <a:hlinkClick r:id="rId2"/>
              </a:rPr>
              <a:t>//fipi.ru</a:t>
            </a:r>
            <a:r>
              <a:rPr lang="ru-RU" dirty="0" smtClean="0"/>
              <a:t> ФИПИ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835824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</a:t>
            </a:r>
            <a:r>
              <a:rPr lang="en-US" dirty="0" smtClean="0">
                <a:hlinkClick r:id="rId2"/>
              </a:rPr>
              <a:t>//fipi.ru</a:t>
            </a:r>
            <a:r>
              <a:rPr lang="ru-RU" dirty="0" smtClean="0"/>
              <a:t> ФИПИ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850112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022" y="571480"/>
            <a:ext cx="8223956" cy="58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09852"/>
          </a:xfrm>
        </p:spPr>
        <p:txBody>
          <a:bodyPr>
            <a:noAutofit/>
          </a:bodyPr>
          <a:lstStyle/>
          <a:p>
            <a:r>
              <a:rPr lang="ru-RU" sz="4000" dirty="0" smtClean="0">
                <a:hlinkClick r:id="rId2"/>
              </a:rPr>
              <a:t>http://www.ege.</a:t>
            </a:r>
            <a:r>
              <a:rPr lang="en-US" sz="4000" dirty="0" err="1" smtClean="0">
                <a:hlinkClick r:id="rId2"/>
              </a:rPr>
              <a:t>spb</a:t>
            </a:r>
            <a:r>
              <a:rPr lang="ru-RU" sz="4000" dirty="0" smtClean="0">
                <a:hlinkClick r:id="rId2"/>
              </a:rPr>
              <a:t>.</a:t>
            </a:r>
            <a:r>
              <a:rPr lang="ru-RU" sz="4000" dirty="0" err="1" smtClean="0">
                <a:hlinkClick r:id="rId2"/>
              </a:rPr>
              <a:t>ru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Оценивание результатов ГИА</a:t>
            </a:r>
            <a:endParaRPr lang="ru-RU" sz="4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885831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Решу ОГЭ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022" y="1500175"/>
            <a:ext cx="8223956" cy="490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 реализации программы «Репетиции ЕГЭ и ОГЭ в стенах университета»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Ключевые преимущества для учеников и школы: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	Полная репетиция экзамена: проводится в аудиториях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Санкт-Петербургского государственного архитектурно-строительного университета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соблюдением всех процедурных норм.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	Детальный разбор результатов: после экзамена каждый участник получит персональную карту знаний с указанием сильных и слабых сторон, а также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видеоразбор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всех заданий от эксперта.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	Профориентация для родителей: параллельно с экзаменом будут проведены для родителей мастер-классы.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проведения: 14 декабря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ОГЭ: 10:00–14:00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ЕГЭ: 12:00–16:00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СпбГАСУ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ул. 2-я Красноармейская, д. 4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Обязательна предварительная регистрация по ссылке: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https://nvgtr.ru/RJ82ww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вопросам проведения мероприятий можно обратиться к специалисту MAXIMUM — Степанова Дарья, тел. + 79101088748.</a:t>
            </a:r>
          </a:p>
          <a:p>
            <a:pPr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 ГИА -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обучающиеся,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освоившие основные общеобразовательные программы основного общего  образования 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допущенные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установленном порядке к государственной (итоговой) аттестации, т.е. 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не имеющие академической задолженности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в полном объеме выполнившие учебный план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Заявление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Заявление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участие в ГИА с указанием предметов, которые выпускник собирается сдавать, необходимо подать</a:t>
            </a: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 позднее 1 марта 2026 года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изменяют (дополняют) выбор учебного предмета (перечня учебных предметов) при наличии у них уважительных причин (болезни или иных обстоятельств, подтвержденных документально).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 этом случае обучающийся подает заявление в ГЭК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указанием измененного перечня учебных предметов, по которым он планирует пройти ГИА, и причины изменения заявленного ранее перечня. Указанное заявление подается не позднее чем за две недели до начала соответствующих экзаменов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ГИА: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получения аттестата выпускники 9  классов  текущего года сдают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обязательные предметы – русский язык, математику и два предмета по выбору  обучающегося;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случае, если обучающийся поступает на рабочие профессии, то можно сдать только два  обязательных предмета (русский язык и математику);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поступление в 10 класс возможно только при условии сдачи на ГИА  всех четырех экзаменов;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3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1813</TotalTime>
  <Words>1600</Words>
  <Application>Microsoft Office PowerPoint</Application>
  <PresentationFormat>Экран (4:3)</PresentationFormat>
  <Paragraphs>386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Модульная</vt:lpstr>
      <vt:lpstr>Государственное бюджетное общеобразовательное учреждение средняя общеобразовательная школа № 76 Выборгского района Санкт-Петербурга</vt:lpstr>
      <vt:lpstr>Нормативная база</vt:lpstr>
      <vt:lpstr>ГИА за курс основной  общей школы</vt:lpstr>
      <vt:lpstr>Основные сведения о ГИА:</vt:lpstr>
      <vt:lpstr>Особенности ГИА (ОГЭ ):</vt:lpstr>
      <vt:lpstr>Участники ГИА - это</vt:lpstr>
      <vt:lpstr>Заявление </vt:lpstr>
      <vt:lpstr>Заявление</vt:lpstr>
      <vt:lpstr>Особенности ГИА:</vt:lpstr>
      <vt:lpstr>Особенности ГИА:</vt:lpstr>
      <vt:lpstr>С 1 апреля 2025 года в Санкт-Петербурге в рамках эксперимента можно поступить после 9 класса, сдав только два ОГЭ (русский язык и математику) на следующие рабочие профессии:</vt:lpstr>
      <vt:lpstr>Предметы ГИА (2 предмета по выбору в 9 классе)</vt:lpstr>
      <vt:lpstr>Слайд 13</vt:lpstr>
      <vt:lpstr>Расписания ОГЭ в 2026 году Основные сроки. </vt:lpstr>
      <vt:lpstr>Расписания ОГЭ в 2026 году Дополнительные сроки. </vt:lpstr>
      <vt:lpstr>Расписания ОГЭ в 2026 году Дополнительный период. </vt:lpstr>
      <vt:lpstr>Слайд 17</vt:lpstr>
      <vt:lpstr>Выбор обучающимися 9 классов предметов для прохождения ГИА по образовательным программам основного общего образования. </vt:lpstr>
      <vt:lpstr>Городские тренировочные мероприятия (ТМ-9)</vt:lpstr>
      <vt:lpstr>Результаты  ГИА</vt:lpstr>
      <vt:lpstr>Перевод баллов отметку по русскому языку:</vt:lpstr>
      <vt:lpstr>Перевод баллов в отметку по математике:</vt:lpstr>
      <vt:lpstr>Шкала перевода баллов отметку</vt:lpstr>
      <vt:lpstr>Слайд 24</vt:lpstr>
      <vt:lpstr>Выбор профиля</vt:lpstr>
      <vt:lpstr>Профили</vt:lpstr>
      <vt:lpstr>Профили</vt:lpstr>
      <vt:lpstr>Профили</vt:lpstr>
      <vt:lpstr>Профили</vt:lpstr>
      <vt:lpstr>Выбор профиля обучающимися (на 12.12.2025 г.</vt:lpstr>
      <vt:lpstr>Результаты ГИА признаются удовлетворительными </vt:lpstr>
      <vt:lpstr>По решению председателя ГЭК повторно допускаются к сдаче экзаменов в текущем году по соответствующему учебному предмету в дополнительные сроки:</vt:lpstr>
      <vt:lpstr>Слайд 33</vt:lpstr>
      <vt:lpstr>Апелляция.</vt:lpstr>
      <vt:lpstr>Слайд 35</vt:lpstr>
      <vt:lpstr>Результаты рассмотрения апелляции</vt:lpstr>
      <vt:lpstr>До повторной сдачи ГИА в дополнительные дни не допускаются:</vt:lpstr>
      <vt:lpstr>Правила и процедура проведения ГИА</vt:lpstr>
      <vt:lpstr>ППЭ</vt:lpstr>
      <vt:lpstr>ППЭ</vt:lpstr>
      <vt:lpstr>ППЭ</vt:lpstr>
      <vt:lpstr>ЗАПРЕЩЕНО</vt:lpstr>
      <vt:lpstr>Слайд 43</vt:lpstr>
      <vt:lpstr>Разрешается пользоваться на ОГЭ в 2024 году (приказ Министерства просвещения от 18.12.2023 г. № 954/2117): </vt:lpstr>
      <vt:lpstr>Слайд 45</vt:lpstr>
      <vt:lpstr>Проверка </vt:lpstr>
      <vt:lpstr>Проверка</vt:lpstr>
      <vt:lpstr>Подготовка к ГИА в 9 классах</vt:lpstr>
      <vt:lpstr>Итоговое собеседование по русскому языку </vt:lpstr>
      <vt:lpstr>Индивидуальный итоговый проект</vt:lpstr>
      <vt:lpstr>Полезные ресурсы</vt:lpstr>
      <vt:lpstr>http://fipi.ru ФИПИ</vt:lpstr>
      <vt:lpstr>http://fipi.ru ФИПИ</vt:lpstr>
      <vt:lpstr>http://fipi.ru ФИПИ</vt:lpstr>
      <vt:lpstr>Слайд 55</vt:lpstr>
      <vt:lpstr>http://www.ege.spb.ru Оценивание результатов ГИА</vt:lpstr>
      <vt:lpstr>Решу ОГЭ</vt:lpstr>
      <vt:lpstr>О реализации программы «Репетиции ЕГЭ и ОГЭ в стенах университета»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средняя общеобразовательная школа № 76 Выборгского района Санкт-Петербурга</dc:title>
  <dc:creator>Ирина</dc:creator>
  <cp:lastModifiedBy>kuratova</cp:lastModifiedBy>
  <cp:revision>251</cp:revision>
  <dcterms:created xsi:type="dcterms:W3CDTF">2015-10-16T11:54:54Z</dcterms:created>
  <dcterms:modified xsi:type="dcterms:W3CDTF">2025-12-13T07:13:05Z</dcterms:modified>
</cp:coreProperties>
</file>