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76" r:id="rId20"/>
  </p:sldIdLst>
  <p:sldSz cx="9144000" cy="5143500" type="screen16x9"/>
  <p:notesSz cx="6858000" cy="9144000"/>
  <p:embeddedFontLst>
    <p:embeddedFont>
      <p:font typeface="Merriweather" panose="020B0604020202020204" charset="-52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1b164c2e8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1b164c2e8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1b164c2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1b164c2e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1b164c2e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1b164c2e8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b164c2e8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b164c2e8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1b164c2e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1b164c2e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1b164c2e8_1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1b164c2e8_1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1b164c2e8_1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1b164c2e8_1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b164c2e8_1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b164c2e8_1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1b164c2e8_1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1b164c2e8_1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b164c2e8_1_1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b164c2e8_1_1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1b164c2e8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1b164c2e8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1b164c2e8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1b164c2e8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1b164c2e8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1b164c2e8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1b164c2e8_0_1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1b164c2e8_0_1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b164c2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1b164c2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b164c2e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1b164c2e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1b164c2e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1b164c2e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1b164c2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1b164c2e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AUTOLAYOUT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13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63" name="Google Shape;63;p1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1">
  <p:cSld name="AUTOLAYOUT_1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2">
  <p:cSld name="AUTOLAYOUT_2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7425" y="924900"/>
            <a:ext cx="4779300" cy="314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50064B4-280E-4AC3-8EBE-CFDAB7B41305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F3FC-B880-4114-8680-7F24C45DA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2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tionline.com/helplin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moschryadom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57775" y="378675"/>
            <a:ext cx="2792700" cy="11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Arial"/>
                <a:ea typeface="Arial"/>
                <a:cs typeface="Arial"/>
                <a:sym typeface="Arial"/>
              </a:rPr>
              <a:t>ГБУ ДО ЦППМСП Выборгского района Санкт - Петербурга</a:t>
            </a:r>
            <a:endParaRPr sz="50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Информирование несовершеннолетних и их родителей (законных представителей) о действующих службах экстренной психологической помощи детям и членам их семей</a:t>
            </a:r>
            <a:endParaRPr sz="2400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ru" sz="1580" dirty="0"/>
              <a:t>Фролова Н.Б., методист ГБУ ДО ЦППСМП </a:t>
            </a:r>
            <a:endParaRPr sz="1580" dirty="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ru" sz="1580" dirty="0"/>
              <a:t>Выборгского района Санкт-Петербурга</a:t>
            </a:r>
            <a:endParaRPr sz="27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75" y="1546275"/>
            <a:ext cx="2729525" cy="16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-78900" y="3455300"/>
            <a:ext cx="3029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     </a:t>
            </a:r>
            <a:r>
              <a:rPr lang="ru">
                <a:solidFill>
                  <a:schemeClr val="lt1"/>
                </a:solidFill>
              </a:rPr>
              <a:t>Костромской проспект, дом 7</a:t>
            </a:r>
            <a:endParaRPr>
              <a:solidFill>
                <a:schemeClr val="lt1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 Тел. (812) 553-18-75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57775" y="1041325"/>
            <a:ext cx="27927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Мифы и реальность</a:t>
            </a:r>
            <a:endParaRPr sz="200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329075" y="362875"/>
            <a:ext cx="5664300" cy="46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№5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Миф</a:t>
            </a:r>
            <a:r>
              <a:rPr lang="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Детский телефон доверия является площадкой для получения профессионального опыта начинающими психологами. Часто консультантами на телефоне работают неравнодушные волонтеры.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На телефоне доверия работают только опытные психологи, прошедшие серьезную личностную и профессиональную подготовку.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5" y="2486850"/>
            <a:ext cx="2367200" cy="20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57775" y="1041325"/>
            <a:ext cx="27927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Мифы и реальность</a:t>
            </a:r>
            <a:endParaRPr sz="2000"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329075" y="299775"/>
            <a:ext cx="5664300" cy="4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№6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Миф</a:t>
            </a:r>
            <a:r>
              <a:rPr lang="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Разговорами проблему не решишь. Один звонок жизнь не изменит, не имеет смысла тратить время на пустые разговоры.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Во время разговора можно найти вариант решения проблемы или поменять отношение к ситуации, посмотрев на нее с другой стороны.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5" y="2486850"/>
            <a:ext cx="2367200" cy="20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57775" y="1025550"/>
            <a:ext cx="27927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60">
                <a:latin typeface="Arial"/>
                <a:ea typeface="Arial"/>
                <a:cs typeface="Arial"/>
                <a:sym typeface="Arial"/>
              </a:rPr>
              <a:t>Кризисная служба работает на базе ГБУ ДО ЦППМСП Выборгского района Санкт-Петербурга с 2018 года</a:t>
            </a:r>
            <a:endParaRPr sz="1000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897075" y="1561975"/>
            <a:ext cx="5096400" cy="3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228" y="252248"/>
            <a:ext cx="5648196" cy="462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78900" y="362875"/>
            <a:ext cx="2871600" cy="4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Кризисная ситуация рассматривается как фактор, приводящий к нарушению психического (душевного) и физического  равновесия личности, возникшего в результате средовых воздействий. При этом человек не способен решить проблему самостоятельно. </a:t>
            </a:r>
            <a:endParaRPr sz="20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202850" y="173550"/>
            <a:ext cx="5790600" cy="48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 деятельности Кризисной службы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Оказание </a:t>
            </a: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экстренной психологической помощи детям, их родителям (законным представителям) в кризисной ситуации;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Обеспечение </a:t>
            </a: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поддержки в трудной или кризисной ситуации;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Осуществление </a:t>
            </a: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профилактики и выявление случаев жестокого обращения с детьми;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Способствование </a:t>
            </a: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созданию условий для благоприятного личностного развития детей и подростков.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3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78900" y="1041325"/>
            <a:ext cx="28716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300">
                <a:latin typeface="Arial"/>
                <a:ea typeface="Arial"/>
                <a:cs typeface="Arial"/>
                <a:sym typeface="Arial"/>
              </a:rPr>
              <a:t>Экстренная помощь и сопровождение в кризисных ситуациях</a:t>
            </a:r>
            <a:endParaRPr sz="2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202850" y="520650"/>
            <a:ext cx="5790600" cy="4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❏"/>
            </a:pPr>
            <a:r>
              <a:rPr lang="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Жестокое обращение с детьми в семье;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❏"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Затяжные межличностные конфликты, сопровождающиеся психоэмоциональным напряжением;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❏"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Напряженные  отношения в коллективе, в том числе буллинг, моббинг;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❏"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Депрессивное состояние;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❏"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Аддиктивное поведение;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❏"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Аутодеструктивное, в том числе суицидальное поведение подростков.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3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78900" y="1609325"/>
            <a:ext cx="2871600" cy="29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700">
                <a:latin typeface="Arial"/>
                <a:ea typeface="Arial"/>
                <a:cs typeface="Arial"/>
                <a:sym typeface="Arial"/>
              </a:rPr>
              <a:t>Электронные ресурсы</a:t>
            </a:r>
            <a:r>
              <a:rPr lang="ru" sz="2300">
                <a:latin typeface="Arial"/>
                <a:ea typeface="Arial"/>
                <a:cs typeface="Arial"/>
                <a:sym typeface="Arial"/>
              </a:rPr>
              <a:t> </a:t>
            </a:r>
            <a:endParaRPr sz="2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202850" y="1609325"/>
            <a:ext cx="5790600" cy="3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посвящен  безопасному использованию </a:t>
            </a:r>
            <a:r>
              <a:rPr lang="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сети Интернет.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❏"/>
            </a:pPr>
            <a:r>
              <a:rPr lang="ru" sz="1700" i="1" dirty="0" smtClean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телефонное </a:t>
            </a:r>
            <a:r>
              <a:rPr lang="ru" sz="1700" i="1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 онлайн консультирование для детей и взрослых по проблемам безопасного использования интернета и мобильной связи.</a:t>
            </a:r>
            <a:endParaRPr sz="27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http://detionline.com/helpline/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00" y="2919975"/>
            <a:ext cx="2403000" cy="1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8137" y="136734"/>
            <a:ext cx="6020025" cy="128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78900" y="1376855"/>
            <a:ext cx="2871600" cy="3199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700" dirty="0">
                <a:latin typeface="Arial"/>
                <a:ea typeface="Arial"/>
                <a:cs typeface="Arial"/>
                <a:sym typeface="Arial"/>
              </a:rPr>
              <a:t>Электронные ресурсы</a:t>
            </a:r>
            <a:r>
              <a:rPr lang="ru" sz="23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202850" y="1609325"/>
            <a:ext cx="5790600" cy="3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Интернет ресурс для оказания психологической помощи несовершеннолетним</a:t>
            </a: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❏"/>
            </a:pPr>
            <a:r>
              <a:rPr lang="ru" sz="2000" i="1" dirty="0" smtClean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Онлайн </a:t>
            </a:r>
            <a:r>
              <a:rPr lang="ru" sz="2000" i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чат: консультанты работают с 15.00 до </a:t>
            </a:r>
            <a:r>
              <a:rPr lang="ru" sz="2000" i="1" dirty="0" smtClean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22.00</a:t>
            </a:r>
          </a:p>
          <a:p>
            <a:pPr marL="457200" lvl="0" indent="-4191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2000" i="1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❏"/>
            </a:pPr>
            <a:r>
              <a:rPr lang="ru" sz="2000" i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Обращение  по электронной почте </a:t>
            </a:r>
            <a:r>
              <a:rPr lang="ru" sz="2000" b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tvoya_territoria@mail.ru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2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750" y="245100"/>
            <a:ext cx="5711700" cy="10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813" y="2706497"/>
            <a:ext cx="2145775" cy="1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78900" y="1366345"/>
            <a:ext cx="2871600" cy="3210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700" dirty="0">
                <a:latin typeface="Arial"/>
                <a:ea typeface="Arial"/>
                <a:cs typeface="Arial"/>
                <a:sym typeface="Arial"/>
              </a:rPr>
              <a:t>Электронные ресурсы</a:t>
            </a:r>
            <a:r>
              <a:rPr lang="ru" sz="23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3202850" y="1498875"/>
            <a:ext cx="5790600" cy="3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Психологическая и информационная онлайн-помощь подросткам до 18 лет.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❏"/>
            </a:pPr>
            <a:r>
              <a:rPr lang="ru" sz="2000" i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Консультирование психолога  в онлайн чате </a:t>
            </a:r>
            <a:endParaRPr sz="2000" i="1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</a:t>
            </a:r>
            <a:r>
              <a:rPr lang="ru" sz="2000" b="1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ru" sz="2000" b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https://pomoschryadom.ru/</a:t>
            </a:r>
            <a:endParaRPr sz="2000" b="1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50" y="200075"/>
            <a:ext cx="5790600" cy="116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813" y="2977000"/>
            <a:ext cx="2691775" cy="13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78900" y="1303283"/>
            <a:ext cx="2871600" cy="3273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700" dirty="0">
                <a:latin typeface="Arial"/>
                <a:ea typeface="Arial"/>
                <a:cs typeface="Arial"/>
                <a:sym typeface="Arial"/>
              </a:rPr>
              <a:t>Электронные ресурсы</a:t>
            </a:r>
            <a:r>
              <a:rPr lang="ru" sz="23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202850" y="1609325"/>
            <a:ext cx="5790600" cy="3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Интернет ресурс для родителей</a:t>
            </a: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❏"/>
            </a:pPr>
            <a:r>
              <a:rPr lang="ru" sz="2000" i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Информационные материалы по проблемам обучения и воспитания детей </a:t>
            </a:r>
            <a:endParaRPr sz="2000" i="1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❏"/>
            </a:pPr>
            <a:r>
              <a:rPr lang="ru" sz="2000" i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Консультирование в чате (психолог, юрист, специалист по профориентации)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❏"/>
            </a:pPr>
            <a:r>
              <a:rPr lang="ru" sz="2000" i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Кейс игры</a:t>
            </a:r>
            <a:endParaRPr sz="2000" i="1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00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Char char="❏"/>
            </a:pPr>
            <a:r>
              <a:rPr lang="ru" sz="2000" i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Конкурсы и акции</a:t>
            </a:r>
            <a:endParaRPr sz="2000" i="1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2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00" y="2747825"/>
            <a:ext cx="25431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225" y="0"/>
            <a:ext cx="6022775" cy="14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80" y="111513"/>
            <a:ext cx="8760852" cy="99417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ПОМОЩЬ В КРИЗИСНОЙ СИТУАЦИИ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9" y="1259485"/>
            <a:ext cx="4403558" cy="372159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КРИЗИСНАЯ СЛУЖБА </a:t>
            </a:r>
            <a:endParaRPr lang="ru-RU" sz="1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Центра психолого-педагогической, медицинской и социальной помощи Выборгского района Санкт-Петербурга 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Костромской проспект,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д. 7 </a:t>
            </a: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(метро Удельная)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Телефон: </a:t>
            </a:r>
            <a:r>
              <a:rPr lang="ru-R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553-18-75</a:t>
            </a:r>
            <a:endParaRPr lang="ru-RU" sz="16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Сайт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цппмсп-выборгский.рф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Эл. почта: </a:t>
            </a:r>
            <a:r>
              <a:rPr lang="ru-R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viborpmss@bk.ru</a:t>
            </a: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641" y="1259484"/>
            <a:ext cx="4142591" cy="1047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784" y="2329312"/>
            <a:ext cx="2277246" cy="1567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6582" y="3801850"/>
            <a:ext cx="2946765" cy="502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7103" y="2283362"/>
            <a:ext cx="1893094" cy="1357313"/>
          </a:xfrm>
          <a:prstGeom prst="rect">
            <a:avLst/>
          </a:prstGeom>
        </p:spPr>
      </p:pic>
      <p:pic>
        <p:nvPicPr>
          <p:cNvPr id="10" name="Picture 2" descr="https://lh5.googleusercontent.com/svlPrsMmJpe-oEmtemHFAQmJHpsv1fYF7G52M8wFja670rlmF7Vf1dtW5vYXzCFEufq622UH_qkguEML8EWNbSVynlGEmb4kXmLTNnrl86SxruMNeUONFWi0Fppmt3gWHsLPhpYk6hJ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9287" y="4383403"/>
            <a:ext cx="3101706" cy="622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4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57775" y="1719750"/>
            <a:ext cx="2792700" cy="28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Arial"/>
                <a:ea typeface="Arial"/>
                <a:cs typeface="Arial"/>
                <a:sym typeface="Arial"/>
              </a:rPr>
              <a:t>Основание</a:t>
            </a:r>
            <a:endParaRPr sz="22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68718" y="307975"/>
            <a:ext cx="5612524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Распоряжение Комитета по образованию №2294-р от 16.08.2021 г.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«Об утверждении Плана мероприятий по профилактике суицидального поведения среди несовершеннолетних, обучающихся в образовательных учреждениях Санкт-Петербурга, на 2021-2022 уч.год»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275" y="777775"/>
            <a:ext cx="3999400" cy="20083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33200" y="546225"/>
            <a:ext cx="4417476" cy="3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п. 1.3 «Регулярное информирование несовершеннолетних и их родителей (законных представителей) о действующих службах экстренной психологической помощи детям и членам их семей, а также детском телефоне доверия, Интернет-ресурсах, посредством которых оказывается психологическая помощь, и  иных возможностях получения несовершеннолетними и членам их семей помощи в кризисных ситуациях.</a:t>
            </a:r>
            <a:endParaRPr sz="1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1580" dirty="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  <a:lum bright="70000" contrast="-70000"/>
          </a:blip>
          <a:stretch>
            <a:fillRect/>
          </a:stretch>
        </p:blipFill>
        <p:spPr>
          <a:xfrm>
            <a:off x="5191400" y="3360625"/>
            <a:ext cx="3857400" cy="12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l="11372" r="11101"/>
          <a:stretch/>
        </p:blipFill>
        <p:spPr>
          <a:xfrm>
            <a:off x="5244625" y="1286262"/>
            <a:ext cx="3543501" cy="25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220875" y="457550"/>
            <a:ext cx="4884600" cy="3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000000"/>
                </a:solidFill>
              </a:rPr>
              <a:t>На информационных стендах и на сайтах образовательных учреждениях необходимо разместить информацию о ресурсах помощи и поддержки в кризисных ситуациях.</a:t>
            </a:r>
            <a:endParaRPr sz="1900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ru" sz="1900" b="1" dirty="0" smtClean="0">
                <a:solidFill>
                  <a:srgbClr val="000000"/>
                </a:solidFill>
              </a:rPr>
              <a:t>Телефон </a:t>
            </a:r>
            <a:r>
              <a:rPr lang="ru" sz="1900" b="1" dirty="0">
                <a:solidFill>
                  <a:srgbClr val="000000"/>
                </a:solidFill>
              </a:rPr>
              <a:t>доверия </a:t>
            </a:r>
            <a:endParaRPr sz="1900" b="1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ru" sz="1900" b="1" dirty="0">
                <a:solidFill>
                  <a:srgbClr val="000000"/>
                </a:solidFill>
              </a:rPr>
              <a:t>Кризисная служба на базе ГБУ ДО ЦППМСП Выборгского района Санкт-Петербурга</a:t>
            </a:r>
            <a:endParaRPr sz="1900" b="1" dirty="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ru" sz="1900" b="1" dirty="0">
                <a:solidFill>
                  <a:srgbClr val="000000"/>
                </a:solidFill>
              </a:rPr>
              <a:t>Электронные ресурсы</a:t>
            </a:r>
            <a:endParaRPr sz="1900" b="1" dirty="0">
              <a:solidFill>
                <a:srgbClr val="000000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94450" y="4370400"/>
            <a:ext cx="8393700" cy="477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Roboto"/>
                <a:ea typeface="Roboto"/>
                <a:cs typeface="Roboto"/>
                <a:sym typeface="Roboto"/>
              </a:rPr>
              <a:t>Информация должна быть доступна обучающимся и родителям!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57775" y="1719750"/>
            <a:ext cx="2792700" cy="28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latin typeface="Arial"/>
                <a:ea typeface="Arial"/>
                <a:cs typeface="Arial"/>
                <a:sym typeface="Arial"/>
              </a:rPr>
              <a:t>Общероссийский телефон доверия для детей и подростков</a:t>
            </a:r>
            <a:endParaRPr sz="9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475" y="489100"/>
            <a:ext cx="5142199" cy="420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57775" y="1041325"/>
            <a:ext cx="27927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Мифы и реальность</a:t>
            </a:r>
            <a:endParaRPr sz="200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329075" y="205100"/>
            <a:ext cx="5664300" cy="47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35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№1</a:t>
            </a:r>
            <a:endParaRPr sz="35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20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20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Миф</a:t>
            </a:r>
            <a:r>
              <a:rPr lang="ru" sz="205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Обращение ребенка </a:t>
            </a:r>
            <a:r>
              <a:rPr lang="ru" sz="205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будет </a:t>
            </a:r>
            <a:r>
              <a:rPr lang="ru" sz="205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записано, и родители узнают, что он звонил и жаловался на них.</a:t>
            </a:r>
            <a:endParaRPr sz="205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205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2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ru" sz="2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Разговоры с абонентами не записываются, и даже не определяются номера телефонов:  психолог никогда не узнает, кто и откуда ему позвонил.</a:t>
            </a:r>
            <a:endParaRPr sz="2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SzPts val="770"/>
              <a:buNone/>
            </a:pPr>
            <a:endParaRPr sz="154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5" y="2486850"/>
            <a:ext cx="2367200" cy="20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57775" y="1041325"/>
            <a:ext cx="27927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Мифы и реальность</a:t>
            </a:r>
            <a:endParaRPr sz="2000"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329075" y="362875"/>
            <a:ext cx="5664300" cy="46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35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№2</a:t>
            </a:r>
            <a:endParaRPr sz="35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20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20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Миф</a:t>
            </a:r>
            <a:r>
              <a:rPr lang="ru" sz="205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Звонки на </a:t>
            </a:r>
            <a:r>
              <a:rPr lang="ru" sz="205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Телефон </a:t>
            </a:r>
            <a:r>
              <a:rPr lang="ru" sz="205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доверия платные, действует специальный социальный тариф.</a:t>
            </a:r>
            <a:endParaRPr sz="205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205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r>
              <a:rPr lang="ru" sz="2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ru" sz="2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Звонки на детский телефон доверия по всей России бесплатные. Но телефон не должен быть отключен от услуг связи.</a:t>
            </a:r>
            <a:endParaRPr sz="2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SzPts val="770"/>
              <a:buNone/>
            </a:pPr>
            <a:endParaRPr sz="154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5" y="2486850"/>
            <a:ext cx="2367200" cy="20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57775" y="1041325"/>
            <a:ext cx="27927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Мифы и реальность</a:t>
            </a:r>
            <a:endParaRPr sz="20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439525" y="205100"/>
            <a:ext cx="5348700" cy="48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№3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Миф</a:t>
            </a:r>
            <a:r>
              <a:rPr lang="r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Сильный человек не нуждается в посторонней помощи. Наши проблемы – это наша ответственность, и только нам известно, как лучше разобраться в ситуации.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Каждый человек может оказаться в новой и трудной для себя ситуации, когда нужна профессиональная поддержка.  Только сильный и уверенный в своих силах человек может признавать свои слабости и просить о помощи.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45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5" y="2486850"/>
            <a:ext cx="2367200" cy="20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157775" y="1041325"/>
            <a:ext cx="2792700" cy="3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Мифы и реальность</a:t>
            </a:r>
            <a:endParaRPr sz="2000"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329075" y="205100"/>
            <a:ext cx="5664300" cy="47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№4</a:t>
            </a:r>
            <a:endParaRPr sz="3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Миф</a:t>
            </a:r>
            <a:r>
              <a:rPr lang="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По Телефону доверия можно звонить только с очень серьезными проблемами, такими как желание умереть, смерть близкого, насилие, травля и так далее.  Если  у вас  конфликт в семье, проблемы в школе или личной жизни, то это не повод звонить и тратить время специалистов на всякие глупости.</a:t>
            </a:r>
            <a:endParaRPr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</a:t>
            </a:r>
            <a:r>
              <a:rPr lang="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Психологи детского телефона доверия готовы выслушать и помочь любому ребенку, подростку или родителю, который позвонит. </a:t>
            </a:r>
            <a:r>
              <a:rPr lang="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 </a:t>
            </a:r>
            <a:r>
              <a:rPr lang="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неважных </a:t>
            </a:r>
            <a:r>
              <a:rPr lang="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16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5" y="2486850"/>
            <a:ext cx="2367200" cy="20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828</Words>
  <Application>Microsoft Office PowerPoint</Application>
  <PresentationFormat>Экран (16:9)</PresentationFormat>
  <Paragraphs>98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Merriweather</vt:lpstr>
      <vt:lpstr>Georgia</vt:lpstr>
      <vt:lpstr>Roboto</vt:lpstr>
      <vt:lpstr>Wingdings</vt:lpstr>
      <vt:lpstr>Arial</vt:lpstr>
      <vt:lpstr>Paradigm</vt:lpstr>
      <vt:lpstr>ГБУ ДО ЦППМСП Выборгского района Санкт - Петербурга</vt:lpstr>
      <vt:lpstr>Основание</vt:lpstr>
      <vt:lpstr>Презентация PowerPoint</vt:lpstr>
      <vt:lpstr>Презентация PowerPoint</vt:lpstr>
      <vt:lpstr>Общероссийский телефон доверия для детей и подростков</vt:lpstr>
      <vt:lpstr>Мифы и реальность</vt:lpstr>
      <vt:lpstr>Мифы и реальность</vt:lpstr>
      <vt:lpstr>Мифы и реальность</vt:lpstr>
      <vt:lpstr>Мифы и реальность</vt:lpstr>
      <vt:lpstr>Мифы и реальность</vt:lpstr>
      <vt:lpstr>Мифы и реальность</vt:lpstr>
      <vt:lpstr>Кризисная служба работает на базе ГБУ ДО ЦППМСП Выборгского района Санкт-Петербурга с 2018 года</vt:lpstr>
      <vt:lpstr>Кризисная ситуация рассматривается как фактор, приводящий к нарушению психического (душевного) и физического  равновесия личности, возникшего в результате средовых воздействий. При этом человек не способен решить проблему самостоятельно.  </vt:lpstr>
      <vt:lpstr>Экстренная помощь и сопровождение в кризисных ситуациях </vt:lpstr>
      <vt:lpstr>Электронные ресурсы  </vt:lpstr>
      <vt:lpstr>Электронные ресурсы  </vt:lpstr>
      <vt:lpstr>Электронные ресурсы  </vt:lpstr>
      <vt:lpstr>Электронные ресурсы  </vt:lpstr>
      <vt:lpstr>ПОМОЩЬ В КРИЗИСНОЙ СИТУАЦИИ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ДО ЦППМСП Выборгского района Санкт - Петербурга</dc:title>
  <dc:creator>Парфенова Т.А.</dc:creator>
  <cp:lastModifiedBy>Храбрый</cp:lastModifiedBy>
  <cp:revision>9</cp:revision>
  <dcterms:modified xsi:type="dcterms:W3CDTF">2021-11-18T13:43:29Z</dcterms:modified>
</cp:coreProperties>
</file>