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99" autoAdjust="0"/>
    <p:restoredTop sz="94660"/>
  </p:normalViewPr>
  <p:slideViewPr>
    <p:cSldViewPr>
      <p:cViewPr varScale="1">
        <p:scale>
          <a:sx n="78" d="100"/>
          <a:sy n="78" d="100"/>
        </p:scale>
        <p:origin x="-27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30032-680A-4653-85AC-DB99ED68E43F}" type="datetimeFigureOut">
              <a:rPr lang="ru-RU" smtClean="0"/>
              <a:pPr/>
              <a:t>14.05.2019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F9064-1739-4E05-81C8-64979D056D1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F9064-1739-4E05-81C8-64979D056D1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14.05.2019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14.05.2019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14.05.2019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14.05.2019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«Как уберечь своих детей от вредных привычек»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результате получается, что из 10 выкуренных в помещении сигарет одна приходится на пассивного курильщика. А нахождение в течение часа в накуренном помещении приравнивается к 4 выкуренным сигаретам. “Пассивные курильщики” страдают от головной боли, головокружений, аллергии. И особенно опасно, если этими “пассивными курильщиками” являются дети. Они чаще утомляются, их сердцебиение учащается, работоспособность резко понижается, (а ведь ребенку надо учить уроки в таком помещении).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.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sz="2700" dirty="0" smtClean="0">
                <a:solidFill>
                  <a:srgbClr val="0070C0"/>
                </a:solidFill>
              </a:rPr>
              <a:t>Личный пример старших и так называемое пассивное курение вовлекают </a:t>
            </a:r>
            <a:r>
              <a:rPr lang="ru-RU" sz="3100" dirty="0" smtClean="0">
                <a:solidFill>
                  <a:srgbClr val="0070C0"/>
                </a:solidFill>
              </a:rPr>
              <a:t>детей в это пагубное пристрастие. </a:t>
            </a:r>
            <a:endParaRPr lang="ru-RU" sz="31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Подражание человеку, которому симпатизируешь и которым восхищаешься; и просто неосознанное следование примеру родителей, когда в семье курение - дело привычное и как бы само собой разумеющееся, побуждают детей “попробовать”, затем приобрести привычку, перерастающую в пагубное пристрастие. Причиной курения является и желание продемонстрировать взрослость и независимость. Для молодых это еще и один из способов самоутверждения, приобщения к “модной” манере поведения, повышения своего престижа.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Курение в присутствии людей, которые не переносят табачный дым, которым он вреден, является одним из проявлений невоспитанности и </a:t>
            </a:r>
            <a:r>
              <a:rPr lang="ru-RU" sz="2400" dirty="0" err="1" smtClean="0">
                <a:solidFill>
                  <a:srgbClr val="0070C0"/>
                </a:solidFill>
              </a:rPr>
              <a:t>антисоциального</a:t>
            </a:r>
            <a:r>
              <a:rPr lang="ru-RU" sz="2400" dirty="0" smtClean="0">
                <a:solidFill>
                  <a:srgbClr val="0070C0"/>
                </a:solidFill>
              </a:rPr>
              <a:t> поведения. </a:t>
            </a:r>
            <a:endParaRPr lang="ru-RU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. В стране разработаны некоторые меры по борьбе с курением (запрет на курение в школах, общественных местах, на некоторых рабочих местах; запрещение рекламы табачных изделий и их продажи несовершеннолетним, предупреждения Минздрава, антиникотиновая пропаганда и т.д.).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Но лучшая мера - это воспитание с раннего возраста неприятия курения. И в этом вопросе главная роль принадлежит родителям.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Никотин, хоть и слабый наркотик, вызывает быструю и сильную зависимость, отсюда и сложность отказа от курения</a:t>
            </a:r>
            <a:endParaRPr lang="ru-RU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Ученые, исследующие проблему алкоголизма, вполне обоснованно считают неправомерным разделение спиртных изделий по степеням их вредного воздействия на организм, поскольку среди них нет безвредных. Вино, водка, самогон, пиво – всё это алкогольные напитки</a:t>
            </a:r>
          </a:p>
          <a:p>
            <a:r>
              <a:rPr lang="ru-RU" dirty="0" smtClean="0"/>
              <a:t>Только врачи-наркологи и сотрудники правоохранительных органов знают, как много сейчас подростков, употребляющих алкоголь.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0012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.		</a:t>
            </a:r>
            <a:r>
              <a:rPr lang="ru-RU" sz="4900" dirty="0" smtClean="0">
                <a:solidFill>
                  <a:srgbClr val="FF0000"/>
                </a:solidFill>
              </a:rPr>
              <a:t> </a:t>
            </a:r>
            <a:r>
              <a:rPr lang="ru-RU" sz="4900" dirty="0" smtClean="0">
                <a:solidFill>
                  <a:srgbClr val="0070C0"/>
                </a:solidFill>
              </a:rPr>
              <a:t>Алкоголь</a:t>
            </a:r>
            <a:br>
              <a:rPr lang="ru-RU" sz="4900" dirty="0" smtClean="0">
                <a:solidFill>
                  <a:srgbClr val="0070C0"/>
                </a:solidFill>
              </a:rPr>
            </a:br>
            <a:endParaRPr lang="ru-RU" sz="49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узнают об этом лишь тогда, когда он попадает в психиатрическую больницу или милицию. Даже эпизодическое употребление алкоголя и курение в подростковом возрасте должно рассматриваться как чрезвычайное событие, потому что это сразу сказывается на психике, поведении подростка, на учении в школе и взаимоотношениях с родителями. Алкогольная и никотиновая зависимость у подростков развивается гораздо быстрее, чем у взрослых, и по своим последствиям она гораздо тяжелее. В психиатрических больницах много 14-15 летних ребят с алкоголизмом второй и даже третьей стадии, которые уже никогда не станут полноценными людьми, так как у них развилось необратимое токсическое поражение головного мозга - алкогольная энцефалопатия.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Очень часто ни педагоги, ни родители даже не подозревают, что подросток регулярно употребляет  спиртные напитки,</a:t>
            </a:r>
            <a:endParaRPr lang="ru-RU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Особенно опасен алкоголь в период полового созревания (он забирает у организма цинк, способствующий росту костей). Но самое большое влияние оказывает алкоголь на нервную систему и головной мозг, которые управляют сложными биологическими функциями организма, психической деятельностью и сознанием. При опьянении снижается чувство тревоги (многие этого добиваются). Но ведь, протрезвев, человек не уходит от проблем. Их все равно приходится решать. Так не лучше ли это делать на трезвый ум и ясную голову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Организм, получающий с раннего возраста алкогольные дозы, не может вырасти здоровым. </a:t>
            </a:r>
            <a:br>
              <a:rPr lang="ru-RU" sz="2800" dirty="0" smtClean="0">
                <a:solidFill>
                  <a:srgbClr val="0070C0"/>
                </a:solidFill>
              </a:rPr>
            </a:br>
            <a:endParaRPr lang="ru-RU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Пример родителей особенно опасен. Иногда, по меньшей мере, странно слушать родителей, которые сетуют по поводу пристрастия их ребенка к алкоголю: «Мы же ему всегда говорили …» так и хочется спросить, «вязал ли родитель лыко», когда говорил ребенку об этом. Задумывался ли о силе собственного примера? Правильным ли было просвещение и воспитание ребенка с самого раннего детства?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Приобщение детей к угарному миру происходит в процессе наблюдения за взрослыми</a:t>
            </a:r>
            <a:endParaRPr lang="ru-RU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Здесь, к такому же количеству спиртного, добавляется кофеин в размере четырех чашек крепкого кофе на банку.</a:t>
            </a:r>
          </a:p>
          <a:p>
            <a:r>
              <a:rPr lang="ru-RU" dirty="0" smtClean="0"/>
              <a:t>Молодежь подсела на эти энергетики — это считается модным. Все пьют, везде рекламируют — значит, и им надо! Для подростков к тому же это первый шаг к взрослой жизни: на этикетке ведь указано “до 18”, а раз выпил — значит, уже большой! А более взрослым ребятам важно не отставать от тусовки. И если им все время твердят, что напиток вернет крылья и подарит незабываемое свидание, то рано или поздно они пойдут на поводу. А дальше свое дело сделают и состав, и вкус.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Особую  тревогу  вызывает  ситуация  с энергетическими  коктейлями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Надо учить его с детства преодолевать трудности, ставить перед собой положительные цели и добиваться их осуществления.</a:t>
            </a:r>
          </a:p>
          <a:p>
            <a:r>
              <a:rPr lang="ru-RU" dirty="0" smtClean="0"/>
              <a:t>Антиалкогольное воспитание необходимо начинать с детства. Родителям предлагаются советы и рекомендации по антиалкогольному воспитанию в семье:</a:t>
            </a:r>
          </a:p>
          <a:p>
            <a:r>
              <a:rPr lang="ru-RU" dirty="0" smtClean="0"/>
              <a:t>Чтобы ваш ребенок не пристрастился к алкоголю, необходимо выработать у него твердое убеждение во вреде алкоголя, недопустимости его употребления.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357166"/>
            <a:ext cx="8229600" cy="121920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0070C0"/>
                </a:solidFill>
              </a:rPr>
              <a:t>Важно  не  упустить  этот период  взросления ребенка  и  не  ослаблять контроль  со  стороны взрослых. Ребенок  должен  находиться под   должным контролем  родителей.</a:t>
            </a:r>
            <a:br>
              <a:rPr lang="ru-RU" sz="2000" dirty="0" smtClean="0">
                <a:solidFill>
                  <a:srgbClr val="0070C0"/>
                </a:solidFill>
              </a:rPr>
            </a:br>
            <a:endParaRPr lang="ru-RU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               Наркоманию называют “белой смертью”, потому что героин который получают из мака, белого цвета. Если наркомания была вначале распространена в больших городах, то в настоящее время это стало проблемой и для сельской местности. К тому же она гораздо помолодела: 10-12-летние дети пополняют ряды наркоманов (а средний возраст - 25 лет).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.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4000" dirty="0" smtClean="0">
                <a:solidFill>
                  <a:srgbClr val="0070C0"/>
                </a:solidFill>
              </a:rPr>
              <a:t>Наркотики</a:t>
            </a:r>
            <a:endParaRPr lang="ru-RU" sz="4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pp.userapi.com/c10638/g34293057/a_53a528ec.jpg?ava=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857232"/>
            <a:ext cx="1928826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071802" y="1000108"/>
            <a:ext cx="4902239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Побороть дурные привычки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легче сегодня, чем завтра. 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(Конфуций)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4572000" y="3643314"/>
            <a:ext cx="9144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«От человека не зависит,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в какую ситуацию он попадает.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Но только от человека зависит,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как он выходит из этой ситуации»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(А. Рыбаков)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Основные из них:</a:t>
            </a:r>
          </a:p>
          <a:p>
            <a:r>
              <a:rPr lang="ru-RU" sz="2000" dirty="0" smtClean="0"/>
              <a:t>  • потребление из любопытства;</a:t>
            </a:r>
          </a:p>
          <a:p>
            <a:r>
              <a:rPr lang="ru-RU" sz="2000" dirty="0" smtClean="0"/>
              <a:t>  • бравада своей смелостью;</a:t>
            </a:r>
          </a:p>
          <a:p>
            <a:r>
              <a:rPr lang="ru-RU" sz="2000" dirty="0" smtClean="0"/>
              <a:t>  • стремление самоутвердиться в среде себе подобных;</a:t>
            </a:r>
          </a:p>
          <a:p>
            <a:r>
              <a:rPr lang="ru-RU" sz="2000" dirty="0" smtClean="0"/>
              <a:t>  • групповая сопричастность;</a:t>
            </a:r>
          </a:p>
          <a:p>
            <a:r>
              <a:rPr lang="ru-RU" sz="2000" dirty="0" smtClean="0"/>
              <a:t>  • желание получить «кайф»;</a:t>
            </a:r>
          </a:p>
          <a:p>
            <a:r>
              <a:rPr lang="ru-RU" sz="2000" dirty="0" smtClean="0"/>
              <a:t>  • желание развлечь себя;</a:t>
            </a:r>
          </a:p>
          <a:p>
            <a:r>
              <a:rPr lang="ru-RU" sz="2000" dirty="0" smtClean="0"/>
              <a:t>  • желание уйти от реальных жизненных проблем в мир галлюцинаций;</a:t>
            </a:r>
          </a:p>
          <a:p>
            <a:r>
              <a:rPr lang="ru-RU" sz="2000" dirty="0" smtClean="0"/>
              <a:t>  • снять психологический барьер перед совершением асоциальных поступков.</a:t>
            </a:r>
          </a:p>
          <a:p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rgbClr val="0070C0"/>
                </a:solidFill>
              </a:rPr>
              <a:t>Мотивы  употребления  токсических  веществ  почти совпадают  с  мотивами  употребления  алкоголя.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жажда новых ощущений, вызывающая демонстрация своей независимости (мне родители не указ), неумелый, оставленный без внимания взрослых, поиск своего “я” - вот что приводит подростка к употреблению наркотиков. А решающую роль в том, чтобы все-таки испробовать это сомнительное удовольствие, играет влияние сверстников. И подросток начинает экспериментировать. Полученные ощущения захватывают своей новизной и необычностью. Возникает желание испытать это ощущение снова.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Любопытство, желание  быть  своим  на  тусовках  в модной компании,</a:t>
            </a:r>
            <a:endParaRPr lang="ru-RU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В состоянии токсического опьянения подростки более внушаемы, конформны, зависимы от группы.</a:t>
            </a:r>
          </a:p>
          <a:p>
            <a:r>
              <a:rPr lang="ru-RU" sz="2400" dirty="0" smtClean="0"/>
              <a:t>Употребление подростком наркотиков может начаться с игнорирования взрослыми его проблем. “И чего ему только не хватает? Для него же стараемся, а он...” - удивляются сначала родители, не замечая, что ему не хватает именно их. Трещина, появившаяся в отношениях, превращается в настоящую пропасть. Когда конфликт поколений и непонимание заходят слишком далеко, подросток замыкается в себе. И вот тут обязательно найдутся те, кто выслушает, “поймет” и поможет снять угнетенное или стрессовое состояние.</a:t>
            </a:r>
          </a:p>
          <a:p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Как и алкоголикам, всем токсикоманам свойственно стремление  объединяться  в  группы</a:t>
            </a:r>
            <a:endParaRPr lang="ru-RU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400" dirty="0" smtClean="0"/>
              <a:t>Говорите с ними, говорите обо всем. Спрашивайте, интересуйтесь.</a:t>
            </a:r>
          </a:p>
          <a:p>
            <a:r>
              <a:rPr lang="ru-RU" sz="2400" dirty="0" smtClean="0"/>
              <a:t>Вы всегда должны знать, где проводит время ваш хоть и повзрослевший, но все-таки ребенок.</a:t>
            </a:r>
          </a:p>
          <a:p>
            <a:r>
              <a:rPr lang="ru-RU" sz="2400" dirty="0" smtClean="0"/>
              <a:t>Знаете ли вы его друзей, как их зовут, где они живут, чем увлекаются?</a:t>
            </a:r>
          </a:p>
          <a:p>
            <a:r>
              <a:rPr lang="ru-RU" sz="2400" dirty="0" smtClean="0"/>
              <a:t>Задумайтесь над тем, насколько хорошо вы знаете своего ребенка, его мысли, взгляды, желания и пристрастия.</a:t>
            </a:r>
          </a:p>
          <a:p>
            <a:r>
              <a:rPr lang="ru-RU" sz="2400" dirty="0" smtClean="0"/>
              <a:t>Интересовались ли вы его страничкой в </a:t>
            </a:r>
            <a:r>
              <a:rPr lang="ru-RU" sz="2400" dirty="0" err="1" smtClean="0"/>
              <a:t>соцсетях</a:t>
            </a:r>
            <a:r>
              <a:rPr lang="ru-RU" sz="2400" dirty="0" smtClean="0"/>
              <a:t>?</a:t>
            </a:r>
          </a:p>
          <a:p>
            <a:r>
              <a:rPr lang="ru-RU" sz="2400" dirty="0" smtClean="0"/>
              <a:t>Что его мучает, чего он хочет от жизни, к чему стремится?</a:t>
            </a:r>
          </a:p>
          <a:p>
            <a:r>
              <a:rPr lang="ru-RU" sz="2400" dirty="0" smtClean="0"/>
              <a:t>Согласитесь, ведь даже нам взрослым не всегда просто определиться в жизни и решить некоторые проблемы. А молодежи тем более. И пусть им помогут ваша доброта, внимание и понимание</a:t>
            </a:r>
          </a:p>
          <a:p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70C0"/>
                </a:solidFill>
              </a:rPr>
              <a:t>Что же делать родителям?</a:t>
            </a:r>
            <a:br>
              <a:rPr lang="ru-RU" sz="3600" dirty="0" smtClean="0">
                <a:solidFill>
                  <a:srgbClr val="0070C0"/>
                </a:solidFill>
              </a:rPr>
            </a:br>
            <a:endParaRPr lang="ru-RU" sz="3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school5.admsurgut.ru/storage/app/uploads/public/5ab/ca1/cfb/5abca1cfbe77c32632321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642918"/>
            <a:ext cx="7143800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8429684" cy="6357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АКТУАЛЬНОСТЬ.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Проблемы вредных привычек в подростковом возрасте в последние годы стала чрезвычайно актуальной. Эта тема, которая все больше и больше волнует и тревожит наше общество. Сегодня, я хотела бы предложить вам задуматься о вредных привычках, подстерегающих любого человека на жизненном пути, иногда перечеркивающих всю жизнь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В этом возрасте дают о себе знать: перестройка организма, </a:t>
            </a:r>
            <a:r>
              <a:rPr lang="ru-RU" dirty="0" err="1" smtClean="0"/>
              <a:t>психогормональные</a:t>
            </a:r>
            <a:r>
              <a:rPr lang="ru-RU" dirty="0" smtClean="0"/>
              <a:t> процессы, становление личности, неопределенность социального положения. В возрасте 15-16 лет у подростка еще не сложилось мировоззрение и он более подвержен влиянию окружающих.</a:t>
            </a:r>
          </a:p>
          <a:p>
            <a:r>
              <a:rPr lang="ru-RU" dirty="0" smtClean="0"/>
              <a:t>Многие подростки начинают курить, выпивать, пробовать наркотики  в компаниях, собравшихся для веселого времяпрепровождения. Школьники-подростки тянутся к сигарете и бокалу, потому что курить и выпивать модно, «престижно». Все это помогает быть раскованным, веселым, непохожим на других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70C0"/>
                </a:solidFill>
              </a:rPr>
              <a:t>Подростки и юношество представляют собой группу повышенного риска.</a:t>
            </a:r>
            <a:endParaRPr lang="ru-RU" sz="3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стремление к взрослости, желание заявить в семье о своем новом Я, уход от трудностей возраста, самоутверждение в компании друзей (часто не совсем положительных) - все это уводит его в дурманящий мир вредных привычек</a:t>
            </a:r>
          </a:p>
          <a:p>
            <a:r>
              <a:rPr lang="ru-RU" dirty="0" smtClean="0"/>
              <a:t>Не находя признания, не чувствуя внимания в семье, в школе, подросток надеется самоутвердиться как личность, встретить одобрение и признание, получить поддержку у своих сверстников.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Противоречия внутреннего мира подростка,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Постепенно ребенок « уходит» из-под влияния родителей и педагогов, социализируется «стихийно» на улице среди сверстников, где поощряются и культивируются курение, сквернословие, употребление алкогольных напитков.</a:t>
            </a:r>
          </a:p>
          <a:p>
            <a:r>
              <a:rPr lang="ru-RU" dirty="0" smtClean="0"/>
              <a:t>Именно так появляется подросток, для которого главным становится не учеба и труд, а так называемый « имидж крутого и независимого», т.е. он старается поднять свой авторитет и положение в глазах сверстников любым доступным для него способом (начинает курить, употреблять алкоголь, сквернословить, обижать и унижать тех, кто слабее него).</a:t>
            </a:r>
          </a:p>
          <a:p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Недостаточность внимания к проблемам подростка со стороны родителей и педагогов приводит к </a:t>
            </a:r>
            <a:r>
              <a:rPr lang="ru-RU" sz="2400" dirty="0" err="1" smtClean="0">
                <a:solidFill>
                  <a:srgbClr val="0070C0"/>
                </a:solidFill>
              </a:rPr>
              <a:t>тому,что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br>
              <a:rPr lang="ru-RU" sz="2400" dirty="0" smtClean="0">
                <a:solidFill>
                  <a:srgbClr val="0070C0"/>
                </a:solidFill>
              </a:rPr>
            </a:br>
            <a:endParaRPr lang="ru-RU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. Но среди них есть особые, которые превращаются в пагубные пристрастия. Это курение, алкоголь, наркотики. Эти пристрастия обладают исключительной и губительной силой. Помимо того что они разрушают здоровье человека, алкоголь и наркотики являются еще и разрушителями личности. А деградирующая личность - это не только разрушитель своей жизни. Это беда для всех тех, кто ее окружает. И это потеря для общества (потеря ума, работоспособности, финансов и т.д.) Сбой дают все механизмы: психологические, эмоциональные, </a:t>
            </a:r>
            <a:r>
              <a:rPr lang="ru-RU" dirty="0" err="1" smtClean="0"/>
              <a:t>потребностные</a:t>
            </a:r>
            <a:r>
              <a:rPr lang="ru-RU" dirty="0" smtClean="0"/>
              <a:t>, волевые. Слишком велико действие наркотических веществ на психику человека.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Вредных привычек в жизни человека достаточно много.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Подрыв здоровья подростков начинается с курения. Под курением подразумевают болезненное пристрастие человека к наркотическому веществу – никотину.</a:t>
            </a:r>
          </a:p>
          <a:p>
            <a:r>
              <a:rPr lang="ru-RU" dirty="0" smtClean="0"/>
              <a:t>Горькие цифры:</a:t>
            </a:r>
          </a:p>
          <a:p>
            <a:r>
              <a:rPr lang="ru-RU" dirty="0" smtClean="0"/>
              <a:t>85% подростков, ежедневно выкуривающих буквально 2-3 сигареты, скорее всего в будущем превратятся в регулярных курильщиков.</a:t>
            </a:r>
          </a:p>
          <a:p>
            <a:r>
              <a:rPr lang="ru-RU" dirty="0" smtClean="0"/>
              <a:t>70% курящих подростков не стали бы курить, если бы у них был бы шанс начать всё заново.</a:t>
            </a:r>
          </a:p>
          <a:p>
            <a:r>
              <a:rPr lang="ru-RU" dirty="0" smtClean="0"/>
              <a:t>60% подростков мечтают бросить курить, но не находят в себе сил.</a:t>
            </a:r>
          </a:p>
          <a:p>
            <a:r>
              <a:rPr lang="ru-RU" dirty="0" smtClean="0"/>
              <a:t>Начав курить в 14 лет, к 18 годам человек превращается в закоренелого курильщика:</a:t>
            </a:r>
          </a:p>
          <a:p>
            <a:r>
              <a:rPr lang="ru-RU" dirty="0" smtClean="0"/>
              <a:t>в школе курит каждый 8- подросток,</a:t>
            </a:r>
          </a:p>
          <a:p>
            <a:r>
              <a:rPr lang="ru-RU" dirty="0" smtClean="0"/>
              <a:t>в институтах каждый 5-ый студент,</a:t>
            </a:r>
          </a:p>
          <a:p>
            <a:r>
              <a:rPr lang="ru-RU" dirty="0" smtClean="0"/>
              <a:t>80-90% всех курильщиков начинают курить в период до 20лет, и это весьма печально.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.		</a:t>
            </a:r>
            <a:r>
              <a:rPr lang="ru-RU" sz="4900" dirty="0" smtClean="0">
                <a:solidFill>
                  <a:srgbClr val="0070C0"/>
                </a:solidFill>
              </a:rPr>
              <a:t> Курение</a:t>
            </a:r>
            <a:r>
              <a:rPr lang="ru-RU" dirty="0" smtClean="0">
                <a:solidFill>
                  <a:srgbClr val="0070C0"/>
                </a:solidFill>
              </a:rPr>
              <a:t/>
            </a:r>
            <a:br>
              <a:rPr lang="ru-RU" dirty="0" smtClean="0">
                <a:solidFill>
                  <a:srgbClr val="0070C0"/>
                </a:solidFill>
              </a:rPr>
            </a:b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Подвержены изменениям и другие сосуды (развивается атеросклероз).</a:t>
            </a:r>
          </a:p>
          <a:p>
            <a:r>
              <a:rPr lang="ru-RU" dirty="0" smtClean="0"/>
              <a:t>Самое опасное вещество в табаке радиоактивный металл полоний – 210. Он постоянно облучает курильщика и окружающих: 300 сигарет – доза радиации, равная по воздействию ежедневному посещению рентгеновского кабинета в течение года.</a:t>
            </a:r>
          </a:p>
          <a:p>
            <a:r>
              <a:rPr lang="ru-RU" dirty="0" smtClean="0"/>
              <a:t>Так как у подростков легкие еще не сформированы, они особенно страдают от курения. У молодых курильщиков ухудшаются процесс запоминания и внимание. Нарушаются работоспособность, зрение, слух, обоняние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При курении особенно страдает сердечнососудистая система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483</TotalTime>
  <Words>1810</Words>
  <PresentationFormat>Экран (4:3)</PresentationFormat>
  <Paragraphs>85</Paragraphs>
  <Slides>25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Бумажная</vt:lpstr>
      <vt:lpstr>«Как уберечь своих детей от вредных привычек» </vt:lpstr>
      <vt:lpstr>Слайд 2</vt:lpstr>
      <vt:lpstr>АКТУАЛЬНОСТЬ.</vt:lpstr>
      <vt:lpstr>Подростки и юношество представляют собой группу повышенного риска.</vt:lpstr>
      <vt:lpstr>Противоречия внутреннего мира подростка,</vt:lpstr>
      <vt:lpstr>Недостаточность внимания к проблемам подростка со стороны родителей и педагогов приводит к тому,что  </vt:lpstr>
      <vt:lpstr>Вредных привычек в жизни человека достаточно много.</vt:lpstr>
      <vt:lpstr>.   Курение </vt:lpstr>
      <vt:lpstr>При курении особенно страдает сердечнососудистая система</vt:lpstr>
      <vt:lpstr>.  Личный пример старших и так называемое пассивное курение вовлекают детей в это пагубное пристрастие. </vt:lpstr>
      <vt:lpstr>Курение в присутствии людей, которые не переносят табачный дым, которым он вреден, является одним из проявлений невоспитанности и антисоциального поведения. </vt:lpstr>
      <vt:lpstr>Никотин, хоть и слабый наркотик, вызывает быструю и сильную зависимость, отсюда и сложность отказа от курения</vt:lpstr>
      <vt:lpstr>.   Алкоголь </vt:lpstr>
      <vt:lpstr>Очень часто ни педагоги, ни родители даже не подозревают, что подросток регулярно употребляет  спиртные напитки,</vt:lpstr>
      <vt:lpstr>Организм, получающий с раннего возраста алкогольные дозы, не может вырасти здоровым.  </vt:lpstr>
      <vt:lpstr>Приобщение детей к угарному миру происходит в процессе наблюдения за взрослыми</vt:lpstr>
      <vt:lpstr>Особую  тревогу  вызывает  ситуация  с энергетическими  коктейлями.</vt:lpstr>
      <vt:lpstr>Важно  не  упустить  этот период  взросления ребенка  и  не  ослаблять контроль  со  стороны взрослых. Ребенок  должен  находиться под   должным контролем  родителей. </vt:lpstr>
      <vt:lpstr>. Наркотики</vt:lpstr>
      <vt:lpstr>Мотивы  употребления  токсических  веществ  почти совпадают  с  мотивами  употребления  алкоголя. </vt:lpstr>
      <vt:lpstr>Любопытство, желание  быть  своим  на  тусовках  в модной компании,</vt:lpstr>
      <vt:lpstr>Как и алкоголикам, всем токсикоманам свойственно стремление  объединяться  в  группы</vt:lpstr>
      <vt:lpstr>Что же делать родителям? </vt:lpstr>
      <vt:lpstr>Слайд 24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«Как уберечь своих детей от вредных привычек»</dc:title>
  <dc:creator>ПК</dc:creator>
  <cp:lastModifiedBy>ПК</cp:lastModifiedBy>
  <cp:revision>60</cp:revision>
  <dcterms:created xsi:type="dcterms:W3CDTF">2019-05-09T17:02:41Z</dcterms:created>
  <dcterms:modified xsi:type="dcterms:W3CDTF">2019-05-14T13:13:11Z</dcterms:modified>
</cp:coreProperties>
</file>