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116632"/>
            <a:ext cx="6408712" cy="32849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ГБУ ДО Центр </a:t>
            </a:r>
            <a:br>
              <a:rPr lang="ru-RU" dirty="0"/>
            </a:br>
            <a:r>
              <a:rPr lang="en-US" dirty="0"/>
              <a:t>                 </a:t>
            </a:r>
            <a:r>
              <a:rPr lang="ru-RU" dirty="0"/>
              <a:t>психолого-педагогической,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медицинской и социальной </a:t>
            </a:r>
            <a:r>
              <a:rPr lang="ru-RU" dirty="0" err="1"/>
              <a:t>помощиНевского</a:t>
            </a:r>
            <a:r>
              <a:rPr lang="ru-RU" dirty="0"/>
              <a:t> района Санкт-Петербурга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ГБУ ДО Центр </a:t>
            </a:r>
            <a:br>
              <a:rPr lang="ru-RU" dirty="0"/>
            </a:br>
            <a:r>
              <a:rPr lang="en-US" dirty="0"/>
              <a:t>                 </a:t>
            </a:r>
            <a:r>
              <a:rPr lang="ru-RU" dirty="0"/>
              <a:t>психолого-педагогической,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медицинской и социальной </a:t>
            </a:r>
            <a:r>
              <a:rPr lang="ru-RU" dirty="0" err="1"/>
              <a:t>помощиНевского</a:t>
            </a:r>
            <a:r>
              <a:rPr lang="ru-RU" dirty="0"/>
              <a:t> района Санкт-Петербурга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Психолого-педагогическое сопровождение одаренных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3861048"/>
            <a:ext cx="4977340" cy="262544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sz="1600" dirty="0" smtClean="0"/>
          </a:p>
          <a:p>
            <a:r>
              <a:rPr lang="ru-RU" sz="1600" dirty="0" err="1" smtClean="0">
                <a:solidFill>
                  <a:schemeClr val="tx1"/>
                </a:solidFill>
              </a:rPr>
              <a:t>Поливара</a:t>
            </a:r>
            <a:r>
              <a:rPr lang="ru-RU" sz="1600" dirty="0" smtClean="0">
                <a:solidFill>
                  <a:schemeClr val="tx1"/>
                </a:solidFill>
              </a:rPr>
              <a:t> Татьяна Викторовна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педагог- </a:t>
            </a:r>
            <a:r>
              <a:rPr lang="ru-RU" sz="1600" dirty="0" smtClean="0">
                <a:solidFill>
                  <a:schemeClr val="tx1"/>
                </a:solidFill>
              </a:rPr>
              <a:t>методист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МКУ  «</a:t>
            </a:r>
            <a:r>
              <a:rPr lang="ru-RU" sz="1600" dirty="0" err="1" smtClean="0">
                <a:solidFill>
                  <a:schemeClr val="tx1"/>
                </a:solidFill>
              </a:rPr>
              <a:t>Волосовский</a:t>
            </a:r>
            <a:r>
              <a:rPr lang="ru-RU" sz="1600" dirty="0" smtClean="0">
                <a:solidFill>
                  <a:schemeClr val="tx1"/>
                </a:solidFill>
              </a:rPr>
              <a:t> центр </a:t>
            </a:r>
            <a:r>
              <a:rPr lang="ru-RU" sz="1600" dirty="0" smtClean="0">
                <a:solidFill>
                  <a:schemeClr val="tx1"/>
                </a:solidFill>
              </a:rPr>
              <a:t>психолого-педагогической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          медицинской и социальной помощи</a:t>
            </a: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Волосовского</a:t>
            </a:r>
            <a:r>
              <a:rPr lang="ru-RU" sz="1600" dirty="0" smtClean="0">
                <a:solidFill>
                  <a:schemeClr val="tx1"/>
                </a:solidFill>
              </a:rPr>
              <a:t> района г. Волосово</a:t>
            </a:r>
            <a:endParaRPr lang="ru-RU" sz="1600" dirty="0" smtClean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Стратегии работы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endParaRPr lang="ru-RU" sz="2800" b="1" dirty="0" smtClean="0">
              <a:solidFill>
                <a:srgbClr val="002060"/>
              </a:solidFill>
              <a:latin typeface="Eras Bold ITC" pitchFamily="34" charset="0"/>
            </a:endParaRPr>
          </a:p>
          <a:p>
            <a:pPr marL="514350" indent="-51435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1. </a:t>
            </a: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Поддержка </a:t>
            </a: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и развитие высоких достижений, проявленных ребенком;</a:t>
            </a:r>
          </a:p>
          <a:p>
            <a:pPr marL="514350" indent="-51435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2. </a:t>
            </a: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Выявление </a:t>
            </a: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и развитие потенциальных возможностей детей;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endParaRPr lang="ru-RU" sz="2800" b="1" dirty="0" smtClean="0">
              <a:solidFill>
                <a:srgbClr val="002060"/>
              </a:solidFill>
              <a:latin typeface="Eras Bold ITC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3. Создание </a:t>
            </a: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условий, предоставляющих максимальную возможность для проявления и развития индивидуальных способностей каждого ребенка и преодоление препятствий, мешающих развитию детей.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Подходы к развитию  одаренных детей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маршрута образования  и альтернативные технологии работы;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организации учебной, познавательной деятельности;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личностных особенностей;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преодоление личностных проблем одаренных.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0040"/>
            <a:ext cx="7228656" cy="15967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Психологические особенности одаренных детей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7156648" cy="4538904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Выраженная потребность в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самоактуализации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Перфекционизм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Самостоятельность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Социальная автономность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Эгоцентризм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Сверхчувствительность, обостренное чувство несправедливости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Любознательность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Стремление к высоким достижениям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Увлеченность своим делом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Большой багаж знаний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Возможная ограниченность одаренности определенным возрастом</a:t>
            </a: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Отрицательные личностные особенности одаренных детей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Индивидуализм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Нестабильность интересов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Скорость мышления, превышающая скорость письма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Проявления повышенной требовательности, нетерпимости к окружающим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Система психолого-педагогической поддержки одаренных детей в </a:t>
            </a: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</a:rPr>
              <a:t>оу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Широкая база дополнительного образования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Наличие инновационных образовательных программ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Стимуляция самосовершенствования педагогов (конкурсы, обучение и т.п.)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Использование потенциала службы психолого-педагогического сопровождения, консилиума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Работа с семьями одаренных детей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Особенности  поддержки одаренных детей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Свобода в смене дополнительных занятий (пробовать себя в разных местах)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Возможность изменения программы обучения (индивидуализация обучения)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Стимуляция и поддержка творчества в программах педагогов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Взаимодействие учителя с одаренным учеником должно носить характер помощи, поддержки, не быть директивным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условий для совместной работы учащихся при минимальном участии учителя (создание творческих групп)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Учить детей завершать начинания, создавать им возможность воплощать свои идеи в жизнь, поддерживать </a:t>
            </a:r>
            <a:r>
              <a:rPr lang="ru-RU" sz="8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креативные</a:t>
            </a:r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способы решения поставленных задач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Осуществлять психологическую поддержку (детей, их родителей, педагогов)</a:t>
            </a:r>
          </a:p>
          <a:p>
            <a:endParaRPr lang="ru-RU" sz="9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82036" y="2967335"/>
            <a:ext cx="27799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800" b="1" cap="all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ea typeface="+mj-ea"/>
                <a:cs typeface="+mj-cs"/>
              </a:rPr>
              <a:t>Спасибо</a:t>
            </a:r>
            <a:r>
              <a:rPr lang="ru-RU" sz="38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ea typeface="+mj-ea"/>
                <a:cs typeface="+mj-cs"/>
              </a:rPr>
              <a:t>!</a:t>
            </a:r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392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427168" cy="49159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5" descr="C:\Users\Козюра\Desktop\5484 Пути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732588" y="660043"/>
            <a:ext cx="1872328" cy="2192695"/>
          </a:xfrm>
          <a:prstGeom prst="rect">
            <a:avLst/>
          </a:prstGeom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84213" y="3501008"/>
            <a:ext cx="712814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должны, наконец, создать основы для прорывного инновационного развития страны, для укрепления ее конкурентоспособности. Очевидно, что нужны особые меры государственной поддержки вузов и школ, активно внедряющих инновационные образовательные программы.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Это важно знать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431800" algn="just">
              <a:spcBef>
                <a:spcPct val="0"/>
              </a:spcBef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Около 30 % отчисленных из школы за академическую неуспеваемость составляют одарённые дети. </a:t>
            </a:r>
          </a:p>
          <a:p>
            <a:pPr marL="0" indent="431800" algn="just">
              <a:spcBef>
                <a:spcPct val="0"/>
              </a:spcBef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Около 30% отчисленных из средних школ за неспособность к обучению, неуспеваемость и даже глупость составляют одарённые и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сверходарённые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дети.</a:t>
            </a:r>
          </a:p>
          <a:p>
            <a:pPr marL="0" indent="431800" algn="just">
              <a:spcBef>
                <a:spcPct val="0"/>
              </a:spcBef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школах Великобритании при идентификации одарённых детей особое внимание уделяют неуспевающим школьникам и школьникам с проблемами в поведении, так как в этой группе детей процент одарённых оказывается наиболее высоким.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Понятие одаренности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Одаренность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системное, развивающееся в течение жизни качество психики, которое определяет возможность достижения человеком более высоких, незаурядных результатов в одном или нескольких видах деятельности по сравнению с другими людьми.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Одаренный ребенок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ребенок, который выделяется яркими, очевидными, иногда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выдающимися достижениями, способностями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или ином виде деятельности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Виды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одаренности детей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академическая (повышенная способность учиться, осваивать и понимать материал из любой области);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актерская;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гуманитарная;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техническая;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интеллектуальная (аналитические умения, успехи по конкретному предмету);</a:t>
            </a:r>
          </a:p>
          <a:p>
            <a:pPr lvl="0"/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(выразительные эмоции и нестандартное мышление).</a:t>
            </a:r>
          </a:p>
          <a:p>
            <a:pPr lvl="0">
              <a:buNone/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Слагаемые одаренности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Интеллектуальные (или иные) способности, превышающие средний уровень, </a:t>
            </a: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увлеченность выполняемой задачей, </a:t>
            </a: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креативности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Проблемы одаренности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 стороны одноклассников, некомпетентных взрослых и учителей;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потеря мотивации к обучению (программа слишком проста);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внутренняя тревога из-за невозможности полноценно раскрыть потенциал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Педагогическая поддержка        на уровне ОУ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Создание комплекса условий и средств, направленных на совершенствование системы выявления, поддержки и развития одаренных детей в условиях ОУ.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Создание  условий и равных возможностей для развития интеллектуально, художественно   и спортивно одаренных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        </a:t>
            </a:r>
            <a:r>
              <a:rPr lang="ru-RU" smtClean="0">
                <a:solidFill>
                  <a:schemeClr val="bg2">
                    <a:lumMod val="50000"/>
                  </a:schemeClr>
                </a:solidFill>
              </a:rPr>
              <a:t>задачи работы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Проведение диагностических обследований детей на предмет выявления одаренности, определение их творческого потенциала, интересов и способностей.</a:t>
            </a:r>
          </a:p>
          <a:p>
            <a:pPr>
              <a:buFont typeface="Arial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Создание условий для развития разносторонней одаренности:</a:t>
            </a:r>
          </a:p>
          <a:p>
            <a:pPr>
              <a:buFont typeface="Arial" charset="0"/>
              <a:buChar char="•"/>
            </a:pPr>
            <a:r>
              <a:rPr lang="ru-RU" sz="2800" i="1" u="sng" dirty="0" smtClean="0">
                <a:solidFill>
                  <a:srgbClr val="002060"/>
                </a:solidFill>
              </a:rPr>
              <a:t>кадровых</a:t>
            </a:r>
            <a:r>
              <a:rPr lang="ru-RU" sz="2800" i="1" dirty="0" smtClean="0">
                <a:solidFill>
                  <a:srgbClr val="002060"/>
                </a:solidFill>
              </a:rPr>
              <a:t>,</a:t>
            </a:r>
          </a:p>
          <a:p>
            <a:pPr>
              <a:buFont typeface="Arial" charset="0"/>
              <a:buChar char="•"/>
            </a:pPr>
            <a:r>
              <a:rPr lang="ru-RU" sz="2800" i="1" dirty="0" smtClean="0">
                <a:solidFill>
                  <a:srgbClr val="002060"/>
                </a:solidFill>
              </a:rPr>
              <a:t>материально-технических,</a:t>
            </a:r>
          </a:p>
          <a:p>
            <a:pPr>
              <a:buFont typeface="Arial" charset="0"/>
              <a:buChar char="•"/>
            </a:pPr>
            <a:r>
              <a:rPr lang="ru-RU" sz="2800" i="1" dirty="0" smtClean="0">
                <a:solidFill>
                  <a:srgbClr val="002060"/>
                </a:solidFill>
              </a:rPr>
              <a:t>разработка нормативно-правового обеспечения.</a:t>
            </a:r>
          </a:p>
          <a:p>
            <a:pPr>
              <a:buFont typeface="Arial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  <a:latin typeface="Eras Bold ITC" pitchFamily="34" charset="0"/>
              </a:rPr>
              <a:t>Разработка системы мотивации, морального и материального стимулирования труда обучающихся и педагогов.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465</TotalTime>
  <Words>618</Words>
  <Application>Microsoft Office PowerPoint</Application>
  <PresentationFormat>Экран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Eras Bold ITC</vt:lpstr>
      <vt:lpstr>Times New Roman</vt:lpstr>
      <vt:lpstr>Trebuchet MS</vt:lpstr>
      <vt:lpstr>Wingdings</vt:lpstr>
      <vt:lpstr>Wingdings 2</vt:lpstr>
      <vt:lpstr>Изящная</vt:lpstr>
      <vt:lpstr>ГБУ ДО Центр                   психолого-педагогической,  медицинской и социальной помощиНевского района Санкт-Петербурга  ГБУ ДО Центр                   психолого-педагогической,  медицинской и социальной помощиНевского района Санкт-Петербурга          Психолого-педагогическое сопровождение одаренных детей</vt:lpstr>
      <vt:lpstr>Презентация PowerPoint</vt:lpstr>
      <vt:lpstr>        Это важно знать</vt:lpstr>
      <vt:lpstr>   Понятие одаренности</vt:lpstr>
      <vt:lpstr>Виды одаренности детей</vt:lpstr>
      <vt:lpstr>Слагаемые одаренности</vt:lpstr>
      <vt:lpstr>Проблемы одаренности</vt:lpstr>
      <vt:lpstr>Педагогическая поддержка        на уровне ОУ</vt:lpstr>
      <vt:lpstr>         задачи работы</vt:lpstr>
      <vt:lpstr>      Стратегии работы</vt:lpstr>
      <vt:lpstr>Подходы к развитию  одаренных детей</vt:lpstr>
      <vt:lpstr>Психологические особенности одаренных детей</vt:lpstr>
      <vt:lpstr>Отрицательные личностные особенности одаренных детей</vt:lpstr>
      <vt:lpstr>Система психолого-педагогической поддержки одаренных детей в оу</vt:lpstr>
      <vt:lpstr>Особенности  поддержки одаренных детей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сопровождение одаренных детей</dc:title>
  <dc:creator>user</dc:creator>
  <cp:lastModifiedBy>Анатолий Железняк</cp:lastModifiedBy>
  <cp:revision>65</cp:revision>
  <dcterms:created xsi:type="dcterms:W3CDTF">2019-02-09T07:28:42Z</dcterms:created>
  <dcterms:modified xsi:type="dcterms:W3CDTF">2021-11-11T17:57:16Z</dcterms:modified>
</cp:coreProperties>
</file>