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90" r:id="rId4"/>
    <p:sldId id="260" r:id="rId5"/>
    <p:sldId id="261" r:id="rId6"/>
    <p:sldId id="292" r:id="rId7"/>
    <p:sldId id="259" r:id="rId8"/>
    <p:sldId id="284" r:id="rId9"/>
    <p:sldId id="293" r:id="rId10"/>
    <p:sldId id="288" r:id="rId11"/>
    <p:sldId id="281" r:id="rId12"/>
    <p:sldId id="282" r:id="rId13"/>
    <p:sldId id="296" r:id="rId14"/>
    <p:sldId id="270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71CC9-52B1-41D3-B544-083D4E43E808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0AA9404-713C-47B3-BE38-ED7E5219478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E9DA77B-D5CC-440A-96A5-54EF6E3961C0}" type="sibTrans" cxnId="{CD1BC0CD-0790-4CD8-8469-EDDB9DCB74E8}">
      <dgm:prSet/>
      <dgm:spPr/>
      <dgm:t>
        <a:bodyPr/>
        <a:lstStyle/>
        <a:p>
          <a:endParaRPr lang="ru-RU"/>
        </a:p>
      </dgm:t>
    </dgm:pt>
    <dgm:pt modelId="{2DF41D79-7D0E-4214-87EA-3D9179072ABD}" type="parTrans" cxnId="{CD1BC0CD-0790-4CD8-8469-EDDB9DCB74E8}">
      <dgm:prSet/>
      <dgm:spPr/>
      <dgm:t>
        <a:bodyPr/>
        <a:lstStyle/>
        <a:p>
          <a:endParaRPr lang="ru-RU"/>
        </a:p>
      </dgm:t>
    </dgm:pt>
    <dgm:pt modelId="{2843FAAB-9E50-49A2-AD9A-F61A20328DCF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Причины?</a:t>
          </a:r>
          <a:endParaRPr lang="ru-RU" dirty="0"/>
        </a:p>
      </dgm:t>
    </dgm:pt>
    <dgm:pt modelId="{A17B9883-5899-4E8D-A814-DA0BDE84D2A0}" type="parTrans" cxnId="{E1CA8766-65F8-4D1C-88D9-20439F506BA7}">
      <dgm:prSet/>
      <dgm:spPr/>
    </dgm:pt>
    <dgm:pt modelId="{7A60508F-4983-4A04-9697-31EE9BE67F0D}" type="sibTrans" cxnId="{E1CA8766-65F8-4D1C-88D9-20439F506BA7}">
      <dgm:prSet/>
      <dgm:spPr/>
    </dgm:pt>
    <dgm:pt modelId="{14A554B5-2D27-4179-8DBB-450B3CB7DB77}" type="pres">
      <dgm:prSet presAssocID="{2C671CC9-52B1-41D3-B544-083D4E43E8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BB023-7532-4BE5-86D2-7495C10082EC}" type="pres">
      <dgm:prSet presAssocID="{60AA9404-713C-47B3-BE38-ED7E52194783}" presName="roof" presStyleLbl="dkBgShp" presStyleIdx="0" presStyleCnt="2" custScaleX="65217" custScaleY="206617" custLinFactNeighborY="966"/>
      <dgm:spPr/>
      <dgm:t>
        <a:bodyPr/>
        <a:lstStyle/>
        <a:p>
          <a:endParaRPr lang="ru-RU"/>
        </a:p>
      </dgm:t>
    </dgm:pt>
    <dgm:pt modelId="{F2A34E5E-10F2-4ECA-BEFE-1693B5F88678}" type="pres">
      <dgm:prSet presAssocID="{60AA9404-713C-47B3-BE38-ED7E52194783}" presName="pillars" presStyleCnt="0"/>
      <dgm:spPr/>
    </dgm:pt>
    <dgm:pt modelId="{C629C287-62E1-44C2-B34C-0C19573804C5}" type="pres">
      <dgm:prSet presAssocID="{60AA9404-713C-47B3-BE38-ED7E52194783}" presName="pillar1" presStyleLbl="node1" presStyleIdx="0" presStyleCnt="1" custFlipVert="0" custScaleY="61551" custLinFactNeighborX="-1998" custLinFactNeighborY="6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2B141-159E-4DFD-B461-06F0C72E8BD5}" type="pres">
      <dgm:prSet presAssocID="{60AA9404-713C-47B3-BE38-ED7E52194783}" presName="base" presStyleLbl="dkBgShp" presStyleIdx="1" presStyleCnt="2"/>
      <dgm:spPr/>
    </dgm:pt>
  </dgm:ptLst>
  <dgm:cxnLst>
    <dgm:cxn modelId="{CD1BC0CD-0790-4CD8-8469-EDDB9DCB74E8}" srcId="{2C671CC9-52B1-41D3-B544-083D4E43E808}" destId="{60AA9404-713C-47B3-BE38-ED7E52194783}" srcOrd="0" destOrd="0" parTransId="{2DF41D79-7D0E-4214-87EA-3D9179072ABD}" sibTransId="{8E9DA77B-D5CC-440A-96A5-54EF6E3961C0}"/>
    <dgm:cxn modelId="{587F0EFF-D53F-462E-B943-09A71A49B549}" type="presOf" srcId="{2843FAAB-9E50-49A2-AD9A-F61A20328DCF}" destId="{C629C287-62E1-44C2-B34C-0C19573804C5}" srcOrd="0" destOrd="0" presId="urn:microsoft.com/office/officeart/2005/8/layout/hList3"/>
    <dgm:cxn modelId="{E1CA8766-65F8-4D1C-88D9-20439F506BA7}" srcId="{60AA9404-713C-47B3-BE38-ED7E52194783}" destId="{2843FAAB-9E50-49A2-AD9A-F61A20328DCF}" srcOrd="0" destOrd="0" parTransId="{A17B9883-5899-4E8D-A814-DA0BDE84D2A0}" sibTransId="{7A60508F-4983-4A04-9697-31EE9BE67F0D}"/>
    <dgm:cxn modelId="{B48A0589-72B1-4459-B9E8-D43FA984DCA6}" type="presOf" srcId="{2C671CC9-52B1-41D3-B544-083D4E43E808}" destId="{14A554B5-2D27-4179-8DBB-450B3CB7DB77}" srcOrd="0" destOrd="0" presId="urn:microsoft.com/office/officeart/2005/8/layout/hList3"/>
    <dgm:cxn modelId="{BF2CD7B7-E7A9-4203-84BD-879827B0C55D}" type="presOf" srcId="{60AA9404-713C-47B3-BE38-ED7E52194783}" destId="{418BB023-7532-4BE5-86D2-7495C10082EC}" srcOrd="0" destOrd="0" presId="urn:microsoft.com/office/officeart/2005/8/layout/hList3"/>
    <dgm:cxn modelId="{DD085CF1-7E7E-474D-9827-AF83C3B8A21F}" type="presParOf" srcId="{14A554B5-2D27-4179-8DBB-450B3CB7DB77}" destId="{418BB023-7532-4BE5-86D2-7495C10082EC}" srcOrd="0" destOrd="0" presId="urn:microsoft.com/office/officeart/2005/8/layout/hList3"/>
    <dgm:cxn modelId="{D97D441A-D925-4D2F-AE0C-79EFBEFCF3EB}" type="presParOf" srcId="{14A554B5-2D27-4179-8DBB-450B3CB7DB77}" destId="{F2A34E5E-10F2-4ECA-BEFE-1693B5F88678}" srcOrd="1" destOrd="0" presId="urn:microsoft.com/office/officeart/2005/8/layout/hList3"/>
    <dgm:cxn modelId="{6659C8F9-CC90-4C74-9B9A-29E246364406}" type="presParOf" srcId="{F2A34E5E-10F2-4ECA-BEFE-1693B5F88678}" destId="{C629C287-62E1-44C2-B34C-0C19573804C5}" srcOrd="0" destOrd="0" presId="urn:microsoft.com/office/officeart/2005/8/layout/hList3"/>
    <dgm:cxn modelId="{CDF3BDC6-0CE5-48F1-8B27-36AAF2E2AF67}" type="presParOf" srcId="{14A554B5-2D27-4179-8DBB-450B3CB7DB77}" destId="{A102B141-159E-4DFD-B461-06F0C72E8BD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BB023-7532-4BE5-86D2-7495C10082EC}">
      <dsp:nvSpPr>
        <dsp:cNvPr id="0" name=""/>
        <dsp:cNvSpPr/>
      </dsp:nvSpPr>
      <dsp:spPr>
        <a:xfrm>
          <a:off x="0" y="-338336"/>
          <a:ext cx="9036496" cy="314831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-338336"/>
        <a:ext cx="9036496" cy="3148316"/>
      </dsp:txXfrm>
    </dsp:sp>
    <dsp:sp modelId="{C629C287-62E1-44C2-B34C-0C19573804C5}">
      <dsp:nvSpPr>
        <dsp:cNvPr id="0" name=""/>
        <dsp:cNvSpPr/>
      </dsp:nvSpPr>
      <dsp:spPr>
        <a:xfrm>
          <a:off x="0" y="3024329"/>
          <a:ext cx="9036496" cy="2233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Причины?</a:t>
          </a:r>
          <a:endParaRPr lang="ru-RU" sz="6500" kern="1200" dirty="0"/>
        </a:p>
      </dsp:txBody>
      <dsp:txXfrm>
        <a:off x="0" y="3024329"/>
        <a:ext cx="9036496" cy="2233810"/>
      </dsp:txXfrm>
    </dsp:sp>
    <dsp:sp modelId="{A102B141-159E-4DFD-B461-06F0C72E8BD5}">
      <dsp:nvSpPr>
        <dsp:cNvPr id="0" name=""/>
        <dsp:cNvSpPr/>
      </dsp:nvSpPr>
      <dsp:spPr>
        <a:xfrm>
          <a:off x="0" y="5712426"/>
          <a:ext cx="9036496" cy="403244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282922CD-9711-45E4-A2D2-3F533ADC3F1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63C20D-5D1C-4E25-A9C5-B031B03AD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9435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3907-7D5D-4359-8ED6-5E23D20115E1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A3C5F-F76D-4C45-8033-034959ACE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668162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19672" y="0"/>
            <a:ext cx="1668162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275856" y="0"/>
            <a:ext cx="1668162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932040" y="0"/>
            <a:ext cx="1668162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588224" y="0"/>
            <a:ext cx="1668162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 userDrawn="1"/>
        </p:nvPicPr>
        <p:blipFill>
          <a:blip r:embed="rId6" cstate="print"/>
          <a:srcRect r="37440"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DD12-E857-4224-8A36-65A11563A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kprao.ru/" TargetMode="External"/><Relationship Id="rId7" Type="http://schemas.openxmlformats.org/officeDocument/2006/relationships/hyperlink" Target="https://vk.com/typicalneuropsychologist" TargetMode="External"/><Relationship Id="rId2" Type="http://schemas.openxmlformats.org/officeDocument/2006/relationships/hyperlink" Target="https://www.defectologiya.pro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k.com/neyrologo" TargetMode="External"/><Relationship Id="rId5" Type="http://schemas.openxmlformats.org/officeDocument/2006/relationships/hyperlink" Target="https://alldef.ru/ru/" TargetMode="External"/><Relationship Id="rId4" Type="http://schemas.openxmlformats.org/officeDocument/2006/relationships/hyperlink" Target="https://vk.com/logokolomn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93305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Поливара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Татьна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Викторовна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формирования навыка чтения и понимания текста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503920" cy="45720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1.Упражнения на формирование буквенного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гнозиса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2.Работа на уровне слогов.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3.Работа на уровне  слов.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.Работа на уровне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связного высказывания.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Заголовок 175"/>
          <p:cNvSpPr>
            <a:spLocks noGrp="1"/>
          </p:cNvSpPr>
          <p:nvPr>
            <p:ph type="title"/>
          </p:nvPr>
        </p:nvSpPr>
        <p:spPr>
          <a:xfrm>
            <a:off x="928662" y="428604"/>
            <a:ext cx="7572396" cy="1285884"/>
          </a:xfrm>
          <a:ln w="19050"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по созданию «Азбуки»</a:t>
            </a:r>
            <a:endParaRPr lang="ru-RU" sz="28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2" descr="G:\флешка 2 гига 25.12.09\не удолять!\ЛЮБА сайт\P330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39"/>
            <a:ext cx="8784975" cy="478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:\флешка 2 гига 25.12.09\не удолять!\ЛЮБА сайт\P330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643063"/>
            <a:ext cx="7269162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G:\флешка 2 гига 25.12.09\не удолять!\ЛЮБА сайт\P330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04864"/>
            <a:ext cx="6858000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Заголовок 175"/>
          <p:cNvSpPr>
            <a:spLocks noGrp="1"/>
          </p:cNvSpPr>
          <p:nvPr>
            <p:ph type="title"/>
          </p:nvPr>
        </p:nvSpPr>
        <p:spPr>
          <a:xfrm>
            <a:off x="611560" y="500042"/>
            <a:ext cx="8352928" cy="1039671"/>
          </a:xfrm>
          <a:ln w="19050"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Читательские дневники</a:t>
            </a:r>
            <a:endParaRPr lang="ru-RU" sz="36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2" descr="G:\флешка 2 гига 25.12.09\не удолять!\ЛЮБА сайт\P4020032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59467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G:\флешка 2 гига 25.12.09\не удолять!\ЛЮБА сайт\P4020034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25"/>
            <a:ext cx="559911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G:\флешка 2 гига 25.12.09\не удолять!\ЛЮБА сайт\P4020036.JP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286000"/>
            <a:ext cx="550068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3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26" y="1438957"/>
            <a:ext cx="7772400" cy="11067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19656"/>
              </p:ext>
            </p:extLst>
          </p:nvPr>
        </p:nvGraphicFramePr>
        <p:xfrm>
          <a:off x="1547664" y="1052736"/>
          <a:ext cx="5957887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5958182" imgH="5966614" progId="Word.Document.12">
                  <p:embed/>
                </p:oleObj>
              </mc:Choice>
              <mc:Fallback>
                <p:oleObj name="Документ" r:id="rId3" imgW="5958182" imgH="596661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052736"/>
                        <a:ext cx="5957887" cy="596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8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ресурсы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328592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https://www.defectologiya.pro/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https://ikprao.ru/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https://vk.com/logokolomna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https://alldef.ru/ru/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https://vk.com/neyrologo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https://vk.com/typicalneuropsychologist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Г.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Абдулова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Скорочтение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</a:t>
            </a:r>
          </a:p>
          <a:p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Садовникова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И.Н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технология преодоления. Пособие для логопедов, учителей, психологов, студентов педагогических специальностей.</a:t>
            </a:r>
          </a:p>
          <a:p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 А.Н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Нарушения чтения и письма у детей: Учебно-методическое пособие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Гогуадзе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мозга. За гранью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известного</a:t>
            </a:r>
          </a:p>
          <a:p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Гогуадзе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Видеокурс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всё ли мы о ней знаем? Современный взгляд на проблему»</a:t>
            </a:r>
          </a:p>
          <a:p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364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успешного овладения навыком чтения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424936" cy="336192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фонетико-фонематической и лексико-грамматической стороны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пространственных представлений;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достаточное зрительного анализа и синтеза,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мнезиса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развитие психических функций.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97593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специфическое нарушение процесса чтения, обусловленное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(нарушением) высших психических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и проявляющееся в повторяющихся ошибках стойкого характера.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9341003"/>
              </p:ext>
            </p:extLst>
          </p:nvPr>
        </p:nvGraphicFramePr>
        <p:xfrm>
          <a:off x="0" y="1340768"/>
          <a:ext cx="90364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8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дислексии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03920" cy="5292080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травмы»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 результате травмы головного мозга, или той части мозга, которая отвечает за способность человека писать и читать. В настоящее время это наблюдается редко. </a:t>
            </a:r>
          </a:p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«Первичная </a:t>
            </a:r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определить как дисфункцию, нежели, чем нарушение мозга. Люди с таким видом дислексии часто не могут читать до 4-го класса, у них также наблюдаются трудности с письмом и понимаем устной речи. Этот вид дислексии является наследственным. Чаще такая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у мальчиков, чем у девочек. </a:t>
            </a:r>
          </a:p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«Вторичная, или </a:t>
            </a:r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связанная с развитием».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развития этого вида дислексии является нарушение гормонального развития ребенка на ранних стадиях развития (еще во внутриутробном периоде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9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Неречевая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симптоматика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вызывается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функций,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процесс  чтения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норме: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 анализа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синтеза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представлений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анализа и синтеза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 лексико-грамматического строя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21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964488" cy="5400600"/>
          </a:xfrm>
        </p:spPr>
        <p:txBody>
          <a:bodyPr>
            <a:no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и смешение звуков при чтении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чаще всего фонетически близких звуков (звонких и глухих, аффрикат и звуков, входящих в их состав), а также замены графически сходных букв (х-ж, п-н, з-а и др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Побуквенное чтение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слияния звуков в слоги и слова, буквы называются поочередно,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-слоговой структуры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которые проявляются в пропусках согласных при стечении, согласных и гласных при отсутствии стечения, добавлениях, перестановках звуков, пропусках, перестановках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964488" cy="54006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прочитанного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проявляются на уровне понимания отдельного слова, предложения и текста, когда в процессе чтения не наблюдается расстройства технической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Аграмматизмы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чтении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проявляются на аналитико-синтетической и синтетической ступени овладения навыком чтения. Отмечаются нарушения падежных окончаний, согласование существительного и прилагательного, окончаний глаголов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наблюдается в анамнезе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лексического запаса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неточность употребления слов. В легких случаях это обнаруживается только на стадии овладения навыком чтения</a:t>
            </a:r>
          </a:p>
        </p:txBody>
      </p:sp>
    </p:spTree>
    <p:extLst>
      <p:ext uri="{BB962C8B-B14F-4D97-AF65-F5344CB8AC3E}">
        <p14:creationId xmlns:p14="http://schemas.microsoft.com/office/powerpoint/2010/main" val="5843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C:\Documents and Settings\Саша\Рабочий стол\shult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63436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0" name="Рисунок 1" descr="IMG_0002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13934" r="12062" b="4491"/>
          <a:stretch>
            <a:fillRect/>
          </a:stretch>
        </p:blipFill>
        <p:spPr bwMode="auto">
          <a:xfrm>
            <a:off x="1403350" y="1844675"/>
            <a:ext cx="6429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" name="Заголовок 175"/>
          <p:cNvSpPr>
            <a:spLocks noGrp="1"/>
          </p:cNvSpPr>
          <p:nvPr>
            <p:ph type="title"/>
          </p:nvPr>
        </p:nvSpPr>
        <p:spPr>
          <a:xfrm>
            <a:off x="357190" y="389065"/>
            <a:ext cx="8429652" cy="1039671"/>
          </a:xfrm>
          <a:ln w="19050"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расширения поля зрения</a:t>
            </a:r>
            <a:b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30734" y="2306638"/>
            <a:ext cx="171450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  <a:cs typeface="+mn-cs"/>
              </a:rPr>
              <a:t>таблицы </a:t>
            </a:r>
            <a:r>
              <a:rPr lang="ru-RU" sz="2400" b="1" dirty="0" err="1">
                <a:solidFill>
                  <a:prstClr val="black"/>
                </a:solidFill>
                <a:latin typeface="Calibri"/>
                <a:cs typeface="+mn-cs"/>
              </a:rPr>
              <a:t>Шульте</a:t>
            </a:r>
            <a:endParaRPr lang="ru-RU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19" name="Прямоугольник 190"/>
          <p:cNvSpPr>
            <a:spLocks noChangeArrowheads="1"/>
          </p:cNvSpPr>
          <p:nvPr/>
        </p:nvSpPr>
        <p:spPr bwMode="auto">
          <a:xfrm>
            <a:off x="6969125" y="1719263"/>
            <a:ext cx="2174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Calibri" pitchFamily="34" charset="0"/>
              </a:rPr>
              <a:t>упражнения по методике М.А. Ильина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5" name="Рисунок 1" descr="IMG_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8017" r="13820" b="7002"/>
          <a:stretch>
            <a:fillRect/>
          </a:stretch>
        </p:blipFill>
        <p:spPr bwMode="auto">
          <a:xfrm>
            <a:off x="1692275" y="2906713"/>
            <a:ext cx="53609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462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Документ</vt:lpstr>
      <vt:lpstr>Профилактика дислексии</vt:lpstr>
      <vt:lpstr>Условия успешного овладения навыком чтения  </vt:lpstr>
      <vt:lpstr>Презентация PowerPoint</vt:lpstr>
      <vt:lpstr>Презентация PowerPoint</vt:lpstr>
      <vt:lpstr> Причины дислексии</vt:lpstr>
      <vt:lpstr> Неречевая симптоматика дислексии</vt:lpstr>
      <vt:lpstr> Речевая симптоматика дислексии</vt:lpstr>
      <vt:lpstr> Речевая симптоматика дислексии</vt:lpstr>
      <vt:lpstr>  упражнения для расширения поля зрения </vt:lpstr>
      <vt:lpstr> Упражнения для формирования навыка чтения и понимания текста </vt:lpstr>
      <vt:lpstr> Творческие работы по созданию «Азбуки»</vt:lpstr>
      <vt:lpstr>  Читательские дневники</vt:lpstr>
      <vt:lpstr>Презентация PowerPoint</vt:lpstr>
      <vt:lpstr> Рекомендуемые ресурсы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Анатолий Железняк</cp:lastModifiedBy>
  <cp:revision>35</cp:revision>
  <dcterms:created xsi:type="dcterms:W3CDTF">2012-01-25T17:13:35Z</dcterms:created>
  <dcterms:modified xsi:type="dcterms:W3CDTF">2021-11-11T19:40:30Z</dcterms:modified>
</cp:coreProperties>
</file>