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72" r:id="rId2"/>
    <p:sldId id="256" r:id="rId3"/>
    <p:sldId id="278" r:id="rId4"/>
    <p:sldId id="279" r:id="rId5"/>
    <p:sldId id="257" r:id="rId6"/>
    <p:sldId id="258" r:id="rId7"/>
    <p:sldId id="259" r:id="rId8"/>
    <p:sldId id="260" r:id="rId9"/>
    <p:sldId id="284" r:id="rId10"/>
    <p:sldId id="298" r:id="rId11"/>
    <p:sldId id="297" r:id="rId12"/>
    <p:sldId id="283" r:id="rId13"/>
    <p:sldId id="287" r:id="rId14"/>
    <p:sldId id="286" r:id="rId15"/>
    <p:sldId id="315" r:id="rId16"/>
    <p:sldId id="290" r:id="rId17"/>
    <p:sldId id="291" r:id="rId18"/>
    <p:sldId id="296" r:id="rId19"/>
    <p:sldId id="295" r:id="rId20"/>
    <p:sldId id="299" r:id="rId21"/>
    <p:sldId id="316" r:id="rId22"/>
    <p:sldId id="300" r:id="rId23"/>
    <p:sldId id="310" r:id="rId24"/>
    <p:sldId id="311" r:id="rId25"/>
    <p:sldId id="312" r:id="rId26"/>
    <p:sldId id="313" r:id="rId27"/>
    <p:sldId id="314" r:id="rId28"/>
    <p:sldId id="317" r:id="rId29"/>
    <p:sldId id="309" r:id="rId30"/>
    <p:sldId id="305" r:id="rId31"/>
    <p:sldId id="27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D2620-5088-4B52-ADD3-95463CCE755E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7A9B1-8D2C-4A20-8DCC-68B7961E5D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059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7A9B1-8D2C-4A20-8DCC-68B7961E5DA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46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BB1E-E6B7-4CF4-80B7-D1C6B4CDDB0E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F0E5-1E64-4E4F-A395-3A79B40BB8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BB1E-E6B7-4CF4-80B7-D1C6B4CDDB0E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F0E5-1E64-4E4F-A395-3A79B40BB8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BB1E-E6B7-4CF4-80B7-D1C6B4CDDB0E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F0E5-1E64-4E4F-A395-3A79B40BB8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BB1E-E6B7-4CF4-80B7-D1C6B4CDDB0E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F0E5-1E64-4E4F-A395-3A79B40BB8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BB1E-E6B7-4CF4-80B7-D1C6B4CDDB0E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F0E5-1E64-4E4F-A395-3A79B40BB8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BB1E-E6B7-4CF4-80B7-D1C6B4CDDB0E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F0E5-1E64-4E4F-A395-3A79B40BB8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BB1E-E6B7-4CF4-80B7-D1C6B4CDDB0E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F0E5-1E64-4E4F-A395-3A79B40BB8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BB1E-E6B7-4CF4-80B7-D1C6B4CDDB0E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F0E5-1E64-4E4F-A395-3A79B40BB8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BB1E-E6B7-4CF4-80B7-D1C6B4CDDB0E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F0E5-1E64-4E4F-A395-3A79B40BB8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BB1E-E6B7-4CF4-80B7-D1C6B4CDDB0E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F0E5-1E64-4E4F-A395-3A79B40BB8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9BB1E-E6B7-4CF4-80B7-D1C6B4CDDB0E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FF0E5-1E64-4E4F-A395-3A79B40BB8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9BB1E-E6B7-4CF4-80B7-D1C6B4CDDB0E}" type="datetimeFigureOut">
              <a:rPr lang="ru-RU" smtClean="0"/>
              <a:pPr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FF0E5-1E64-4E4F-A395-3A79B40BB83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916832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Batang" pitchFamily="18" charset="-127"/>
                <a:ea typeface="Batang" pitchFamily="18" charset="-127"/>
              </a:rPr>
              <a:t>Профилактика </a:t>
            </a:r>
            <a:r>
              <a:rPr lang="ru-RU" dirty="0" err="1" smtClean="0">
                <a:latin typeface="Batang" pitchFamily="18" charset="-127"/>
                <a:ea typeface="Batang" pitchFamily="18" charset="-127"/>
              </a:rPr>
              <a:t>дисграфии</a:t>
            </a:r>
            <a:r>
              <a:rPr lang="ru-RU" dirty="0" smtClean="0">
                <a:latin typeface="Batang" pitchFamily="18" charset="-127"/>
                <a:ea typeface="Batang" pitchFamily="18" charset="-127"/>
              </a:rPr>
              <a:t> </a:t>
            </a:r>
            <a:endParaRPr lang="ru-RU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4581128"/>
            <a:ext cx="7200800" cy="1752600"/>
          </a:xfrm>
        </p:spPr>
        <p:txBody>
          <a:bodyPr>
            <a:normAutofit/>
          </a:bodyPr>
          <a:lstStyle/>
          <a:p>
            <a:pPr algn="r"/>
            <a:r>
              <a:rPr lang="ru-RU" sz="2300" dirty="0" err="1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Поливара</a:t>
            </a:r>
            <a:r>
              <a:rPr lang="ru-RU" sz="23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Татьяна Викторовна</a:t>
            </a:r>
            <a:endParaRPr lang="ru-RU" sz="2300" dirty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>
            <a:normAutofit/>
          </a:bodyPr>
          <a:lstStyle/>
          <a:p>
            <a:endParaRPr lang="ru-RU" sz="3600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3371"/>
            <a:ext cx="8496944" cy="658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25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Batang" pitchFamily="18" charset="-127"/>
                <a:ea typeface="Batang" pitchFamily="18" charset="-127"/>
              </a:rPr>
              <a:t>Снижение двигательной активности, как ни странно, приводит к речевым, и поведенческим проблемам, а также к нарушениям процессов обучения чтению, письму, счёту.</a:t>
            </a:r>
            <a:endParaRPr lang="ru-RU" sz="3600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614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417646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«БЕЗ ЭТИХ ИГР – РЕБЁНОК ТИГР»</a:t>
            </a:r>
            <a:br>
              <a:rPr lang="ru-RU" sz="3600" dirty="0" smtClean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3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В поэтапном игровом развитии, согласно классической психологии, формируются все механизмы, необходимые для успешной учёбы и, в частности, для грамотного письма.</a:t>
            </a:r>
            <a:br>
              <a:rPr lang="ru-RU" sz="3600" dirty="0" smtClean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3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+</a:t>
            </a:r>
            <a:br>
              <a:rPr lang="ru-RU" sz="3600" dirty="0" smtClean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3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Мы </a:t>
            </a:r>
            <a:r>
              <a:rPr lang="ru-RU" sz="3600" dirty="0">
                <a:latin typeface="Batang" pitchFamily="18" charset="-127"/>
                <a:ea typeface="Batang" pitchFamily="18" charset="-127"/>
              </a:rPr>
              <a:t>легко достигаем высоких целей, если осознаём их необходимость.</a:t>
            </a:r>
            <a:br>
              <a:rPr lang="ru-RU" sz="3600" dirty="0">
                <a:latin typeface="Batang" pitchFamily="18" charset="-127"/>
                <a:ea typeface="Batang" pitchFamily="18" charset="-127"/>
              </a:rPr>
            </a:br>
            <a:r>
              <a:rPr lang="ru-RU" sz="3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/>
            </a:r>
            <a:br>
              <a:rPr lang="ru-RU" sz="3600" dirty="0" smtClean="0"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ru-RU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7663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Batang" panose="02030600000101010101" pitchFamily="18" charset="-127"/>
                <a:ea typeface="Batang" panose="02030600000101010101" pitchFamily="18" charset="-127"/>
              </a:rPr>
              <a:t>ИГРЫ НА ВКЛЮЧАЕМОСТЬ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64704"/>
            <a:ext cx="8712968" cy="4464496"/>
          </a:xfrm>
        </p:spPr>
        <p:txBody>
          <a:bodyPr>
            <a:noAutofit/>
          </a:bodyPr>
          <a:lstStyle/>
          <a:p>
            <a:r>
              <a:rPr lang="ru-RU" sz="1900" b="1" dirty="0">
                <a:latin typeface="Batang" panose="02030600000101010101" pitchFamily="18" charset="-127"/>
                <a:ea typeface="Batang" panose="02030600000101010101" pitchFamily="18" charset="-127"/>
              </a:rPr>
              <a:t>«</a:t>
            </a:r>
            <a:r>
              <a:rPr lang="ru-RU" sz="19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Капитаны»</a:t>
            </a:r>
          </a:p>
          <a:p>
            <a:pPr marL="0" indent="0" algn="just">
              <a:buNone/>
            </a:pPr>
            <a:r>
              <a:rPr lang="ru-RU" sz="19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Дети </a:t>
            </a:r>
            <a:r>
              <a:rPr lang="ru-RU" sz="1900" dirty="0">
                <a:latin typeface="Batang" panose="02030600000101010101" pitchFamily="18" charset="-127"/>
                <a:ea typeface="Batang" panose="02030600000101010101" pitchFamily="18" charset="-127"/>
              </a:rPr>
              <a:t>повторяют движения за </a:t>
            </a:r>
            <a:r>
              <a:rPr lang="ru-RU" sz="19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учителем, </a:t>
            </a:r>
            <a:r>
              <a:rPr lang="ru-RU" sz="1900" dirty="0">
                <a:latin typeface="Batang" panose="02030600000101010101" pitchFamily="18" charset="-127"/>
                <a:ea typeface="Batang" panose="02030600000101010101" pitchFamily="18" charset="-127"/>
              </a:rPr>
              <a:t>если слышат команду «Капитаны». Если такой  команды не прозвучало, движение не повторять</a:t>
            </a:r>
            <a:r>
              <a:rPr lang="ru-RU" sz="19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. Также можно использовать любое другое слово.</a:t>
            </a:r>
            <a:endParaRPr lang="ru-RU" sz="19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ru-RU" sz="1900" dirty="0">
                <a:latin typeface="Batang" panose="02030600000101010101" pitchFamily="18" charset="-127"/>
                <a:ea typeface="Batang" panose="02030600000101010101" pitchFamily="18" charset="-127"/>
              </a:rPr>
              <a:t>«</a:t>
            </a:r>
            <a:r>
              <a:rPr lang="ru-RU" sz="19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Запретное движение» </a:t>
            </a:r>
          </a:p>
          <a:p>
            <a:pPr marL="0" indent="0" algn="just">
              <a:buNone/>
            </a:pPr>
            <a:r>
              <a:rPr lang="ru-RU" sz="19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Перед </a:t>
            </a:r>
            <a:r>
              <a:rPr lang="ru-RU" sz="1900" dirty="0">
                <a:latin typeface="Batang" panose="02030600000101010101" pitchFamily="18" charset="-127"/>
                <a:ea typeface="Batang" panose="02030600000101010101" pitchFamily="18" charset="-127"/>
              </a:rPr>
              <a:t>началом игры </a:t>
            </a:r>
            <a:r>
              <a:rPr lang="ru-RU" sz="19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учитель (ведущий)</a:t>
            </a:r>
            <a:r>
              <a:rPr lang="ru-RU" sz="19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ru-RU" sz="19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показывает </a:t>
            </a:r>
            <a:r>
              <a:rPr lang="ru-RU" sz="1900" dirty="0">
                <a:latin typeface="Batang" panose="02030600000101010101" pitchFamily="18" charset="-127"/>
                <a:ea typeface="Batang" panose="02030600000101010101" pitchFamily="18" charset="-127"/>
              </a:rPr>
              <a:t>запретное движение, например, «руки вытянуты вперед</a:t>
            </a:r>
            <a:r>
              <a:rPr lang="ru-RU" sz="19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». Далее он </a:t>
            </a:r>
            <a:r>
              <a:rPr lang="ru-RU" sz="1900" dirty="0">
                <a:latin typeface="Batang" panose="02030600000101010101" pitchFamily="18" charset="-127"/>
                <a:ea typeface="Batang" panose="02030600000101010101" pitchFamily="18" charset="-127"/>
              </a:rPr>
              <a:t>начинает показывать различные движения, </a:t>
            </a:r>
            <a:r>
              <a:rPr lang="ru-RU" sz="19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дети повторяют все движения, </a:t>
            </a:r>
            <a:r>
              <a:rPr lang="ru-RU" sz="1900" dirty="0">
                <a:latin typeface="Batang" panose="02030600000101010101" pitchFamily="18" charset="-127"/>
                <a:ea typeface="Batang" panose="02030600000101010101" pitchFamily="18" charset="-127"/>
              </a:rPr>
              <a:t>кроме запретного.  Задача </a:t>
            </a:r>
            <a:r>
              <a:rPr lang="ru-RU" sz="19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ведущего </a:t>
            </a:r>
            <a:r>
              <a:rPr lang="ru-RU" sz="1900" dirty="0">
                <a:latin typeface="Batang" panose="02030600000101010101" pitchFamily="18" charset="-127"/>
                <a:ea typeface="Batang" panose="02030600000101010101" pitchFamily="18" charset="-127"/>
              </a:rPr>
              <a:t>– поймать игрока в ловушку,  задача </a:t>
            </a:r>
            <a:r>
              <a:rPr lang="ru-RU" sz="19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детей </a:t>
            </a:r>
            <a:r>
              <a:rPr lang="ru-RU" sz="1900" dirty="0">
                <a:latin typeface="Batang" panose="02030600000101010101" pitchFamily="18" charset="-127"/>
                <a:ea typeface="Batang" panose="02030600000101010101" pitchFamily="18" charset="-127"/>
              </a:rPr>
              <a:t>– быть </a:t>
            </a:r>
            <a:r>
              <a:rPr lang="ru-RU" sz="19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внимательными </a:t>
            </a:r>
            <a:r>
              <a:rPr lang="ru-RU" sz="1900" dirty="0">
                <a:latin typeface="Batang" panose="02030600000101010101" pitchFamily="18" charset="-127"/>
                <a:ea typeface="Batang" panose="02030600000101010101" pitchFamily="18" charset="-127"/>
              </a:rPr>
              <a:t>и не повторять запретного движения</a:t>
            </a:r>
            <a:r>
              <a:rPr lang="ru-RU" sz="19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. </a:t>
            </a:r>
            <a:endParaRPr lang="ru-RU" sz="19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ru-RU" sz="1900" b="1" dirty="0">
                <a:latin typeface="Batang" panose="02030600000101010101" pitchFamily="18" charset="-127"/>
                <a:ea typeface="Batang" panose="02030600000101010101" pitchFamily="18" charset="-127"/>
              </a:rPr>
              <a:t>«Обезьянки»</a:t>
            </a:r>
          </a:p>
          <a:p>
            <a:pPr marL="0" indent="0" algn="just">
              <a:buNone/>
            </a:pPr>
            <a:r>
              <a:rPr lang="ru-RU" sz="1900" dirty="0">
                <a:latin typeface="Batang" panose="02030600000101010101" pitchFamily="18" charset="-127"/>
                <a:ea typeface="Batang" panose="02030600000101010101" pitchFamily="18" charset="-127"/>
              </a:rPr>
              <a:t>Логопед показывает движения, дети  повторяют с опозданием на одно.</a:t>
            </a:r>
          </a:p>
          <a:p>
            <a:pPr marL="0" indent="0">
              <a:buNone/>
            </a:pPr>
            <a:endParaRPr lang="ru-RU" sz="14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ru-RU" sz="14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3962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РАБОТА С РИТМАМИ</a:t>
            </a:r>
            <a:br>
              <a:rPr lang="ru-RU" sz="3600" dirty="0" smtClean="0"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ru-RU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8192"/>
            <a:ext cx="8229600" cy="2116832"/>
          </a:xfrm>
        </p:spPr>
        <p:txBody>
          <a:bodyPr/>
          <a:lstStyle/>
          <a:p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Вальсы</a:t>
            </a:r>
          </a:p>
          <a:p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Визуальная работа с ритмами</a:t>
            </a:r>
          </a:p>
          <a:p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Цифровые стихи</a:t>
            </a:r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868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864095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bg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Вальсы.</a:t>
            </a:r>
            <a:br>
              <a:rPr lang="ru-RU" sz="3600" dirty="0">
                <a:solidFill>
                  <a:schemeClr val="bg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</a:br>
            <a:endParaRPr lang="ru-RU" sz="3600" dirty="0">
              <a:solidFill>
                <a:schemeClr val="bg1">
                  <a:lumMod val="5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8496944" cy="4608512"/>
          </a:xfrm>
        </p:spPr>
        <p:txBody>
          <a:bodyPr>
            <a:noAutofit/>
          </a:bodyPr>
          <a:lstStyle/>
          <a:p>
            <a:pPr algn="l"/>
            <a:r>
              <a:rPr lang="ru-RU" sz="25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• Дети хлопают </a:t>
            </a:r>
            <a:r>
              <a:rPr lang="ru-RU" sz="2500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на сильную долю по 1 разу. </a:t>
            </a:r>
            <a:r>
              <a:rPr lang="ru-RU" sz="25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  </a:t>
            </a:r>
            <a:endParaRPr lang="ru-RU" sz="2500" dirty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  <a:p>
            <a:pPr algn="l"/>
            <a:r>
              <a:rPr lang="ru-RU" sz="2500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• Дети хлопают на сильную долю по 1 разу, а вы – два раза на две слабых доли.</a:t>
            </a:r>
          </a:p>
          <a:p>
            <a:pPr algn="l"/>
            <a:r>
              <a:rPr lang="ru-RU" sz="25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• Вы </a:t>
            </a:r>
            <a:r>
              <a:rPr lang="ru-RU" sz="2500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хлопаете на сильную долю, а </a:t>
            </a:r>
            <a:r>
              <a:rPr lang="ru-RU" sz="25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дети </a:t>
            </a:r>
            <a:r>
              <a:rPr lang="ru-RU" sz="2500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– на две слабых.</a:t>
            </a:r>
          </a:p>
          <a:p>
            <a:pPr algn="l"/>
            <a:r>
              <a:rPr lang="ru-RU" sz="2500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• Дети </a:t>
            </a:r>
            <a:r>
              <a:rPr lang="ru-RU" sz="25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хлопают </a:t>
            </a:r>
            <a:r>
              <a:rPr lang="ru-RU" sz="2500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в ритме вальса.</a:t>
            </a:r>
          </a:p>
          <a:p>
            <a:pPr algn="l"/>
            <a:r>
              <a:rPr lang="ru-RU" sz="2500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• Дети хлопают в ритме вальса, а вы его  сбиваете хлопками.</a:t>
            </a:r>
          </a:p>
          <a:p>
            <a:pPr algn="l"/>
            <a:r>
              <a:rPr lang="ru-RU" sz="2500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• Дети </a:t>
            </a:r>
            <a:r>
              <a:rPr lang="ru-RU" sz="25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стучат </a:t>
            </a:r>
            <a:r>
              <a:rPr lang="ru-RU" sz="2500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карандашом в ритм </a:t>
            </a:r>
            <a:r>
              <a:rPr lang="ru-RU" sz="25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вальса </a:t>
            </a:r>
            <a:r>
              <a:rPr lang="ru-RU" sz="2500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или </a:t>
            </a:r>
            <a:r>
              <a:rPr lang="ru-RU" sz="25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топают </a:t>
            </a:r>
            <a:r>
              <a:rPr lang="ru-RU" sz="2500" dirty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ногой.</a:t>
            </a:r>
          </a:p>
          <a:p>
            <a:pPr algn="l"/>
            <a:endParaRPr lang="ru-RU" sz="2500" dirty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065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val_s-iz-kf-quotBeregis_-avtomobilyaquot-Bez-nazvaniya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6814298" y="6074715"/>
            <a:ext cx="609600" cy="83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1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470025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ХЛОПНИ! ТОПНИ! СТУКНИ!</a:t>
            </a:r>
            <a:endParaRPr lang="ru-RU" sz="3200" dirty="0">
              <a:solidFill>
                <a:schemeClr val="bg1">
                  <a:lumMod val="5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1340768"/>
            <a:ext cx="6472808" cy="3600400"/>
          </a:xfrm>
        </p:spPr>
        <p:txBody>
          <a:bodyPr>
            <a:normAutofit/>
          </a:bodyPr>
          <a:lstStyle/>
          <a:p>
            <a:pPr algn="l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67783"/>
            <a:ext cx="2892322" cy="396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4" y="1074521"/>
            <a:ext cx="2977174" cy="395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74521"/>
            <a:ext cx="2881634" cy="395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85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43204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ЦИФРОВЫЕ СТИХИ</a:t>
            </a:r>
            <a:endParaRPr lang="ru-RU" sz="3200" dirty="0">
              <a:solidFill>
                <a:schemeClr val="bg1">
                  <a:lumMod val="5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1772816"/>
            <a:ext cx="6400800" cy="3528392"/>
          </a:xfrm>
        </p:spPr>
        <p:txBody>
          <a:bodyPr>
            <a:normAutofit/>
          </a:bodyPr>
          <a:lstStyle/>
          <a:p>
            <a:r>
              <a:rPr lang="ru-RU" sz="2500" dirty="0" smtClean="0">
                <a:solidFill>
                  <a:schemeClr val="tx1"/>
                </a:solidFill>
                <a:latin typeface="Batang" pitchFamily="18" charset="-127"/>
                <a:ea typeface="Batang" pitchFamily="18" charset="-127"/>
              </a:rPr>
              <a:t>	</a:t>
            </a:r>
            <a:endParaRPr lang="ru-RU" sz="2500" dirty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418" y="586303"/>
            <a:ext cx="4767163" cy="449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30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ОРИЕНТАЦИЯ В ПРОСТРАНСТВЕ </a:t>
            </a:r>
            <a:br>
              <a:rPr lang="ru-RU" sz="3200" dirty="0" smtClean="0">
                <a:solidFill>
                  <a:schemeClr val="bg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</a:br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И В СОБСТВЕННОМ ТЕЛЕ</a:t>
            </a:r>
            <a:endParaRPr lang="ru-RU" sz="3200" dirty="0">
              <a:solidFill>
                <a:schemeClr val="bg1">
                  <a:lumMod val="5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605180" y="1556792"/>
            <a:ext cx="4038600" cy="3196951"/>
          </a:xfrm>
        </p:spPr>
        <p:txBody>
          <a:bodyPr>
            <a:normAutofit fontScale="92500" lnSpcReduction="20000"/>
          </a:bodyPr>
          <a:lstStyle/>
          <a:p>
            <a:r>
              <a:rPr lang="ru-RU" sz="19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Исполнитель (со школьными принадлежностями)</a:t>
            </a:r>
          </a:p>
          <a:p>
            <a:r>
              <a:rPr lang="ru-RU" sz="19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Муха (на листе бумаги и на местности)</a:t>
            </a:r>
          </a:p>
          <a:p>
            <a:r>
              <a:rPr lang="ru-RU" sz="19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Рисование по клеточкам</a:t>
            </a:r>
          </a:p>
          <a:p>
            <a:r>
              <a:rPr lang="ru-RU" sz="19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Лабиринты</a:t>
            </a:r>
            <a:endParaRPr lang="ru-RU" sz="19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ru-RU" sz="19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Светофор  = </a:t>
            </a:r>
            <a:r>
              <a:rPr lang="ru-RU" sz="1900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судоку</a:t>
            </a:r>
            <a:endParaRPr lang="ru-RU" sz="1900" dirty="0" smtClean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ru-RU" sz="19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Зеркальное рисование и письмо</a:t>
            </a:r>
          </a:p>
          <a:p>
            <a:r>
              <a:rPr lang="ru-RU" sz="19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Расскажи стихи руками</a:t>
            </a:r>
          </a:p>
          <a:p>
            <a:r>
              <a:rPr lang="ru-RU" sz="1900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Шаолинь</a:t>
            </a:r>
            <a:endParaRPr lang="ru-RU" sz="1900" dirty="0" smtClean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ru-RU" sz="19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Игры с мячами</a:t>
            </a:r>
          </a:p>
          <a:p>
            <a:endParaRPr lang="ru-RU" dirty="0" smtClean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33400" y="1600200"/>
            <a:ext cx="4038600" cy="3340968"/>
          </a:xfrm>
        </p:spPr>
        <p:txBody>
          <a:bodyPr>
            <a:normAutofit fontScale="92500" lnSpcReduction="20000"/>
          </a:bodyPr>
          <a:lstStyle/>
          <a:p>
            <a:r>
              <a:rPr lang="ru-RU" sz="19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Игры на развитие мелкой моторики</a:t>
            </a:r>
          </a:p>
          <a:p>
            <a:r>
              <a:rPr lang="ru-RU" sz="19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Нейропсихологические упражнения</a:t>
            </a:r>
          </a:p>
          <a:p>
            <a:r>
              <a:rPr lang="ru-RU" sz="19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Развитие общей моторики на уроках физкультуры</a:t>
            </a:r>
          </a:p>
          <a:p>
            <a:r>
              <a:rPr lang="ru-RU" sz="19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Развитие мелкой моторики на уроках музыки</a:t>
            </a:r>
          </a:p>
          <a:p>
            <a:r>
              <a:rPr lang="ru-RU" sz="19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Развитие пространственной ориентации на уроках ОБЖ, технологии и рисовани</a:t>
            </a:r>
            <a:r>
              <a:rPr lang="ru-RU" sz="18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я</a:t>
            </a:r>
            <a:endParaRPr lang="ru-RU" sz="18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ru-RU" sz="18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919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79512" y="116633"/>
            <a:ext cx="8856984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500" dirty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1907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06" y="164023"/>
            <a:ext cx="3192016" cy="319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45307"/>
            <a:ext cx="3384376" cy="198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318" y="212304"/>
            <a:ext cx="3312368" cy="309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87908"/>
            <a:ext cx="1650714" cy="170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74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6000" dirty="0" smtClean="0"/>
              <a:t/>
            </a:r>
            <a:br>
              <a:rPr lang="ru-RU" sz="6000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5536" y="332656"/>
            <a:ext cx="82809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dirty="0">
                <a:solidFill>
                  <a:prstClr val="white">
                    <a:lumMod val="50000"/>
                  </a:prstClr>
                </a:solidFill>
                <a:latin typeface="Batang" pitchFamily="18" charset="-127"/>
                <a:ea typeface="Batang" pitchFamily="18" charset="-127"/>
                <a:cs typeface="+mj-cs"/>
              </a:rPr>
              <a:t>Школьник, овладевающий письмом, не только не ощущает потребности в этой речевой функции, но он ещё в высшей степени смутно представляет себе, для чего эта функция ему нужна.</a:t>
            </a:r>
            <a:br>
              <a:rPr lang="ru-RU" sz="3600" dirty="0">
                <a:solidFill>
                  <a:prstClr val="white">
                    <a:lumMod val="50000"/>
                  </a:prstClr>
                </a:solidFill>
                <a:latin typeface="Batang" pitchFamily="18" charset="-127"/>
                <a:ea typeface="Batang" pitchFamily="18" charset="-127"/>
                <a:cs typeface="+mj-cs"/>
              </a:rPr>
            </a:br>
            <a:r>
              <a:rPr lang="ru-RU" sz="3600" dirty="0">
                <a:solidFill>
                  <a:prstClr val="white">
                    <a:lumMod val="50000"/>
                  </a:prstClr>
                </a:solidFill>
                <a:latin typeface="Batang" pitchFamily="18" charset="-127"/>
                <a:ea typeface="Batang" pitchFamily="18" charset="-127"/>
                <a:cs typeface="+mj-cs"/>
              </a:rPr>
              <a:t>Л. С. Выготский 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79512" y="116633"/>
            <a:ext cx="8856984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500" dirty="0">
              <a:solidFill>
                <a:schemeClr val="tx1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09508"/>
            <a:ext cx="6408712" cy="6456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29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9" y="476672"/>
            <a:ext cx="6745081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321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ПИСЬМЕННАЯ РЕЧЬ</a:t>
            </a:r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512" y="836712"/>
            <a:ext cx="8229600" cy="4813995"/>
          </a:xfrm>
        </p:spPr>
        <p:txBody>
          <a:bodyPr/>
          <a:lstStyle/>
          <a:p>
            <a:r>
              <a:rPr lang="ru-RU" sz="2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Магазин (рекламируем слово и продаём его)</a:t>
            </a:r>
          </a:p>
          <a:p>
            <a:r>
              <a:rPr lang="ru-RU" sz="2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Кузовок (собираем кузовок по рифме)</a:t>
            </a:r>
          </a:p>
          <a:p>
            <a:r>
              <a:rPr lang="ru-RU" sz="2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Арабское письмо (справа налево)</a:t>
            </a:r>
          </a:p>
          <a:p>
            <a:r>
              <a:rPr lang="ru-RU" sz="2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Древнерусское письмо (отдельно гласные, затем согласные)</a:t>
            </a:r>
          </a:p>
          <a:p>
            <a:r>
              <a:rPr lang="ru-RU" sz="2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Неудачный робот (место буквы в слове)</a:t>
            </a:r>
          </a:p>
          <a:p>
            <a:r>
              <a:rPr lang="ru-RU" sz="2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Зелёные словечки</a:t>
            </a:r>
          </a:p>
          <a:p>
            <a:r>
              <a:rPr lang="ru-RU" sz="2400" dirty="0">
                <a:latin typeface="Batang" panose="02030600000101010101" pitchFamily="18" charset="-127"/>
                <a:ea typeface="Batang" panose="02030600000101010101" pitchFamily="18" charset="-127"/>
              </a:rPr>
              <a:t>Р</a:t>
            </a:r>
            <a:r>
              <a:rPr lang="ru-RU" sz="2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азноцветное письмо</a:t>
            </a:r>
          </a:p>
          <a:p>
            <a:r>
              <a:rPr lang="ru-RU" sz="2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Виселица или </a:t>
            </a:r>
            <a:r>
              <a:rPr lang="ru-RU" sz="2400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Балда</a:t>
            </a:r>
            <a:endParaRPr lang="ru-RU" sz="2400" dirty="0" smtClean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ru-RU" sz="2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Буквенная арифметика ( </a:t>
            </a:r>
            <a:r>
              <a:rPr lang="ru-RU" sz="2400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Эдигей</a:t>
            </a:r>
            <a:r>
              <a:rPr lang="ru-RU" sz="2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)</a:t>
            </a:r>
          </a:p>
          <a:p>
            <a:r>
              <a:rPr lang="ru-RU" sz="2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Классики</a:t>
            </a:r>
          </a:p>
          <a:p>
            <a:endParaRPr lang="ru-RU" sz="2400" dirty="0" smtClean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ru-RU" sz="2400" dirty="0" smtClean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ru-RU" dirty="0" smtClean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588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МАГАЗИН</a:t>
            </a:r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123728" y="1052736"/>
            <a:ext cx="6357392" cy="40324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С - </a:t>
            </a:r>
          </a:p>
          <a:p>
            <a:pPr marL="0" indent="0">
              <a:buNone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Ч - </a:t>
            </a:r>
          </a:p>
          <a:p>
            <a:pPr marL="0" indent="0">
              <a:buNone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А - </a:t>
            </a:r>
          </a:p>
          <a:p>
            <a:pPr marL="0" indent="0">
              <a:buNone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С - </a:t>
            </a:r>
          </a:p>
          <a:p>
            <a:pPr marL="0" indent="0">
              <a:buNone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Т - </a:t>
            </a:r>
          </a:p>
          <a:p>
            <a:pPr marL="0" indent="0">
              <a:buNone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Ь - </a:t>
            </a:r>
          </a:p>
          <a:p>
            <a:pPr marL="0" indent="0">
              <a:buNone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Е - </a:t>
            </a:r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748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КУЗОВОК</a:t>
            </a:r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23528" y="1052736"/>
            <a:ext cx="8496944" cy="40324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«Собираемся в лесок, наполняем </a:t>
            </a:r>
            <a:r>
              <a:rPr lang="ru-RU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кузовОК</a:t>
            </a: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»</a:t>
            </a:r>
          </a:p>
          <a:p>
            <a:pPr marL="0" indent="0" algn="just">
              <a:buNone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«Вот перед нами </a:t>
            </a:r>
            <a:r>
              <a:rPr lang="ru-RU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корзИНА</a:t>
            </a: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, туда отправляется…»</a:t>
            </a:r>
          </a:p>
          <a:p>
            <a:pPr marL="0" indent="0" algn="just">
              <a:buNone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« Вот коробка, что там?»</a:t>
            </a:r>
          </a:p>
          <a:p>
            <a:pPr marL="0" indent="0" algn="just">
              <a:buNone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«Вот </a:t>
            </a:r>
            <a:r>
              <a:rPr lang="ru-RU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ящИК</a:t>
            </a: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. Клади туда…»</a:t>
            </a:r>
          </a:p>
          <a:p>
            <a:pPr marL="0" indent="0" algn="just">
              <a:buNone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«Вот большой-большой </a:t>
            </a:r>
            <a:r>
              <a:rPr lang="ru-RU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паКЕТ</a:t>
            </a: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. Клади в него…»</a:t>
            </a:r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331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АРАБСКОЕ ПИСЬМО</a:t>
            </a:r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259632" y="1052736"/>
            <a:ext cx="7560840" cy="4032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Она не жена, но..</a:t>
            </a:r>
          </a:p>
          <a:p>
            <a:pPr marL="0" indent="0">
              <a:buNone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У скал плакса ласкал плаксу.</a:t>
            </a:r>
          </a:p>
          <a:p>
            <a:pPr marL="0" indent="0">
              <a:buNone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Лёша на полке клопа нашёл.</a:t>
            </a:r>
          </a:p>
          <a:p>
            <a:pPr marL="0" indent="0">
              <a:buNone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Ешь немытого ты меньше.</a:t>
            </a:r>
          </a:p>
          <a:p>
            <a:pPr marL="0" indent="0">
              <a:buNone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И черви в речи.</a:t>
            </a:r>
          </a:p>
          <a:p>
            <a:pPr marL="0" indent="0">
              <a:buNone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Нажал кабан на баклажан.</a:t>
            </a:r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305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ДРЕВНЕРУССКОЕ ПИСЬМО</a:t>
            </a:r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63688" y="1988840"/>
            <a:ext cx="5832648" cy="1224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Письмо только гласными</a:t>
            </a:r>
          </a:p>
          <a:p>
            <a:pPr marL="0" indent="0">
              <a:buNone/>
            </a:pPr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Письмо только согласными</a:t>
            </a:r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49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НЕУДАЧНЫЙ РОБОТ</a:t>
            </a:r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55776" y="1052736"/>
            <a:ext cx="2520280" cy="40324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latin typeface="Batang" panose="02030600000101010101" pitchFamily="18" charset="-127"/>
                <a:ea typeface="Batang" panose="02030600000101010101" pitchFamily="18" charset="-127"/>
              </a:rPr>
              <a:t>в</a:t>
            </a:r>
            <a:r>
              <a:rPr lang="ru-RU" sz="20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 _ _ _ _ _ _ _ _ _ _ </a:t>
            </a:r>
          </a:p>
          <a:p>
            <a:pPr marL="0" indent="0">
              <a:buNone/>
            </a:pPr>
            <a:r>
              <a:rPr lang="ru-RU" sz="20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_ д _ _ _ _ _ _ _ _ _</a:t>
            </a:r>
          </a:p>
          <a:p>
            <a:pPr marL="0" indent="0">
              <a:buNone/>
            </a:pPr>
            <a:r>
              <a:rPr lang="ru-RU" sz="20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_ _ о _ _ _ _ _ _ _ _</a:t>
            </a:r>
          </a:p>
          <a:p>
            <a:pPr marL="0" indent="0">
              <a:buNone/>
            </a:pPr>
            <a:r>
              <a:rPr lang="ru-RU" sz="20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_ _ _ х _ _ _ _ _ _ _</a:t>
            </a:r>
          </a:p>
          <a:p>
            <a:pPr marL="0" indent="0">
              <a:buNone/>
            </a:pPr>
            <a:r>
              <a:rPr lang="ru-RU" sz="20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_ _ _ _ н _ _ _ _ _ _</a:t>
            </a:r>
          </a:p>
          <a:p>
            <a:pPr marL="0" indent="0">
              <a:buNone/>
            </a:pPr>
            <a:r>
              <a:rPr lang="ru-RU" sz="20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_ _ _ _ _ о _ _ _ _ _</a:t>
            </a:r>
          </a:p>
          <a:p>
            <a:pPr marL="0" indent="0">
              <a:buNone/>
            </a:pPr>
            <a:r>
              <a:rPr lang="ru-RU" sz="20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_ _ _ _ _ _ в _ _ _ _</a:t>
            </a:r>
          </a:p>
          <a:p>
            <a:pPr marL="0" indent="0">
              <a:buNone/>
            </a:pPr>
            <a:r>
              <a:rPr lang="ru-RU" sz="20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_ _ _ _ _ _ _ е _ _ _</a:t>
            </a:r>
          </a:p>
          <a:p>
            <a:pPr marL="0" indent="0">
              <a:buNone/>
            </a:pPr>
            <a:r>
              <a:rPr lang="ru-RU" sz="20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_ _ _ _ _ _ _ _ н _ _</a:t>
            </a:r>
          </a:p>
          <a:p>
            <a:pPr marL="0" indent="0">
              <a:buNone/>
            </a:pPr>
            <a:r>
              <a:rPr lang="ru-RU" sz="20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_ _ _ _ _ _ _ _ _ и _</a:t>
            </a:r>
          </a:p>
          <a:p>
            <a:pPr marL="0" indent="0">
              <a:buNone/>
            </a:pPr>
            <a:r>
              <a:rPr lang="ru-RU" sz="20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_ _ _ _ _ _ _ _ _ _ е </a:t>
            </a:r>
            <a:endParaRPr lang="ru-RU" sz="20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686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ЗЕЛЁНЫЕ СЛОВЕЧКИ</a:t>
            </a:r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5536" y="1844824"/>
            <a:ext cx="8280920" cy="8640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спурщиелсатгваиттееллььннооее</a:t>
            </a:r>
            <a:endParaRPr lang="ru-RU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367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504056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БУКЕННАЯ АРИФМЕТИКА</a:t>
            </a:r>
            <a:endParaRPr lang="ru-RU" sz="3600" dirty="0">
              <a:solidFill>
                <a:schemeClr val="bg1">
                  <a:lumMod val="5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692696"/>
            <a:ext cx="7992888" cy="453650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Хлебушек – ушек + </a:t>
            </a:r>
            <a:r>
              <a:rPr lang="ru-RU" sz="2400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ороб</a:t>
            </a:r>
            <a:r>
              <a:rPr lang="ru-RU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=  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Футбол + </a:t>
            </a:r>
            <a:r>
              <a:rPr lang="ru-RU" sz="2400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ис</a:t>
            </a:r>
            <a:r>
              <a:rPr lang="ru-RU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+ т =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Учить – ь+ ель + </a:t>
            </a:r>
            <a:r>
              <a:rPr lang="ru-RU" sz="2400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ница</a:t>
            </a:r>
            <a:r>
              <a:rPr lang="ru-RU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=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Учительница – ни – </a:t>
            </a:r>
            <a:r>
              <a:rPr lang="ru-RU" sz="2400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ца</a:t>
            </a:r>
            <a:r>
              <a:rPr lang="ru-RU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=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Тополь – ль +р =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Телевизор – </a:t>
            </a:r>
            <a:r>
              <a:rPr lang="ru-RU" sz="2400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визор</a:t>
            </a:r>
            <a:r>
              <a:rPr lang="ru-RU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+ скоп =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Солнце – </a:t>
            </a:r>
            <a:r>
              <a:rPr lang="ru-RU" sz="2400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нце</a:t>
            </a:r>
            <a:r>
              <a:rPr lang="ru-RU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+ дат =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Цирк + у + ль =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Шорох – </a:t>
            </a:r>
            <a:r>
              <a:rPr lang="ru-RU" sz="2400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рох</a:t>
            </a:r>
            <a:r>
              <a:rPr lang="ru-RU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+ </a:t>
            </a:r>
            <a:r>
              <a:rPr lang="ru-RU" sz="2400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фёр</a:t>
            </a:r>
            <a:r>
              <a:rPr lang="ru-RU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=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Государство – удар – </a:t>
            </a:r>
            <a:r>
              <a:rPr lang="ru-RU" sz="2400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ство</a:t>
            </a:r>
            <a:r>
              <a:rPr lang="ru-RU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+ </a:t>
            </a:r>
            <a:r>
              <a:rPr lang="ru-RU" sz="2400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тиница</a:t>
            </a:r>
            <a:r>
              <a:rPr lang="ru-RU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=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Перемирие – </a:t>
            </a:r>
            <a:r>
              <a:rPr lang="ru-RU" sz="2400" dirty="0" err="1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емир</a:t>
            </a:r>
            <a:r>
              <a:rPr lang="ru-RU" sz="2400" dirty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– </a:t>
            </a:r>
            <a:r>
              <a:rPr lang="ru-RU" sz="2400" dirty="0" err="1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ие+и</a:t>
            </a:r>
            <a:r>
              <a:rPr lang="ru-RU" sz="2400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+ метр =</a:t>
            </a:r>
            <a:endParaRPr lang="ru-RU" sz="2400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Иллюминация – мина – </a:t>
            </a:r>
            <a:r>
              <a:rPr lang="ru-RU" sz="2400" dirty="0" err="1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ция</a:t>
            </a:r>
            <a:r>
              <a:rPr lang="ru-RU" sz="2400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+</a:t>
            </a:r>
            <a:r>
              <a:rPr lang="ru-RU" sz="2400" dirty="0" err="1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страция</a:t>
            </a:r>
            <a:r>
              <a:rPr lang="ru-RU" sz="2400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=</a:t>
            </a:r>
          </a:p>
          <a:p>
            <a:pPr algn="l"/>
            <a:endParaRPr lang="ru-RU" sz="2400" dirty="0">
              <a:solidFill>
                <a:schemeClr val="tx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500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Процесс письма</a:t>
            </a:r>
            <a:endParaRPr lang="ru-RU" sz="3200" dirty="0">
              <a:solidFill>
                <a:schemeClr val="bg1">
                  <a:lumMod val="5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endParaRPr lang="ru-RU" sz="2500" dirty="0" smtClean="0">
              <a:latin typeface="Batang" pitchFamily="18" charset="-127"/>
              <a:ea typeface="Batang" pitchFamily="18" charset="-127"/>
            </a:endParaRPr>
          </a:p>
          <a:p>
            <a:r>
              <a:rPr lang="ru-RU" sz="2500" dirty="0" smtClean="0">
                <a:latin typeface="Batang" pitchFamily="18" charset="-127"/>
                <a:ea typeface="Batang" pitchFamily="18" charset="-127"/>
              </a:rPr>
              <a:t>Мотив, «что хочу написать»</a:t>
            </a:r>
          </a:p>
          <a:p>
            <a:r>
              <a:rPr lang="ru-RU" sz="2500" dirty="0" smtClean="0">
                <a:latin typeface="Batang" pitchFamily="18" charset="-127"/>
                <a:ea typeface="Batang" pitchFamily="18" charset="-127"/>
              </a:rPr>
              <a:t>План замысла написания</a:t>
            </a:r>
          </a:p>
          <a:p>
            <a:r>
              <a:rPr lang="ru-RU" sz="2500" dirty="0" smtClean="0">
                <a:latin typeface="Batang" pitchFamily="18" charset="-127"/>
                <a:ea typeface="Batang" pitchFamily="18" charset="-127"/>
              </a:rPr>
              <a:t>Анализ звуковой структуры высказывания</a:t>
            </a:r>
          </a:p>
          <a:p>
            <a:r>
              <a:rPr lang="ru-RU" sz="2500" dirty="0" smtClean="0">
                <a:latin typeface="Batang" pitchFamily="18" charset="-127"/>
                <a:ea typeface="Batang" pitchFamily="18" charset="-127"/>
              </a:rPr>
              <a:t>Трансформация фонемы в графему</a:t>
            </a:r>
          </a:p>
          <a:p>
            <a:r>
              <a:rPr lang="ru-RU" sz="2500" dirty="0" smtClean="0">
                <a:latin typeface="Batang" pitchFamily="18" charset="-127"/>
                <a:ea typeface="Batang" pitchFamily="18" charset="-127"/>
              </a:rPr>
              <a:t>Воспроизведение образа буквы </a:t>
            </a:r>
          </a:p>
          <a:p>
            <a:endParaRPr lang="ru-RU" sz="2500" dirty="0" smtClean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57192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БУКВЕННЫЕ КЛАССИКИ</a:t>
            </a:r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374" y="1340767"/>
            <a:ext cx="1291706" cy="394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36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332037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400" dirty="0" smtClean="0">
                <a:latin typeface="Batang" pitchFamily="18" charset="-127"/>
                <a:ea typeface="Batang" pitchFamily="18" charset="-127"/>
              </a:rPr>
              <a:t>Спасибо за внимание!</a:t>
            </a:r>
            <a:endParaRPr lang="ru-RU" sz="5400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89240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29200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431032"/>
          </a:xfrm>
        </p:spPr>
        <p:txBody>
          <a:bodyPr>
            <a:normAutofit fontScale="90000"/>
          </a:bodyPr>
          <a:lstStyle/>
          <a:p>
            <a:pPr algn="l"/>
            <a:r>
              <a:rPr lang="ru-RU" sz="25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		Ухо звук определит.</a:t>
            </a:r>
            <a:br>
              <a:rPr lang="ru-RU" sz="2500" dirty="0" smtClean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25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		Язычок проговорит, </a:t>
            </a:r>
            <a:br>
              <a:rPr lang="ru-RU" sz="2500" dirty="0" smtClean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25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		Глаз увидеть букву сможет</a:t>
            </a:r>
            <a:br>
              <a:rPr lang="ru-RU" sz="2500" dirty="0" smtClean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25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		И руке писать поможет! </a:t>
            </a:r>
            <a:endParaRPr lang="ru-RU" sz="25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fancybox-img" descr="http://www.pedlib.ru/books1/1/0317/image004.gif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1619672" y="2132856"/>
            <a:ext cx="5976664" cy="28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74638"/>
            <a:ext cx="8424936" cy="4810546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Первый блок</a:t>
            </a:r>
            <a:r>
              <a:rPr lang="ru-RU" sz="2400" dirty="0">
                <a:latin typeface="Batang" panose="02030600000101010101" pitchFamily="18" charset="-127"/>
                <a:ea typeface="Batang" panose="02030600000101010101" pitchFamily="18" charset="-127"/>
              </a:rPr>
              <a:t> - энергетический блок</a:t>
            </a:r>
            <a:r>
              <a:rPr lang="ru-RU" sz="2400" i="1" dirty="0">
                <a:latin typeface="Batang" panose="02030600000101010101" pitchFamily="18" charset="-127"/>
                <a:ea typeface="Batang" panose="02030600000101010101" pitchFamily="18" charset="-127"/>
              </a:rPr>
              <a:t>,</a:t>
            </a:r>
            <a:r>
              <a:rPr lang="ru-RU" sz="2400" dirty="0">
                <a:latin typeface="Batang" panose="02030600000101010101" pitchFamily="18" charset="-127"/>
                <a:ea typeface="Batang" panose="02030600000101010101" pitchFamily="18" charset="-127"/>
              </a:rPr>
              <a:t> </a:t>
            </a:r>
            <a:r>
              <a:rPr lang="ru-RU" sz="2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/>
            </a:r>
            <a:br>
              <a:rPr lang="ru-RU" sz="2400" dirty="0" smtClean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2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поддерживающий </a:t>
            </a:r>
            <a:r>
              <a:rPr lang="ru-RU" sz="2400" dirty="0">
                <a:latin typeface="Batang" panose="02030600000101010101" pitchFamily="18" charset="-127"/>
                <a:ea typeface="Batang" panose="02030600000101010101" pitchFamily="18" charset="-127"/>
              </a:rPr>
              <a:t>тонус, необходимый для нормальной работы коры больших полушарий головного мозга.</a:t>
            </a:r>
            <a:br>
              <a:rPr lang="ru-RU" sz="2400" dirty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Второй блок</a:t>
            </a:r>
            <a:r>
              <a:rPr lang="ru-RU" sz="2400" dirty="0">
                <a:latin typeface="Batang" panose="02030600000101010101" pitchFamily="18" charset="-127"/>
                <a:ea typeface="Batang" panose="02030600000101010101" pitchFamily="18" charset="-127"/>
              </a:rPr>
              <a:t> - приема, переработки и хранения информации: </a:t>
            </a:r>
            <a:r>
              <a:rPr lang="ru-RU" sz="2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затылочные области мозга </a:t>
            </a:r>
            <a:r>
              <a:rPr lang="ru-RU" sz="2400" dirty="0">
                <a:latin typeface="Batang" panose="02030600000101010101" pitchFamily="18" charset="-127"/>
                <a:ea typeface="Batang" panose="02030600000101010101" pitchFamily="18" charset="-127"/>
              </a:rPr>
              <a:t>- зрительной, </a:t>
            </a:r>
            <a:r>
              <a:rPr lang="ru-RU" sz="2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височ­ные </a:t>
            </a:r>
            <a:r>
              <a:rPr lang="ru-RU" sz="2400" dirty="0">
                <a:latin typeface="Batang" panose="02030600000101010101" pitchFamily="18" charset="-127"/>
                <a:ea typeface="Batang" panose="02030600000101010101" pitchFamily="18" charset="-127"/>
              </a:rPr>
              <a:t>- слуховой и </a:t>
            </a:r>
            <a:r>
              <a:rPr lang="ru-RU" sz="2400" dirty="0" smtClean="0">
                <a:latin typeface="Batang" panose="02030600000101010101" pitchFamily="18" charset="-127"/>
                <a:ea typeface="Batang" panose="02030600000101010101" pitchFamily="18" charset="-127"/>
              </a:rPr>
              <a:t>теменные </a:t>
            </a:r>
            <a:r>
              <a:rPr lang="ru-RU" sz="2400" dirty="0">
                <a:latin typeface="Batang" panose="02030600000101010101" pitchFamily="18" charset="-127"/>
                <a:ea typeface="Batang" panose="02030600000101010101" pitchFamily="18" charset="-127"/>
              </a:rPr>
              <a:t>- </a:t>
            </a:r>
            <a:r>
              <a:rPr lang="ru-RU" sz="2400" dirty="0" err="1">
                <a:latin typeface="Batang" panose="02030600000101010101" pitchFamily="18" charset="-127"/>
                <a:ea typeface="Batang" panose="02030600000101010101" pitchFamily="18" charset="-127"/>
              </a:rPr>
              <a:t>общечувствительной</a:t>
            </a:r>
            <a:r>
              <a:rPr lang="ru-RU" sz="2400" dirty="0"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  <a:br>
              <a:rPr lang="ru-RU" sz="2400" dirty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ru-RU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Третий блок</a:t>
            </a:r>
            <a:r>
              <a:rPr lang="ru-RU" sz="2400" dirty="0">
                <a:latin typeface="Batang" panose="02030600000101010101" pitchFamily="18" charset="-127"/>
                <a:ea typeface="Batang" panose="02030600000101010101" pitchFamily="18" charset="-127"/>
              </a:rPr>
              <a:t> - блок программирования, регуляции и контроля деятель­ности. Этот блок расположен в передних отделах больших полушарий. Наиболее существенной его частью являются лобные доли. Этот раздел мозга отвечает за планирование, контроль и регуляцию наиболее сложных форм поведения и деятельности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0"/>
            <a:ext cx="7772400" cy="1470025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>
                    <a:lumMod val="50000"/>
                  </a:schemeClr>
                </a:solidFill>
                <a:latin typeface="Batang" pitchFamily="18" charset="-127"/>
                <a:ea typeface="Batang" pitchFamily="18" charset="-127"/>
              </a:rPr>
              <a:t> </a:t>
            </a:r>
            <a:endParaRPr lang="ru-RU" sz="3200" dirty="0">
              <a:solidFill>
                <a:schemeClr val="bg1">
                  <a:lumMod val="50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8352928" cy="3960440"/>
          </a:xfrm>
        </p:spPr>
        <p:txBody>
          <a:bodyPr>
            <a:normAutofit/>
          </a:bodyPr>
          <a:lstStyle/>
          <a:p>
            <a:pPr>
              <a:defRPr/>
            </a:pPr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89" y="260648"/>
            <a:ext cx="8502671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580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2" y="200860"/>
            <a:ext cx="8676456" cy="650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>
            <a:normAutofit/>
          </a:bodyPr>
          <a:lstStyle/>
          <a:p>
            <a:endParaRPr lang="ru-RU" sz="3600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5184"/>
            <a:ext cx="9144000" cy="19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95350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35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6244</TotalTime>
  <Words>732</Words>
  <Application>Microsoft Office PowerPoint</Application>
  <PresentationFormat>Экран (4:3)</PresentationFormat>
  <Paragraphs>119</Paragraphs>
  <Slides>31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Batang</vt:lpstr>
      <vt:lpstr>Calibri</vt:lpstr>
      <vt:lpstr>Тема Office</vt:lpstr>
      <vt:lpstr>Профилактика дисграфии </vt:lpstr>
      <vt:lpstr> </vt:lpstr>
      <vt:lpstr>Процесс письма</vt:lpstr>
      <vt:lpstr>  Ухо звук определит.   Язычок проговорит,    Глаз увидеть букву сможет   И руке писать поможет! </vt:lpstr>
      <vt:lpstr>Первый блок - энергетический блок,  поддерживающий тонус, необходимый для нормальной работы коры больших полушарий головного мозга. Второй блок - приема, переработки и хранения информации: затылочные области мозга - зрительной, височ­ные - слуховой и теменные - общечувствительной. Третий блок - блок программирования, регуляции и контроля деятель­ности. Этот блок расположен в передних отделах больших полушарий. Наиболее существенной его частью являются лобные доли. Этот раздел мозга отвечает за планирование, контроль и регуляцию наиболее сложных форм поведения и деятельности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Снижение двигательной активности, как ни странно, приводит к речевым, и поведенческим проблемам, а также к нарушениям процессов обучения чтению, письму, счёту.</vt:lpstr>
      <vt:lpstr>«БЕЗ ЭТИХ ИГР – РЕБЁНОК ТИГР» В поэтапном игровом развитии, согласно классической психологии, формируются все механизмы, необходимые для успешной учёбы и, в частности, для грамотного письма. + Мы легко достигаем высоких целей, если осознаём их необходимость.  </vt:lpstr>
      <vt:lpstr>ИГРЫ НА ВКЛЮЧАЕМОСТЬ</vt:lpstr>
      <vt:lpstr>РАБОТА С РИТМАМИ </vt:lpstr>
      <vt:lpstr>Вальсы. </vt:lpstr>
      <vt:lpstr>ХЛОПНИ! ТОПНИ! СТУКНИ!</vt:lpstr>
      <vt:lpstr>ЦИФРОВЫЕ СТИХИ</vt:lpstr>
      <vt:lpstr>ОРИЕНТАЦИЯ В ПРОСТРАНСТВЕ  И В СОБСТВЕННОМ ТЕЛЕ</vt:lpstr>
      <vt:lpstr>Презентация PowerPoint</vt:lpstr>
      <vt:lpstr>Презентация PowerPoint</vt:lpstr>
      <vt:lpstr>Презентация PowerPoint</vt:lpstr>
      <vt:lpstr>ПИСЬМЕННАЯ РЕЧЬ</vt:lpstr>
      <vt:lpstr>МАГАЗИН</vt:lpstr>
      <vt:lpstr>КУЗОВОК</vt:lpstr>
      <vt:lpstr>АРАБСКОЕ ПИСЬМО</vt:lpstr>
      <vt:lpstr>ДРЕВНЕРУССКОЕ ПИСЬМО</vt:lpstr>
      <vt:lpstr>НЕУДАЧНЫЙ РОБОТ</vt:lpstr>
      <vt:lpstr>ЗЕЛЁНЫЕ СЛОВЕЧКИ</vt:lpstr>
      <vt:lpstr>БУКЕННАЯ АРИФМЕТИКА</vt:lpstr>
      <vt:lpstr>БУКВЕННЫЕ КЛАССИКИ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Специфические ошибки чтения и письма  у учеников  начальной школы</dc:title>
  <dc:creator>Светонька</dc:creator>
  <cp:lastModifiedBy>Анатолий Железняк</cp:lastModifiedBy>
  <cp:revision>58</cp:revision>
  <dcterms:created xsi:type="dcterms:W3CDTF">2015-04-09T08:04:29Z</dcterms:created>
  <dcterms:modified xsi:type="dcterms:W3CDTF">2021-11-11T19:48:12Z</dcterms:modified>
</cp:coreProperties>
</file>