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60" r:id="rId5"/>
    <p:sldId id="269" r:id="rId6"/>
    <p:sldId id="278" r:id="rId7"/>
    <p:sldId id="261" r:id="rId8"/>
    <p:sldId id="274" r:id="rId9"/>
    <p:sldId id="275" r:id="rId10"/>
    <p:sldId id="276" r:id="rId11"/>
    <p:sldId id="258" r:id="rId12"/>
    <p:sldId id="267" r:id="rId13"/>
    <p:sldId id="268" r:id="rId14"/>
    <p:sldId id="272" r:id="rId15"/>
    <p:sldId id="270" r:id="rId16"/>
    <p:sldId id="277" r:id="rId17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3F80F1-7F30-4D9D-B824-41BC0EC37CB4}" v="49" dt="2021-11-23T17:52:56.985"/>
    <p1510:client id="{CA943AA1-4EEA-4E5B-9FE7-65F9179661C3}" v="503" dt="2021-11-23T20:05:09.530"/>
    <p1510:client id="{D904D69F-C6F5-436C-AA33-EEA90E205450}" v="49" dt="2021-11-23T18:13:55.4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37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B35F-47A6-417E-9241-88D763F9A08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7347-6DFB-4A70-886E-23E0DED5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03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B35F-47A6-417E-9241-88D763F9A08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7347-6DFB-4A70-886E-23E0DED5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6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B35F-47A6-417E-9241-88D763F9A08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7347-6DFB-4A70-886E-23E0DED5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78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B35F-47A6-417E-9241-88D763F9A08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7347-6DFB-4A70-886E-23E0DED5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9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B35F-47A6-417E-9241-88D763F9A08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7347-6DFB-4A70-886E-23E0DED5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37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B35F-47A6-417E-9241-88D763F9A08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7347-6DFB-4A70-886E-23E0DED5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49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B35F-47A6-417E-9241-88D763F9A08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7347-6DFB-4A70-886E-23E0DED5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4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B35F-47A6-417E-9241-88D763F9A08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7347-6DFB-4A70-886E-23E0DED5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84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B35F-47A6-417E-9241-88D763F9A08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7347-6DFB-4A70-886E-23E0DED5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2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B35F-47A6-417E-9241-88D763F9A08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7347-6DFB-4A70-886E-23E0DED5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04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B35F-47A6-417E-9241-88D763F9A08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7347-6DFB-4A70-886E-23E0DED5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44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2B35F-47A6-417E-9241-88D763F9A08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C7347-6DFB-4A70-886E-23E0DED5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4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1200150"/>
            <a:ext cx="10058400" cy="5657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4000"/>
            <a:ext cx="12192000" cy="322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08460" y="5701554"/>
            <a:ext cx="3032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МКУ «ППМС – центр»</a:t>
            </a:r>
          </a:p>
          <a:p>
            <a:r>
              <a:rPr lang="ru-RU" sz="2000" dirty="0"/>
              <a:t>Педагог- психолог </a:t>
            </a:r>
            <a:endParaRPr lang="ru-RU" sz="2000" dirty="0" smtClean="0"/>
          </a:p>
          <a:p>
            <a:r>
              <a:rPr lang="ru-RU" sz="2000" dirty="0" smtClean="0"/>
              <a:t>Бурова </a:t>
            </a:r>
            <a:r>
              <a:rPr lang="ru-RU" sz="2000" dirty="0"/>
              <a:t>Вера Павловна</a:t>
            </a:r>
          </a:p>
        </p:txBody>
      </p:sp>
    </p:spTree>
    <p:extLst>
      <p:ext uri="{BB962C8B-B14F-4D97-AF65-F5344CB8AC3E}">
        <p14:creationId xmlns:p14="http://schemas.microsoft.com/office/powerpoint/2010/main" val="56538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C1B1CA5-6B6E-4B6F-9808-BD899201E68B}"/>
              </a:ext>
            </a:extLst>
          </p:cNvPr>
          <p:cNvSpPr txBox="1"/>
          <p:nvPr/>
        </p:nvSpPr>
        <p:spPr>
          <a:xfrm>
            <a:off x="1092531" y="746166"/>
            <a:ext cx="10363199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>
                <a:latin typeface="Times New Roman"/>
                <a:cs typeface="Times New Roman"/>
              </a:rPr>
              <a:t>Таким образом, родителям важно помнить, что </a:t>
            </a:r>
            <a:r>
              <a:rPr lang="ru-RU" sz="3200" b="1" dirty="0">
                <a:latin typeface="Times New Roman"/>
                <a:cs typeface="Times New Roman"/>
              </a:rPr>
              <a:t>границы служат для того, чтобы свести к минимуму конфликты</a:t>
            </a:r>
            <a:r>
              <a:rPr lang="ru-RU" sz="3200" dirty="0">
                <a:latin typeface="Times New Roman"/>
                <a:cs typeface="Times New Roman"/>
              </a:rPr>
              <a:t>. А если у вас происходит все наоборот, значит что-то не то вы называете установлением границ. </a:t>
            </a:r>
            <a:r>
              <a:rPr lang="ru-RU" sz="3200" b="1" dirty="0">
                <a:latin typeface="Times New Roman"/>
                <a:cs typeface="Times New Roman"/>
              </a:rPr>
              <a:t>И если вы доминантный заботливый взрослый</a:t>
            </a:r>
            <a:r>
              <a:rPr lang="ru-RU" sz="3200" dirty="0">
                <a:latin typeface="Times New Roman"/>
                <a:cs typeface="Times New Roman"/>
              </a:rPr>
              <a:t>, который устанавливает границы, то задумаетесь, справедливы ли эти границы для вашего ребенка, не залезли ли вы на чужую территорию. </a:t>
            </a:r>
          </a:p>
        </p:txBody>
      </p:sp>
    </p:spTree>
    <p:extLst>
      <p:ext uri="{BB962C8B-B14F-4D97-AF65-F5344CB8AC3E}">
        <p14:creationId xmlns:p14="http://schemas.microsoft.com/office/powerpoint/2010/main" val="157307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6367" y="56620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b="1" dirty="0"/>
              <a:t>Психологические границы личности ребёнка</a:t>
            </a:r>
            <a:r>
              <a:rPr lang="ru-RU" dirty="0"/>
              <a:t> — очень важный показатель личностного здоровья и благополучия. Как не бывает полноценного государства без ограничения территории, не может быть и благополучной личности без сформированных и осознаваемых границ.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D401B8A9-6110-49FB-B6CF-B425909AA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66" y="2911687"/>
            <a:ext cx="10892366" cy="326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2200" y="599450"/>
            <a:ext cx="9601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Гибкость, способность родителя корректировать требования и правила, а также принятие изменения границ ребенка.</a:t>
            </a:r>
          </a:p>
          <a:p>
            <a:r>
              <a:rPr lang="ru-RU" dirty="0"/>
              <a:t>Как показывают научные исследования, такие как: «Формирование психологических границ у детей 2-7 лет» (Силина О.В., 2018), - границы собственного «Я» начинают формироваться с раннего возраста и развиваются в онтогенезе. Первоначально ребенок воспринимает других людей как продолжение себя, что в последующем изменяется, дети признают отдельность и неприкосновенность другого человека. В процессе онтогенеза восприятие границы как некое физическое препятствие сменяется материализованными (рисунки, вещи) и </a:t>
            </a:r>
            <a:r>
              <a:rPr lang="ru-RU" dirty="0" err="1"/>
              <a:t>вербализованными</a:t>
            </a:r>
            <a:r>
              <a:rPr lang="ru-RU" dirty="0"/>
              <a:t> («Чур, мое!») средствами маркирования пространства.</a:t>
            </a:r>
          </a:p>
          <a:p>
            <a:endParaRPr lang="ru-RU" dirty="0"/>
          </a:p>
          <a:p>
            <a:r>
              <a:rPr lang="ru-RU" dirty="0"/>
              <a:t>Заглядывая в будущее, о роли выстраивания и соблюдения личных границ в жизни человека стоит отметить следующее. </a:t>
            </a:r>
            <a:r>
              <a:rPr lang="ru-RU" b="1" dirty="0"/>
              <a:t>Человек старше двадцати — двадцати пяти лет, который принимает роль ребёнка в общении с родителями, будет «впадать» в неё и с другими авторитетными и значимыми для него лицами</a:t>
            </a:r>
            <a:r>
              <a:rPr lang="ru-RU" dirty="0"/>
              <a:t>: профессорами в институте, начальством, мужем или женой (Филимонова Я., 2021). Всё это не способствует достижению успеха, выстраиванию здоровых границ в личном общении и чревато разнообразными перекосами во всех сферах жизни. Ребёнок не может целиком распоряжаться собой, не планирует своё время, не может требовать достойной оплаты труда и соблюдения договорённостей, он находится в зависимом положении (Филимонова Я., 2021).</a:t>
            </a:r>
          </a:p>
        </p:txBody>
      </p:sp>
    </p:spTree>
    <p:extLst>
      <p:ext uri="{BB962C8B-B14F-4D97-AF65-F5344CB8AC3E}">
        <p14:creationId xmlns:p14="http://schemas.microsoft.com/office/powerpoint/2010/main" val="422633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54" y="937382"/>
            <a:ext cx="6153891" cy="5100479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27C10FC7-772C-4607-B0CF-43F345C1C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984" y="933120"/>
            <a:ext cx="5293783" cy="509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8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2588" y="276330"/>
            <a:ext cx="9722224" cy="63709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2400" b="1" dirty="0">
                <a:latin typeface="Times New Roman"/>
                <a:cs typeface="Times New Roman"/>
              </a:rPr>
              <a:t>С целью профилактики нарушения границ в семье, вы можете начать выполнять простые рекомендации:</a:t>
            </a:r>
          </a:p>
          <a:p>
            <a:endParaRPr lang="ru-RU" sz="2400" dirty="0">
              <a:latin typeface="Times New Roman"/>
              <a:cs typeface="Times New Roman"/>
            </a:endParaRPr>
          </a:p>
          <a:p>
            <a:r>
              <a:rPr lang="ru-RU" sz="2400" dirty="0">
                <a:latin typeface="Times New Roman"/>
                <a:cs typeface="Times New Roman"/>
              </a:rPr>
              <a:t>- уважайте и принимайте право ребенка иметь свое мнение;</a:t>
            </a:r>
          </a:p>
          <a:p>
            <a:r>
              <a:rPr lang="ru-RU" sz="2400" dirty="0">
                <a:latin typeface="Times New Roman"/>
                <a:cs typeface="Times New Roman"/>
              </a:rPr>
              <a:t>- позволяйте делать выбор или участвовать в обсуждении вопросов, которые относятся к границам ребенка;</a:t>
            </a:r>
          </a:p>
          <a:p>
            <a:r>
              <a:rPr lang="ru-RU" sz="2400" dirty="0">
                <a:latin typeface="Times New Roman"/>
                <a:cs typeface="Times New Roman"/>
              </a:rPr>
              <a:t>- разрешайте иметь, принимать и выражать все без исключения чувства, учите ребенка распознавать свои чувства и чувства других;</a:t>
            </a:r>
          </a:p>
          <a:p>
            <a:r>
              <a:rPr lang="ru-RU" sz="2400" dirty="0">
                <a:latin typeface="Times New Roman"/>
                <a:cs typeface="Times New Roman"/>
              </a:rPr>
              <a:t>- позволяйте ребёнку сталкиваться с последствиями собственного выбора;</a:t>
            </a:r>
          </a:p>
          <a:p>
            <a:r>
              <a:rPr lang="ru-RU" sz="2400" dirty="0">
                <a:latin typeface="Times New Roman"/>
                <a:cs typeface="Times New Roman"/>
              </a:rPr>
              <a:t>- учите ребёнка планировать дела и старайтесь придерживаться режима;</a:t>
            </a:r>
          </a:p>
          <a:p>
            <a:r>
              <a:rPr lang="ru-RU" sz="2400" dirty="0">
                <a:latin typeface="Times New Roman"/>
                <a:cs typeface="Times New Roman"/>
              </a:rPr>
              <a:t>- давайте возможность ребёнку пользоваться его личными вещами так, как он хочет;</a:t>
            </a:r>
          </a:p>
          <a:p>
            <a:r>
              <a:rPr lang="ru-RU" sz="2400" dirty="0">
                <a:latin typeface="Times New Roman"/>
                <a:cs typeface="Times New Roman"/>
              </a:rPr>
              <a:t>- четко говорите «нет» и соблюдайте договоренности;</a:t>
            </a:r>
          </a:p>
          <a:p>
            <a:r>
              <a:rPr lang="ru-RU" sz="2400" dirty="0">
                <a:latin typeface="Times New Roman"/>
                <a:cs typeface="Times New Roman"/>
              </a:rPr>
              <a:t>- исключите физические наказания, крики, оскорбления;</a:t>
            </a:r>
          </a:p>
          <a:p>
            <a:r>
              <a:rPr lang="ru-RU" sz="2400" dirty="0">
                <a:latin typeface="Times New Roman"/>
                <a:cs typeface="Times New Roman"/>
              </a:rPr>
              <a:t>- </a:t>
            </a:r>
            <a:r>
              <a:rPr lang="ru-RU" sz="2400" dirty="0" smtClean="0">
                <a:latin typeface="Times New Roman"/>
                <a:cs typeface="Times New Roman"/>
              </a:rPr>
              <a:t>никогда не сравнивайте </a:t>
            </a:r>
            <a:r>
              <a:rPr lang="ru-RU" sz="2400" dirty="0">
                <a:latin typeface="Times New Roman"/>
                <a:cs typeface="Times New Roman"/>
              </a:rPr>
              <a:t>ребёнка </a:t>
            </a:r>
            <a:r>
              <a:rPr lang="ru-RU" sz="2400" dirty="0" smtClean="0">
                <a:latin typeface="Times New Roman"/>
                <a:cs typeface="Times New Roman"/>
              </a:rPr>
              <a:t>с </a:t>
            </a:r>
            <a:r>
              <a:rPr lang="ru-RU" sz="2400" dirty="0">
                <a:latin typeface="Times New Roman"/>
                <a:cs typeface="Times New Roman"/>
              </a:rPr>
              <a:t>другими;</a:t>
            </a:r>
          </a:p>
          <a:p>
            <a:r>
              <a:rPr lang="ru-RU" sz="2400" dirty="0">
                <a:latin typeface="Times New Roman"/>
                <a:cs typeface="Times New Roman"/>
              </a:rPr>
              <a:t>- не вторгайтесь в жизнь ребёнка под предлогом заботы.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31"/>
          <a:stretch/>
        </p:blipFill>
        <p:spPr bwMode="auto">
          <a:xfrm>
            <a:off x="301999" y="276330"/>
            <a:ext cx="1580589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29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049" y="523232"/>
            <a:ext cx="11485756" cy="181588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Очень важно уже сейчас представить своего ребенка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отдельной личностью, со своими мыслями, чувствами и желаниями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Первыми людьми, которые научат ребенка любви к себе станете, вы, уважаемые родители.</a:t>
            </a:r>
          </a:p>
        </p:txBody>
      </p:sp>
      <p:pic>
        <p:nvPicPr>
          <p:cNvPr id="3" name="Рисунок 3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A2825886-0A1D-4CBE-A31B-E0EBAAFBB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234" y="2623132"/>
            <a:ext cx="5325532" cy="40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1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3821E9E7-E9F4-453F-9A2E-DCF16F4B9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567" y="-23511"/>
            <a:ext cx="9304865" cy="69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1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431" y="187133"/>
            <a:ext cx="11118850" cy="659500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ru-RU" b="1" dirty="0"/>
              <a:t>Границы </a:t>
            </a:r>
            <a:r>
              <a:rPr lang="ru-RU" dirty="0"/>
              <a:t>– это барьер, который оберегает нас от необходимости проявлять </a:t>
            </a:r>
            <a:r>
              <a:rPr lang="ru-RU" u="sng" dirty="0"/>
              <a:t>агрессию</a:t>
            </a:r>
            <a:r>
              <a:rPr lang="ru-RU" dirty="0"/>
              <a:t> и конфликтовать при </a:t>
            </a:r>
            <a:r>
              <a:rPr lang="ru-RU" u="sng" dirty="0"/>
              <a:t>защите</a:t>
            </a:r>
            <a:r>
              <a:rPr lang="ru-RU" dirty="0"/>
              <a:t> собственных интересов. 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>
              <a:cs typeface="Calibri" panose="020F0502020204030204"/>
            </a:endParaRPr>
          </a:p>
          <a:p>
            <a:endParaRPr lang="ru-RU" dirty="0">
              <a:cs typeface="Calibri" panose="020F0502020204030204"/>
            </a:endParaRP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Во взрослом мире – </a:t>
            </a:r>
            <a:r>
              <a:rPr lang="ru-RU" b="1" dirty="0"/>
              <a:t>это «разговор двух равных».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Но </a:t>
            </a:r>
            <a:r>
              <a:rPr lang="ru-RU" dirty="0"/>
              <a:t>когда речь заходит о детях, важно помнить, что мы с ребенком не равны, у нас никогда не будет с ним таких границ, как между взрослыми. 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Наша основная задача </a:t>
            </a:r>
            <a:r>
              <a:rPr lang="ru-RU" dirty="0"/>
              <a:t>– это защита ребенка и забота о нем. И быть с ним по разные стороны границы невозможно.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604257FE-2526-401E-804F-CBA46A578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567" y="11684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4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24958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психологическом смысле границы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— это понимание собственного «Я» как отдельной личности. Где мы, а где не мы, что мы можем выбрать, а что не можем, что мы в состоянии вынести, а что нет, что мы чувствуем и чего не чувствуем, что нам нравится и что нам не нравится, чего мы хотим и чего не хотим». (Г.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Клауд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Личные границы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это то, что я могу назвать «МОЕ»». (мое тело, мои вещи, мои качества, моя семья, мое время и т.д.)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(Людмила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Петрановская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750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5898" y="852566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Физические (внешние) границы.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Всё, что связано с телом: прикосновения, сексуальный контакт, еда, сон, гигиена. </a:t>
            </a:r>
            <a:r>
              <a:rPr lang="ru-RU" sz="3600" dirty="0" smtClean="0">
                <a:latin typeface="Times New Roman" pitchFamily="18" charset="0"/>
                <a:ea typeface="+mn-lt"/>
                <a:cs typeface="Times New Roman" pitchFamily="18" charset="0"/>
              </a:rPr>
              <a:t>В телесные границы также входят понятия «публичного» и «интимного».</a:t>
            </a:r>
          </a:p>
          <a:p>
            <a:r>
              <a:rPr lang="ru-RU" sz="3600" b="1" dirty="0" smtClean="0">
                <a:latin typeface="Times New Roman" pitchFamily="18" charset="0"/>
                <a:ea typeface="+mn-lt"/>
                <a:cs typeface="Times New Roman" pitchFamily="18" charset="0"/>
              </a:rPr>
              <a:t>Психологические (внутренние) границы.</a:t>
            </a:r>
            <a:r>
              <a:rPr lang="ru-RU" sz="3600" dirty="0" smtClean="0">
                <a:latin typeface="Times New Roman" pitchFamily="18" charset="0"/>
                <a:ea typeface="+mn-lt"/>
                <a:cs typeface="Times New Roman" pitchFamily="18" charset="0"/>
              </a:rPr>
              <a:t> Защищают мысли и чувства. Внутренние границы могут быть эмоциональными и духовными.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4834572"/>
            <a:ext cx="6096000" cy="369332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76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221040"/>
            <a:ext cx="6096000" cy="369332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endParaRPr lang="ru-RU" dirty="0">
              <a:cs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7964" y="3929068"/>
            <a:ext cx="6096000" cy="1569660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r>
              <a:rPr lang="ru-RU" sz="3200" b="1" dirty="0" err="1">
                <a:latin typeface="Times New Roman"/>
                <a:cs typeface="Times New Roman"/>
              </a:rPr>
              <a:t>Временны́е</a:t>
            </a:r>
            <a:r>
              <a:rPr lang="ru-RU" sz="3200" b="1" dirty="0">
                <a:latin typeface="Times New Roman"/>
                <a:cs typeface="Times New Roman"/>
              </a:rPr>
              <a:t> границы</a:t>
            </a:r>
          </a:p>
          <a:p>
            <a:r>
              <a:rPr lang="ru-RU" sz="3200" dirty="0">
                <a:latin typeface="Times New Roman"/>
                <a:cs typeface="Times New Roman"/>
              </a:rPr>
              <a:t>Всё, что связано со временем и распоряжением им.</a:t>
            </a:r>
            <a:r>
              <a:rPr lang="ru-RU" sz="2000" dirty="0">
                <a:latin typeface="Times New Roman"/>
                <a:cs typeface="Times New Roman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29400" y="974413"/>
            <a:ext cx="4495800" cy="45243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3200" b="1" dirty="0">
                <a:latin typeface="Times New Roman"/>
                <a:cs typeface="Times New Roman"/>
              </a:rPr>
              <a:t>Территориальные границы</a:t>
            </a:r>
          </a:p>
          <a:p>
            <a:r>
              <a:rPr lang="ru-RU" sz="3200" dirty="0">
                <a:latin typeface="Times New Roman"/>
                <a:cs typeface="Times New Roman"/>
              </a:rPr>
              <a:t>Всё, что связано с личным пространством: отдельная комната ребёнка в квартире, расстояние при разговоре с незнакомым человеком.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EE90D8-F7C0-4A43-A275-9E5BC235B22A}"/>
              </a:ext>
            </a:extLst>
          </p:cNvPr>
          <p:cNvSpPr txBox="1"/>
          <p:nvPr/>
        </p:nvSpPr>
        <p:spPr>
          <a:xfrm>
            <a:off x="538348" y="999103"/>
            <a:ext cx="5335979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>
                <a:latin typeface="Times New Roman" pitchFamily="18" charset="0"/>
                <a:ea typeface="+mn-lt"/>
                <a:cs typeface="Times New Roman" pitchFamily="18" charset="0"/>
              </a:rPr>
              <a:t>Материальные границы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Всё, что связано с вещами и благами: личные предметы, право ими пользоваться и распоряжаться.</a:t>
            </a:r>
          </a:p>
        </p:txBody>
      </p:sp>
    </p:spTree>
    <p:extLst>
      <p:ext uri="{BB962C8B-B14F-4D97-AF65-F5344CB8AC3E}">
        <p14:creationId xmlns:p14="http://schemas.microsoft.com/office/powerpoint/2010/main" val="104568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6771" y="670823"/>
            <a:ext cx="1079438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Вы можете познакомиться с распространенными примерами нарушения границ. Возможно вы узнаете себя или своих близких?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​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/>
                <a:cs typeface="Times New Roman"/>
              </a:rPr>
              <a:t>​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Физические:</a:t>
            </a:r>
            <a:r>
              <a:rPr lang="ru-RU" sz="2400" dirty="0">
                <a:solidFill>
                  <a:prstClr val="black"/>
                </a:solidFill>
                <a:latin typeface="Times New Roman"/>
                <a:cs typeface="Times New Roman"/>
              </a:rPr>
              <a:t> применять физические наказания, заставлять есть, одевать ту или иную одежду, заставлять целоваться и обниматься, если ребенок не хочет, мешать спать или заставлять спать.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​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Территориальные : </a:t>
            </a:r>
            <a:r>
              <a:rPr lang="ru-RU" sz="2400" dirty="0">
                <a:solidFill>
                  <a:prstClr val="black"/>
                </a:solidFill>
                <a:latin typeface="Times New Roman"/>
                <a:cs typeface="Times New Roman"/>
              </a:rPr>
              <a:t>«не лазай, не ползай, не бегай» или заходить без стука в комнату ребёнка, заглядывать в ванную или туалет, проверять телефоны, компьютеры, карманы.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​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Материальные: </a:t>
            </a:r>
            <a:r>
              <a:rPr lang="ru-RU" sz="2400" dirty="0">
                <a:solidFill>
                  <a:prstClr val="black"/>
                </a:solidFill>
                <a:latin typeface="Times New Roman"/>
                <a:cs typeface="Times New Roman"/>
              </a:rPr>
              <a:t>брать или отдавать детские игрушки, выкидывать личные вещи без разрешения ребёнка, указывать как пользоваться той или иной вещью.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​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Эмоциональные:</a:t>
            </a:r>
            <a:r>
              <a:rPr lang="ru-RU" sz="2400" dirty="0">
                <a:solidFill>
                  <a:prstClr val="black"/>
                </a:solidFill>
                <a:latin typeface="Times New Roman"/>
                <a:cs typeface="Times New Roman"/>
              </a:rPr>
              <a:t> заставлять рассказывать обо всем, заставлять слушать то, что ребёнок не хочет, игнорировать и обесценивать его чувства («не злись, не плачь, не ной»), повышать голос, оскорблять, выбирать за ребёнка кружки.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​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Временные:</a:t>
            </a:r>
            <a:r>
              <a:rPr lang="ru-RU" sz="2400" dirty="0">
                <a:solidFill>
                  <a:prstClr val="black"/>
                </a:solidFill>
                <a:latin typeface="Times New Roman"/>
                <a:cs typeface="Times New Roman"/>
              </a:rPr>
              <a:t> опаздывать, резко менять планы и требовать их немедленно выполнения, следовать именно вашему плану: «сначала обязательно сделай уроки».</a:t>
            </a:r>
          </a:p>
        </p:txBody>
      </p:sp>
    </p:spTree>
    <p:extLst>
      <p:ext uri="{BB962C8B-B14F-4D97-AF65-F5344CB8AC3E}">
        <p14:creationId xmlns:p14="http://schemas.microsoft.com/office/powerpoint/2010/main" val="3037924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600" y="673100"/>
            <a:ext cx="828040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CF5D694-3016-48C6-8BE0-9F30EF9F21BE}"/>
              </a:ext>
            </a:extLst>
          </p:cNvPr>
          <p:cNvSpPr txBox="1"/>
          <p:nvPr/>
        </p:nvSpPr>
        <p:spPr>
          <a:xfrm>
            <a:off x="1121256" y="38595"/>
            <a:ext cx="995745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2800" b="1" u="sng" dirty="0" err="1">
                <a:solidFill>
                  <a:prstClr val="black"/>
                </a:solidFill>
                <a:latin typeface="Times New Roman"/>
                <a:cs typeface="Times New Roman"/>
              </a:rPr>
              <a:t>Несколько</a:t>
            </a:r>
            <a:r>
              <a:rPr lang="en-US" sz="2800" b="1" u="sng" dirty="0">
                <a:solidFill>
                  <a:prstClr val="black"/>
                </a:solidFill>
                <a:latin typeface="Times New Roman"/>
                <a:cs typeface="Times New Roman"/>
              </a:rPr>
              <a:t> </a:t>
            </a:r>
            <a:r>
              <a:rPr lang="en-US" sz="2800" b="1" u="sng" dirty="0" err="1">
                <a:solidFill>
                  <a:prstClr val="black"/>
                </a:solidFill>
                <a:latin typeface="Times New Roman"/>
                <a:cs typeface="Times New Roman"/>
              </a:rPr>
              <a:t>способов</a:t>
            </a:r>
            <a:r>
              <a:rPr lang="en-US" sz="2800" b="1" u="sng" dirty="0">
                <a:solidFill>
                  <a:prstClr val="black"/>
                </a:solidFill>
                <a:latin typeface="Times New Roman"/>
                <a:cs typeface="Times New Roman"/>
              </a:rPr>
              <a:t> </a:t>
            </a:r>
            <a:r>
              <a:rPr lang="en-US" sz="2800" b="1" u="sng" dirty="0" err="1">
                <a:solidFill>
                  <a:prstClr val="black"/>
                </a:solidFill>
                <a:latin typeface="Times New Roman"/>
                <a:cs typeface="Times New Roman"/>
              </a:rPr>
              <a:t>избежать</a:t>
            </a:r>
            <a:r>
              <a:rPr lang="en-US" sz="2800" b="1" u="sng" dirty="0">
                <a:solidFill>
                  <a:prstClr val="black"/>
                </a:solidFill>
                <a:latin typeface="Times New Roman"/>
                <a:cs typeface="Times New Roman"/>
              </a:rPr>
              <a:t> </a:t>
            </a:r>
            <a:r>
              <a:rPr lang="ru-RU" sz="2800" b="1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ошибок при установлении границ.</a:t>
            </a:r>
            <a:endParaRPr lang="en-US" sz="2800" b="1" u="sn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95428A3-7A49-4508-BBC0-9A33535DB6A1}"/>
              </a:ext>
            </a:extLst>
          </p:cNvPr>
          <p:cNvSpPr txBox="1"/>
          <p:nvPr/>
        </p:nvSpPr>
        <p:spPr>
          <a:xfrm>
            <a:off x="274590" y="1070401"/>
            <a:ext cx="1179868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latin typeface="Times New Roman"/>
                <a:cs typeface="Times New Roman"/>
              </a:rPr>
              <a:t>Определиться с понятиями </a:t>
            </a:r>
          </a:p>
          <a:p>
            <a:r>
              <a:rPr lang="ru-RU" sz="2400" dirty="0">
                <a:latin typeface="Times New Roman"/>
                <a:cs typeface="Times New Roman"/>
              </a:rPr>
              <a:t>Под границами для ребенка мы подразумеваем то, что считаем правильным сейчас – то, что </a:t>
            </a:r>
            <a:r>
              <a:rPr lang="ru-RU" sz="2400" u="sng" dirty="0">
                <a:latin typeface="Times New Roman"/>
                <a:cs typeface="Times New Roman"/>
              </a:rPr>
              <a:t>нам хочется сейчас</a:t>
            </a:r>
            <a:r>
              <a:rPr lang="ru-RU" sz="2400" dirty="0">
                <a:latin typeface="Times New Roman"/>
                <a:cs typeface="Times New Roman"/>
              </a:rPr>
              <a:t>. Одно и то же поведение и поступок ребенка в каких-то ситуациях мы считаем правильным, а в других – неправильным. Так быть не может.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6D1CA6B-3925-482C-AE90-0C7194CABE37}"/>
              </a:ext>
            </a:extLst>
          </p:cNvPr>
          <p:cNvSpPr txBox="1"/>
          <p:nvPr/>
        </p:nvSpPr>
        <p:spPr>
          <a:xfrm>
            <a:off x="274590" y="2639483"/>
            <a:ext cx="11914826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latin typeface="Times New Roman"/>
                <a:cs typeface="Times New Roman"/>
              </a:rPr>
              <a:t>Разобраться со своими страхами </a:t>
            </a:r>
          </a:p>
          <a:p>
            <a:r>
              <a:rPr lang="ru-RU" sz="2400" dirty="0">
                <a:latin typeface="Times New Roman"/>
                <a:cs typeface="Times New Roman"/>
              </a:rPr>
              <a:t>Иногда </a:t>
            </a:r>
            <a:r>
              <a:rPr lang="ru-RU" sz="2400" u="sng" dirty="0">
                <a:latin typeface="Times New Roman"/>
                <a:cs typeface="Times New Roman"/>
              </a:rPr>
              <a:t>родитель боится поведения своего ребенка</a:t>
            </a:r>
            <a:r>
              <a:rPr lang="ru-RU" sz="2400" dirty="0">
                <a:latin typeface="Times New Roman"/>
                <a:cs typeface="Times New Roman"/>
              </a:rPr>
              <a:t>, потому что не сможет прилюдно дисциплинировать его жесткими методами. В этот момент родитель из </a:t>
            </a:r>
            <a:r>
              <a:rPr lang="ru-RU" sz="2400" u="sng" dirty="0">
                <a:latin typeface="Times New Roman"/>
                <a:cs typeface="Times New Roman"/>
              </a:rPr>
              <a:t>доминантной заботливой особи </a:t>
            </a:r>
            <a:r>
              <a:rPr lang="ru-RU" sz="2400" dirty="0">
                <a:latin typeface="Times New Roman"/>
                <a:cs typeface="Times New Roman"/>
              </a:rPr>
              <a:t>превращается в виноватое беспомощное существо. Для ребенка это сигнал тревоги. А тревога у всех нас сокращает способность контролировать себя и действовать разумно. </a:t>
            </a:r>
          </a:p>
        </p:txBody>
      </p:sp>
      <p:pic>
        <p:nvPicPr>
          <p:cNvPr id="6" name="Рисунок 6" descr="Изображение выглядит как человек, внутренний, сте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AC94A3C7-E89D-4F0F-9AAD-74973E586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484" y="4547904"/>
            <a:ext cx="3484033" cy="231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7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ADABE09-C343-4803-983D-ED50C3213A3D}"/>
              </a:ext>
            </a:extLst>
          </p:cNvPr>
          <p:cNvSpPr txBox="1"/>
          <p:nvPr/>
        </p:nvSpPr>
        <p:spPr>
          <a:xfrm>
            <a:off x="264968" y="123536"/>
            <a:ext cx="1037309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latin typeface="Times New Roman"/>
                <a:cs typeface="Times New Roman"/>
              </a:rPr>
              <a:t>Не ждать от ребенка того, чего он не может </a:t>
            </a:r>
          </a:p>
          <a:p>
            <a:r>
              <a:rPr lang="ru-RU" sz="2400" dirty="0">
                <a:latin typeface="Times New Roman"/>
                <a:cs typeface="Times New Roman"/>
              </a:rPr>
              <a:t>Родители </a:t>
            </a:r>
            <a:r>
              <a:rPr lang="ru-RU" sz="2400" u="sng" dirty="0">
                <a:latin typeface="Times New Roman"/>
                <a:cs typeface="Times New Roman"/>
              </a:rPr>
              <a:t>слишком рано начинают требовать от ребенка соблюдения правил и запретов</a:t>
            </a:r>
            <a:r>
              <a:rPr lang="ru-RU" sz="2400" dirty="0">
                <a:latin typeface="Times New Roman"/>
                <a:cs typeface="Times New Roman"/>
              </a:rPr>
              <a:t>, а также умения учитывать интересы других людей. </a:t>
            </a:r>
            <a:r>
              <a:rPr lang="ru-RU" sz="2400" u="sng" dirty="0">
                <a:latin typeface="Times New Roman"/>
                <a:cs typeface="Times New Roman"/>
              </a:rPr>
              <a:t>Примерно к пяти-шести годам у ребенка созревают те доли мозга, которые отвечают за самоконтроль. </a:t>
            </a:r>
            <a:r>
              <a:rPr lang="ru-RU" sz="2400" dirty="0">
                <a:latin typeface="Times New Roman"/>
                <a:cs typeface="Times New Roman"/>
              </a:rPr>
              <a:t>Поэтому, когда мы устанавливаем правила или запреты, мы должны понимать — в состоянии ли ребенок их соблюдать.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75BFC2A-72C1-4DA3-83A0-C4A25BA488E4}"/>
              </a:ext>
            </a:extLst>
          </p:cNvPr>
          <p:cNvSpPr txBox="1"/>
          <p:nvPr/>
        </p:nvSpPr>
        <p:spPr>
          <a:xfrm>
            <a:off x="222636" y="2361431"/>
            <a:ext cx="785673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EF88F31-4284-4590-B46D-DDF815822FF6}"/>
              </a:ext>
            </a:extLst>
          </p:cNvPr>
          <p:cNvSpPr txBox="1"/>
          <p:nvPr/>
        </p:nvSpPr>
        <p:spPr>
          <a:xfrm>
            <a:off x="264968" y="4786251"/>
            <a:ext cx="1036319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latin typeface="Times New Roman"/>
                <a:cs typeface="Times New Roman"/>
              </a:rPr>
              <a:t>Пересмотреть порядки в своей семье </a:t>
            </a:r>
          </a:p>
          <a:p>
            <a:r>
              <a:rPr lang="ru-RU" sz="2400" dirty="0">
                <a:latin typeface="Times New Roman"/>
                <a:cs typeface="Times New Roman"/>
              </a:rPr>
              <a:t>Родители требуют от ребенка </a:t>
            </a:r>
            <a:r>
              <a:rPr lang="ru-RU" sz="2400" u="sng" dirty="0">
                <a:latin typeface="Times New Roman"/>
                <a:cs typeface="Times New Roman"/>
              </a:rPr>
              <a:t>соблюдения личных границ других людей</a:t>
            </a:r>
            <a:r>
              <a:rPr lang="ru-RU" sz="2400" dirty="0">
                <a:latin typeface="Times New Roman"/>
                <a:cs typeface="Times New Roman"/>
              </a:rPr>
              <a:t>, при этом сами нарушают их. Например, скандалят друг с другом, оскорбляют или нарушают личные границы ребенка. Поэтому родителям необходимо в первую очередь пересмотреть свое поведение дома. 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4E261DED-0256-4FEE-A4B9-A4D42CB76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067" y="2359660"/>
            <a:ext cx="5399616" cy="28265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5A52F9C-7D7C-49B1-8AA0-5464E791BF0E}"/>
              </a:ext>
            </a:extLst>
          </p:cNvPr>
          <p:cNvSpPr txBox="1"/>
          <p:nvPr/>
        </p:nvSpPr>
        <p:spPr>
          <a:xfrm>
            <a:off x="268817" y="2470150"/>
            <a:ext cx="8278282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latin typeface="Times New Roman"/>
                <a:cs typeface="Times New Roman"/>
              </a:rPr>
              <a:t>Просто понимать, что ребенок еще маленький </a:t>
            </a:r>
            <a:r>
              <a:rPr lang="en-US" sz="2400" b="1" dirty="0">
                <a:latin typeface="Times New Roman"/>
                <a:cs typeface="Times New Roman"/>
              </a:rPr>
              <a:t>​</a:t>
            </a:r>
          </a:p>
          <a:p>
            <a:r>
              <a:rPr lang="ru-RU" sz="2400" dirty="0">
                <a:latin typeface="Times New Roman"/>
                <a:cs typeface="Times New Roman"/>
              </a:rPr>
              <a:t>То же происходит и с попытками родителей заставить ребенка считаться с другими людьми. Примерно к шести годам ребенок </a:t>
            </a:r>
            <a:r>
              <a:rPr lang="ru-RU" sz="2400" u="sng" dirty="0">
                <a:latin typeface="Times New Roman"/>
                <a:cs typeface="Times New Roman"/>
              </a:rPr>
              <a:t>начинает ставить себя на место других людей и пытается понять их</a:t>
            </a:r>
            <a:r>
              <a:rPr lang="ru-RU" sz="2400" dirty="0">
                <a:latin typeface="Times New Roman"/>
                <a:cs typeface="Times New Roman"/>
              </a:rPr>
              <a:t>, но не факт, что он сможет справиться с этим. </a:t>
            </a:r>
          </a:p>
        </p:txBody>
      </p:sp>
    </p:spTree>
    <p:extLst>
      <p:ext uri="{BB962C8B-B14F-4D97-AF65-F5344CB8AC3E}">
        <p14:creationId xmlns:p14="http://schemas.microsoft.com/office/powerpoint/2010/main" val="39998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2FDF450-132F-41E2-AE6B-0CDBDC6D4485}"/>
              </a:ext>
            </a:extLst>
          </p:cNvPr>
          <p:cNvSpPr txBox="1"/>
          <p:nvPr/>
        </p:nvSpPr>
        <p:spPr>
          <a:xfrm>
            <a:off x="855024" y="132608"/>
            <a:ext cx="10086107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latin typeface="Times New Roman"/>
                <a:cs typeface="Times New Roman"/>
              </a:rPr>
              <a:t>Не давить на ребенка </a:t>
            </a:r>
          </a:p>
          <a:p>
            <a:r>
              <a:rPr lang="ru-RU" sz="2400" dirty="0">
                <a:latin typeface="Times New Roman"/>
                <a:cs typeface="Times New Roman"/>
              </a:rPr>
              <a:t>Ребенок будет </a:t>
            </a:r>
            <a:r>
              <a:rPr lang="ru-RU" sz="2400" u="sng" dirty="0">
                <a:latin typeface="Times New Roman"/>
                <a:cs typeface="Times New Roman"/>
              </a:rPr>
              <a:t>терпеть</a:t>
            </a:r>
            <a:r>
              <a:rPr lang="ru-RU" sz="2400" dirty="0">
                <a:latin typeface="Times New Roman"/>
                <a:cs typeface="Times New Roman"/>
              </a:rPr>
              <a:t>, а потом перейдет к тихому саботажу: не услышал, не понял, не выполнил. В некоторых семьях также </a:t>
            </a:r>
            <a:r>
              <a:rPr lang="ru-RU" sz="2400" u="sng" dirty="0">
                <a:latin typeface="Times New Roman"/>
                <a:cs typeface="Times New Roman"/>
              </a:rPr>
              <a:t>не принято напрямую говорить о том, что чего-то не хочется делать или объяснять, что не считаешь это правильным,</a:t>
            </a:r>
            <a:r>
              <a:rPr lang="ru-RU" sz="2400" dirty="0">
                <a:latin typeface="Times New Roman"/>
                <a:cs typeface="Times New Roman"/>
              </a:rPr>
              <a:t> — тогда ребенок перейдет к </a:t>
            </a:r>
            <a:r>
              <a:rPr lang="ru-RU" sz="2400" u="sng" dirty="0">
                <a:latin typeface="Times New Roman"/>
                <a:cs typeface="Times New Roman"/>
              </a:rPr>
              <a:t>состоянию пассивной агрессии.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3727B82-8F09-439F-B037-724E387D7ED8}"/>
              </a:ext>
            </a:extLst>
          </p:cNvPr>
          <p:cNvSpPr txBox="1"/>
          <p:nvPr/>
        </p:nvSpPr>
        <p:spPr>
          <a:xfrm>
            <a:off x="855024" y="2498327"/>
            <a:ext cx="1008610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latin typeface="Times New Roman"/>
                <a:cs typeface="Times New Roman"/>
              </a:rPr>
              <a:t>Постараться не злиться </a:t>
            </a:r>
          </a:p>
          <a:p>
            <a:r>
              <a:rPr lang="ru-RU" sz="2400" dirty="0">
                <a:latin typeface="Times New Roman"/>
                <a:cs typeface="Times New Roman"/>
              </a:rPr>
              <a:t>Многие взрослые для защиты своих личных границ считают нужным </a:t>
            </a:r>
            <a:r>
              <a:rPr lang="ru-RU" sz="2400" u="sng" dirty="0">
                <a:latin typeface="Times New Roman"/>
                <a:cs typeface="Times New Roman"/>
              </a:rPr>
              <a:t>разозлиться</a:t>
            </a:r>
            <a:r>
              <a:rPr lang="ru-RU" sz="2400" dirty="0">
                <a:latin typeface="Times New Roman"/>
                <a:cs typeface="Times New Roman"/>
              </a:rPr>
              <a:t>. В такой ситуации ребенок не учится соблюдать эти границы, а просто пугается.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72665BF-531F-474B-8EF3-C5B1EE5D15ED}"/>
              </a:ext>
            </a:extLst>
          </p:cNvPr>
          <p:cNvSpPr txBox="1"/>
          <p:nvPr/>
        </p:nvSpPr>
        <p:spPr>
          <a:xfrm>
            <a:off x="850901" y="4216400"/>
            <a:ext cx="10096004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latin typeface="Times New Roman"/>
                <a:cs typeface="Times New Roman"/>
              </a:rPr>
              <a:t>Встать на место ребенка </a:t>
            </a:r>
          </a:p>
          <a:p>
            <a:r>
              <a:rPr lang="ru-RU" sz="2400" dirty="0">
                <a:latin typeface="Times New Roman"/>
                <a:cs typeface="Times New Roman"/>
              </a:rPr>
              <a:t>Родители часто </a:t>
            </a:r>
            <a:r>
              <a:rPr lang="ru-RU" sz="2400" u="sng" dirty="0">
                <a:latin typeface="Times New Roman"/>
                <a:cs typeface="Times New Roman"/>
              </a:rPr>
              <a:t>соединяют запрет с оценкой </a:t>
            </a:r>
            <a:r>
              <a:rPr lang="ru-RU" sz="2400" dirty="0">
                <a:latin typeface="Times New Roman"/>
                <a:cs typeface="Times New Roman"/>
              </a:rPr>
              <a:t>желания или нежелания ребенка выполнить его. Сами взрослые позволяют себе хотеть или не хотеть что-то делать, но не допускают этого в отношении ребенка и </a:t>
            </a:r>
            <a:r>
              <a:rPr lang="ru-RU" sz="2400" u="sng" dirty="0">
                <a:latin typeface="Times New Roman"/>
                <a:cs typeface="Times New Roman"/>
              </a:rPr>
              <a:t>начинают его стыдить и обвинять</a:t>
            </a:r>
            <a:r>
              <a:rPr lang="ru-RU" sz="2400" dirty="0">
                <a:latin typeface="Times New Roman"/>
                <a:cs typeface="Times New Roman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81861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707</Words>
  <Application>Microsoft Office PowerPoint</Application>
  <PresentationFormat>Произвольный</PresentationFormat>
  <Paragraphs>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user</cp:lastModifiedBy>
  <cp:revision>305</cp:revision>
  <cp:lastPrinted>2021-11-25T07:15:31Z</cp:lastPrinted>
  <dcterms:created xsi:type="dcterms:W3CDTF">2021-11-10T16:17:09Z</dcterms:created>
  <dcterms:modified xsi:type="dcterms:W3CDTF">2021-11-29T11:51:02Z</dcterms:modified>
</cp:coreProperties>
</file>