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73" r:id="rId5"/>
    <p:sldId id="268" r:id="rId6"/>
    <p:sldId id="274" r:id="rId7"/>
    <p:sldId id="270" r:id="rId8"/>
    <p:sldId id="263" r:id="rId9"/>
    <p:sldId id="290" r:id="rId10"/>
    <p:sldId id="291" r:id="rId11"/>
    <p:sldId id="275" r:id="rId12"/>
    <p:sldId id="29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4" autoAdjust="0"/>
    <p:restoredTop sz="94660"/>
  </p:normalViewPr>
  <p:slideViewPr>
    <p:cSldViewPr>
      <p:cViewPr varScale="1">
        <p:scale>
          <a:sx n="72" d="100"/>
          <a:sy n="72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60648"/>
            <a:ext cx="8640960" cy="626469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м</a:t>
            </a:r>
          </a:p>
        </p:txBody>
      </p:sp>
      <p:pic>
        <p:nvPicPr>
          <p:cNvPr id="1030" name="Picture 6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l="5560" t="54200"/>
          <a:stretch>
            <a:fillRect/>
          </a:stretch>
        </p:blipFill>
        <p:spPr bwMode="auto">
          <a:xfrm>
            <a:off x="1619672" y="2852936"/>
            <a:ext cx="4892433" cy="3140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Овал 9"/>
          <p:cNvSpPr/>
          <p:nvPr/>
        </p:nvSpPr>
        <p:spPr>
          <a:xfrm rot="20977994">
            <a:off x="6994806" y="3626624"/>
            <a:ext cx="648072" cy="57606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А</a:t>
            </a:r>
          </a:p>
        </p:txBody>
      </p:sp>
      <p:sp>
        <p:nvSpPr>
          <p:cNvPr id="15" name="Овал 14"/>
          <p:cNvSpPr/>
          <p:nvPr/>
        </p:nvSpPr>
        <p:spPr>
          <a:xfrm rot="1114218">
            <a:off x="6647135" y="3274954"/>
            <a:ext cx="462064" cy="44550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eorgia" pitchFamily="18" charset="0"/>
              </a:rPr>
              <a:t>Л</a:t>
            </a:r>
          </a:p>
        </p:txBody>
      </p:sp>
      <p:sp>
        <p:nvSpPr>
          <p:cNvPr id="13" name="Овал 12"/>
          <p:cNvSpPr/>
          <p:nvPr/>
        </p:nvSpPr>
        <p:spPr>
          <a:xfrm rot="20249108">
            <a:off x="3217436" y="2306991"/>
            <a:ext cx="648072" cy="5760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Georgia" pitchFamily="18" charset="0"/>
              </a:rPr>
              <a:t>Р</a:t>
            </a:r>
          </a:p>
        </p:txBody>
      </p:sp>
      <p:sp>
        <p:nvSpPr>
          <p:cNvPr id="16" name="Овал 15"/>
          <p:cNvSpPr/>
          <p:nvPr/>
        </p:nvSpPr>
        <p:spPr>
          <a:xfrm rot="856340">
            <a:off x="1030250" y="5290131"/>
            <a:ext cx="562702" cy="54624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eorgia" pitchFamily="18" charset="0"/>
              </a:rPr>
              <a:t>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03648" y="1124744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Консультация для воспитателей ДОУ</a:t>
            </a:r>
          </a:p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«Профилактика речевых нарушений у детей младшего и среднего дошкольного возраста»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59632" y="404664"/>
            <a:ext cx="6840760" cy="5760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МКУ  «ПМПС- центр»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 rot="20882413">
            <a:off x="4692126" y="815940"/>
            <a:ext cx="549171" cy="52192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Georgia" pitchFamily="18" charset="0"/>
              </a:rPr>
              <a:t>С</a:t>
            </a:r>
          </a:p>
        </p:txBody>
      </p:sp>
      <p:sp>
        <p:nvSpPr>
          <p:cNvPr id="21" name="Овал 20"/>
          <p:cNvSpPr/>
          <p:nvPr/>
        </p:nvSpPr>
        <p:spPr>
          <a:xfrm rot="291953">
            <a:off x="3947873" y="4823263"/>
            <a:ext cx="640808" cy="59179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Georgia" pitchFamily="18" charset="0"/>
              </a:rPr>
              <a:t>А</a:t>
            </a:r>
          </a:p>
        </p:txBody>
      </p:sp>
      <p:sp>
        <p:nvSpPr>
          <p:cNvPr id="22" name="Овал 21"/>
          <p:cNvSpPr/>
          <p:nvPr/>
        </p:nvSpPr>
        <p:spPr>
          <a:xfrm rot="20732323">
            <a:off x="4913629" y="3129693"/>
            <a:ext cx="549709" cy="498988"/>
          </a:xfrm>
          <a:prstGeom prst="ellipse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Georgia" pitchFamily="18" charset="0"/>
              </a:rPr>
              <a:t>М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0"/>
            <a:ext cx="9144000" cy="66693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Голос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Параллельно с развитием дыхания идет работа по развитию голоса. Речевая интонация, окрас фразы усваивается ребенком по подражанию. Патологии развития голоса встречаются достаточно редко.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помнить, что в возрасте 3-5 лет у детей недостаточно развиты тормозные процессы в коре головного мозга. В это время уделить внимание детям с тихим и крикливым голосом.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Крикливый голос устраняется путем игр в тихую или шепотную речь.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«Эхо»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лесу </a:t>
            </a:r>
            <a:r>
              <a:rPr lang="ru-RU" sz="1600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причу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«ау, ау».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мне в ответ: «ау, ау».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Горе кричу: «ау, ау».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Гора в ответ: «ау, ау»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Далеко-близко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примере звукоподражаний: поезд приближается, поезд отдаляется: </a:t>
            </a:r>
            <a:r>
              <a:rPr lang="ru-RU" sz="1600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ТУУУУУУУУУ-Туууууууууууу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Самолет  летает: </a:t>
            </a:r>
            <a:r>
              <a:rPr lang="ru-RU" sz="1600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ВУУУУУУ-вууууу-ВУУУУУУ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наоборот.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Произнесение стихотворений с изменением силы голоса: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мила моя работа (тихо)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доволен, я горжусь (громко)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Тихий голос - игры, сопровождающиеся громким звукоподражанием или </a:t>
            </a:r>
            <a:r>
              <a:rPr lang="ru-RU" sz="1600" i="1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договариванием</a:t>
            </a:r>
            <a:r>
              <a:rPr lang="ru-RU" sz="1600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междометий: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обрадовались звери! Засмеялись и запели,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ушками захлопали, ножками затопали.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Гуси начали опять по-гусиному кричать: га-га-га.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Кошки замурлыкали: </a:t>
            </a:r>
            <a:r>
              <a:rPr lang="ru-RU" sz="1600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мур-мур-мур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Птички зачирикали: …. ,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Лошади заржали: …. , Мухи зажужжали: … .,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Лягушата квакают: …. , А утята крякают:…. ,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Поросята хрюкают: …. ,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Мурочку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баюкают.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16216" y="4581128"/>
            <a:ext cx="1800200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9512" y="260648"/>
            <a:ext cx="8964488" cy="65973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Грамотная речь ребенка - это итог комплексной работы по ее развитию. 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Дети,  у которых развита артикуляционная и мелкая моторика, речевое дыхание и  фонематический слух понимают речь взрослого, могут ей подражать, готовы с возрастом стоить полноценные высказывания, грамотные ответы на вопросы, быстро и легко усваивают речевой материал.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итоге, детям легче подготовиться к утренникам, занятиям и заданиям воспитателя.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pic>
        <p:nvPicPr>
          <p:cNvPr id="6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b="75850"/>
          <a:stretch>
            <a:fillRect/>
          </a:stretch>
        </p:blipFill>
        <p:spPr bwMode="auto">
          <a:xfrm>
            <a:off x="1979712" y="5301208"/>
            <a:ext cx="5256584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111\фото\Desktop\к МО\9399458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496944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0"/>
            <a:ext cx="2978826" cy="2811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кругленный прямоугольник 3"/>
          <p:cNvSpPr/>
          <p:nvPr/>
        </p:nvSpPr>
        <p:spPr>
          <a:xfrm>
            <a:off x="251520" y="1268760"/>
            <a:ext cx="8640960" cy="55892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endParaRPr lang="ru-RU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b="1" i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Воспитатель – педагог, который воспитывает и обучает детей, знакомит с окружающим миром, учит взаимодействовать воспитанников в группе.</a:t>
            </a:r>
            <a:r>
              <a:rPr lang="ru-RU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не только тот, кто поможет и научит одеться и обуться, правильно сидеть за столом и держать ложку. Это педагог, который является примером грамотной речи  и обладает навыками развития речи у детей.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Наступает период, когда родителям становится важно, как ребенок говорит, слышит  и понимает обращенную речь. Но бывает так, что время упущено, и проблема не уходит, формируется привычка неверного произношения.  </a:t>
            </a:r>
            <a:endParaRPr lang="ru-RU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b="1" i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Проблема обращения к такому специалисту, как детский логопед, встает перед каждой мамой с малышом 2-6 лет – в период активного становления его речи. </a:t>
            </a:r>
            <a:endParaRPr lang="ru-RU" sz="105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</a:pPr>
            <a:r>
              <a:rPr lang="ru-RU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Многие родители ищут специальные центры, где детский логопед мог бы позаниматься с ребенком, а некоторые доходят до того, что устраивают здорового ребенка в логопедическую группу, не задумываясь о возможном вреде для него в группе с нарушениями в развитии речи. Причем беспокойство у родителей может не успокаиваться, даже если логопед в детском саду присутствует, но, как кажется мамам и папам, оказывает их ребенку мало внимания.</a:t>
            </a:r>
            <a:endParaRPr lang="ru-RU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 rot="1114218">
            <a:off x="8590560" y="6218838"/>
            <a:ext cx="495319" cy="445979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Georgia" pitchFamily="18" charset="0"/>
              </a:rPr>
              <a:t>Л</a:t>
            </a:r>
          </a:p>
        </p:txBody>
      </p:sp>
      <p:sp>
        <p:nvSpPr>
          <p:cNvPr id="10" name="Овал 9"/>
          <p:cNvSpPr/>
          <p:nvPr/>
        </p:nvSpPr>
        <p:spPr>
          <a:xfrm>
            <a:off x="467544" y="692696"/>
            <a:ext cx="583408" cy="57606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Georgia" pitchFamily="18" charset="0"/>
              </a:rPr>
              <a:t>О</a:t>
            </a:r>
          </a:p>
        </p:txBody>
      </p:sp>
      <p:pic>
        <p:nvPicPr>
          <p:cNvPr id="28" name="Picture 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1912" y="2996952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437187" y="90100"/>
            <a:ext cx="2696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3500" algn="l"/>
              </a:tabLs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4" cstate="print"/>
          <a:srcRect b="75850"/>
          <a:stretch>
            <a:fillRect/>
          </a:stretch>
        </p:blipFill>
        <p:spPr bwMode="auto">
          <a:xfrm>
            <a:off x="1187624" y="0"/>
            <a:ext cx="5256584" cy="1340768"/>
          </a:xfrm>
          <a:prstGeom prst="rect">
            <a:avLst/>
          </a:prstGeom>
          <a:noFill/>
        </p:spPr>
      </p:pic>
      <p:sp>
        <p:nvSpPr>
          <p:cNvPr id="13" name="Овал 12"/>
          <p:cNvSpPr/>
          <p:nvPr/>
        </p:nvSpPr>
        <p:spPr>
          <a:xfrm flipH="1" flipV="1">
            <a:off x="8604448" y="3573016"/>
            <a:ext cx="288032" cy="36004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Georgia" pitchFamily="18" charset="0"/>
              </a:rPr>
              <a:t>О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r="70810" b="75850"/>
          <a:stretch>
            <a:fillRect/>
          </a:stretch>
        </p:blipFill>
        <p:spPr bwMode="auto">
          <a:xfrm>
            <a:off x="7164288" y="0"/>
            <a:ext cx="1440160" cy="140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 rot="10800000" flipV="1">
            <a:off x="323528" y="476672"/>
            <a:ext cx="72728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Логопед в нашем детском саду набирает детей в старшую и подготовительную группу (2 года). Но логопедическая помощь актуальна с 3-4 лет.</a:t>
            </a:r>
            <a:endParaRPr kumimoji="0" lang="ru-RU" sz="16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C:\Users\111\фото\Desktop\1424072304-logoped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340769"/>
            <a:ext cx="8712968" cy="5328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836712"/>
            <a:ext cx="8784976" cy="5832648"/>
          </a:xfrm>
          <a:prstGeom prst="roundRect">
            <a:avLst/>
          </a:prstGeom>
          <a:ln w="19050"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2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2" cstate="print"/>
          <a:srcRect r="73590" b="75850"/>
          <a:stretch>
            <a:fillRect/>
          </a:stretch>
        </p:blipFill>
        <p:spPr bwMode="auto">
          <a:xfrm>
            <a:off x="3779912" y="836712"/>
            <a:ext cx="1656184" cy="18608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6" name="Прямая со стрелкой 25"/>
          <p:cNvCxnSpPr/>
          <p:nvPr/>
        </p:nvCxnSpPr>
        <p:spPr>
          <a:xfrm>
            <a:off x="6228184" y="2996952"/>
            <a:ext cx="0" cy="3456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491880" y="2924944"/>
            <a:ext cx="0" cy="3528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300192" y="1844824"/>
            <a:ext cx="2160240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5-6 лет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28184" y="2420888"/>
            <a:ext cx="2520279" cy="39727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еще есть проблемы со звукопроизношением, в т.ч. с сонорными согласными (звуками «</a:t>
            </a:r>
            <a:r>
              <a:rPr lang="ru-RU" sz="14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и «л»);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не способен описать своими словами сюжет на картинке,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допускает грубые ошибки при построении предложений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допускаются ошибки в сложных предложениях, небольшая непоследовательность в повествовании).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1916832"/>
            <a:ext cx="2232248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3-3,5 года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51920" y="2636912"/>
            <a:ext cx="2160240" cy="681038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 4 года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35896" y="3068960"/>
            <a:ext cx="2376264" cy="33189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ребенка очень скудный словарный запас (в норме – около 2000 слов),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может запомнить четверостишье, совсем не рассказывает собственных историй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отсутствие связной речи, ошибки в предложениях, все еще проблемы со «сложными» звуками – норма);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0" y="2492896"/>
            <a:ext cx="2664296" cy="358116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произносит только отдельные слова и совсем не строит фразы и предложения;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его речи полностью отсутствуют союзы и местоимения;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не повторяет за Вами слова,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Вы совсем не понимаете его речь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(при этом искаженное произношение шипящих и звонких согласных (</a:t>
            </a:r>
            <a:r>
              <a:rPr lang="ru-RU" sz="1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л) звуков является нормой</a:t>
            </a:r>
            <a:endParaRPr lang="ru-RU" sz="1400" b="1" dirty="0">
              <a:solidFill>
                <a:srgbClr val="9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 rot="21074942">
            <a:off x="645220" y="572799"/>
            <a:ext cx="2664296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На что же следует обратить внимание?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Ссылка на слайд 4">
                <a:extLst>
                  <a:ext uri="{FF2B5EF4-FFF2-40B4-BE49-F238E27FC236}">
                    <a16:creationId xmlns:a16="http://schemas.microsoft.com/office/drawing/2014/main" id="{BE17B07B-9717-4859-A73A-7C675770650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37399847"/>
                  </p:ext>
                </p:extLst>
              </p:nvPr>
            </p:nvGraphicFramePr>
            <p:xfrm>
              <a:off x="-665922" y="1671472"/>
              <a:ext cx="2286000" cy="1714500"/>
            </p:xfrm>
            <a:graphic>
              <a:graphicData uri="http://schemas.microsoft.com/office/powerpoint/2016/slidezoom">
                <pslz:sldZm>
                  <pslz:sldZmObj sldId="273" cId="0">
                    <pslz:zmPr id="{B7B68FE2-36A5-4242-A387-59003DB6AD0C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Ссылка на слайд 4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BE17B07B-9717-4859-A73A-7C675770650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665922" y="1671472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548680"/>
            <a:ext cx="8784976" cy="54006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В настоящее время количество детей, имеющих нарушения речи, увеличивается.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Поэтому возрастает необходимость по предупреждению (профилактике) речевых нарушений у дошкольников. Важную роль в профилактике играет совместная работа логопедов и воспитателей детских дошкольных учреждений. Предупреждать речевые нарушения у детей необходимо с раннего возраста, в каждой возрастной параллели свои профилактические задачи:</a:t>
            </a: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• в раннем возрасте (до 3 лет)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предупреждение недоразвития речи соц. характера, так как речь ребенка формируется по подражанию, то есть в процессе общения с окружающими его взрослыми и неправильное речевое окружение и воспитание может являться причиной возникновения у детей дефектов речи. Нарушения речи, возникшие в дошкольном возрасте, в дальнейшем могут повлечь за собой целый ряд вторичных нарушений речи, которые в той или иной степени могут повлиять на деятельности и поведении ребенка в целом. Поэтому так важно заботиться о своевременной профилактике нарушений и уделять внимание развитию речи детей.</a:t>
            </a: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• в младшем и среднем возрасте (3-5 лет)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предупреждение дефектов звукопроизношения.</a:t>
            </a:r>
          </a:p>
        </p:txBody>
      </p:sp>
      <p:pic>
        <p:nvPicPr>
          <p:cNvPr id="7170" name="Picture 2" descr="C:\Users\111\фото\Desktop\10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013176"/>
            <a:ext cx="1477143" cy="1477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593304"/>
            <a:ext cx="9144000" cy="6264696"/>
          </a:xfrm>
          <a:prstGeom prst="roundRect">
            <a:avLst/>
          </a:prstGeom>
          <a:ln w="19050"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899592" y="1772816"/>
            <a:ext cx="7560840" cy="282630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u="sng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Формирование красивой, грамотной </a:t>
            </a:r>
            <a:r>
              <a:rPr lang="ru-RU" sz="2000" b="1" u="sng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речи-одна</a:t>
            </a:r>
            <a:r>
              <a:rPr lang="ru-RU" sz="2000" b="1" u="sng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 главных образовательных задач в обучении детей дошкольного возраста.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 достижение этой цели – комплексная работа.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Она включает работу над: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фонематическим слухом,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артикуляционной и мелкой моторикой,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речевым дыханием, силой голоса.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9" descr="ff962c65118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60648"/>
            <a:ext cx="1512168" cy="136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5" descr="C:\Users\132\Desktop\День открытых дверей ЧТЕНИЕ\1012191835.jpg"/>
          <p:cNvPicPr>
            <a:picLocks noChangeAspect="1" noChangeArrowheads="1"/>
          </p:cNvPicPr>
          <p:nvPr/>
        </p:nvPicPr>
        <p:blipFill>
          <a:blip r:embed="rId3" cstate="print"/>
          <a:srcRect l="25822" b="75850"/>
          <a:stretch>
            <a:fillRect/>
          </a:stretch>
        </p:blipFill>
        <p:spPr bwMode="auto">
          <a:xfrm>
            <a:off x="2555776" y="5085184"/>
            <a:ext cx="4344010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0" y="0"/>
            <a:ext cx="5544616" cy="489654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tx1"/>
                </a:solidFill>
              </a:rPr>
              <a:t>Фонематический слух – способность воспринимать звуки речи, фонемы, благодаря которым осуществляется различение слов, близких по звучанию: рак – лак – мак, угол – уголь.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 Хорошо развитый фонематический слух обеспечивает правильное формирование звукопроизношения, четкое и внятное произнесение слов в соответствии с общепринятыми нормами. 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b="1" dirty="0"/>
          </a:p>
        </p:txBody>
      </p:sp>
      <p:pic>
        <p:nvPicPr>
          <p:cNvPr id="6" name="Рисунок 5" descr="image001_1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0"/>
            <a:ext cx="2798068" cy="3195736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067944" y="2996952"/>
            <a:ext cx="4824536" cy="3861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Узнавание неречевых звуков - игры со звучащими игрушками, </a:t>
            </a:r>
            <a:r>
              <a:rPr lang="ru-RU" dirty="0" err="1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баночки-шумелочки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Игры, направленные на восприятие ритма;</a:t>
            </a:r>
            <a:endParaRPr lang="ru-RU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Различение одинаковых по высоте, силе, тембру </a:t>
            </a:r>
            <a:r>
              <a:rPr lang="ru-RU" dirty="0" err="1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звукокомплексов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игры 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«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Три медведя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»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«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Как семья разговаривает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»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Различение близких по звуковому составу слов </a:t>
            </a:r>
            <a:r>
              <a:rPr lang="ru-RU" dirty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ru-RU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работа с оппозиционными звуками.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49080"/>
            <a:ext cx="1979712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0"/>
            <a:ext cx="8712968" cy="48691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ru-RU" sz="1600" b="1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Артикуляционная моторика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Хорошая дикция – основа четкости и разборчивости речи. Ясность и чистота произношения зависит от активной и правильной работы артикуляционного аппарата. Развивать артикуляционный аппарат помогают специальные упражнения.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детьми второй младшей группы – объем требований невелик. Нужно, чтобы дети усвоили простейшие навыки движения («блинчик», «лошадка», «вкусное варенье»)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средней группе необходимо следить за четкостью выполнения движений, за умением переключать органы артикуляционного аппарата с одной позы на другую.. Проводить гимнастику систематически, тогда будет эффект.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Мелкая моторика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на развитие мелкой моторики так же, как и артикуляционные упражнения должны проводится систематически. Обыгрывание с детьми потешек, стихов в сочетании с движением и музыкой, пальчиковые гимнастики, выкладывание узоров разными видами круп, рисование на манке, шнуровки и многое другое способствует развитию мелкой моторики рук.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67744" y="1628800"/>
            <a:ext cx="6624736" cy="1465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ru-RU" sz="1600" dirty="0">
                <a:solidFill>
                  <a:srgbClr val="FF0000"/>
                </a:solidFill>
                <a:latin typeface="Georgia" pitchFamily="18" charset="0"/>
              </a:rPr>
              <a:t>    </a:t>
            </a:r>
          </a:p>
          <a:p>
            <a:r>
              <a:rPr lang="ru-RU" sz="1600" dirty="0">
                <a:solidFill>
                  <a:srgbClr val="FF0000"/>
                </a:solidFill>
                <a:latin typeface="Georgia" pitchFamily="18" charset="0"/>
              </a:rPr>
              <a:t>     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4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293096"/>
            <a:ext cx="2088232" cy="2564904"/>
          </a:xfrm>
          <a:prstGeom prst="rect">
            <a:avLst/>
          </a:prstGeom>
          <a:noFill/>
        </p:spPr>
      </p:pic>
      <p:pic>
        <p:nvPicPr>
          <p:cNvPr id="2050" name="Picture 2" descr="C:\Users\111\фото\Desktop\img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365104"/>
            <a:ext cx="3168352" cy="2492896"/>
          </a:xfrm>
          <a:prstGeom prst="rect">
            <a:avLst/>
          </a:prstGeom>
          <a:noFill/>
        </p:spPr>
      </p:pic>
      <p:pic>
        <p:nvPicPr>
          <p:cNvPr id="2051" name="Picture 3" descr="C:\Users\111\фото\Desktop\img2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4365104"/>
            <a:ext cx="3312368" cy="2492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620688"/>
            <a:ext cx="8712968" cy="604867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Речевое дыхание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Речевое дыхание – дыхание в процессе речи, отличается от обычного более глубоким коротким вдохом и ротовым длинным выдохом.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Несовершенства речевого дыхания и их влияние на речь: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Ослабленный вдох и выдох, как следствие - тихая речь, затруднение произнесения длинных фраз;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нерациональное расходование выдыхаемого воздуха ведет к нарушению плавности речи, недоговариванию слов и фраз; произнесение фраз на вдохе - судорожной, нечеткой речи; неравномерный выдох - речь то громкая, то тихая.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Конечно, нарушение речевого дыхания может быть как следствие: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аденоидных разрастаний;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общей физической ослабленности;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сердечно-сосудистых заболеваний.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направленные на удлинение, развитие силы и плавности воздушной струи: «мыльные пузыри», «дутье на кораблики», надувание игрушек, воздушных шариков, «буря в стакане воды», упрямая свеча, перышки, снежинки.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Внимание: дуть не в щеки, следить чтобы голова не закружилась.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Проводить систематически, 2-3 минуты.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Упражнение «Фокус» :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Сделай «чашку» (боковые края языка прижми к верхней губе,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посередине остается желобок)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Положи маленький кусочек ватки на кончик носа.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Сделай вдох через нос.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Сильно дуй через рот на ватку, чтобы она полетела вверх.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3" descr="D:\РАБОЧИЙ стол -2013\КЛЁВЫЕ картинки\professo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16216" y="4221088"/>
            <a:ext cx="1626494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1408</Words>
  <Application>Microsoft Office PowerPoint</Application>
  <PresentationFormat>Экран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132</dc:creator>
  <cp:lastModifiedBy>ПМПС Волосово</cp:lastModifiedBy>
  <cp:revision>182</cp:revision>
  <dcterms:created xsi:type="dcterms:W3CDTF">2017-04-21T22:11:46Z</dcterms:created>
  <dcterms:modified xsi:type="dcterms:W3CDTF">2022-01-20T07:09:51Z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956450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