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5" r:id="rId5"/>
    <p:sldId id="275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310/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3929090"/>
          </a:xfrm>
        </p:spPr>
        <p:txBody>
          <a:bodyPr>
            <a:normAutofit/>
          </a:bodyPr>
          <a:lstStyle/>
          <a:p>
            <a:r>
              <a:rPr lang="ru-RU" b="1" dirty="0"/>
              <a:t>Использование ТРИЗ технологии в развитии речевых способностей дошкольников. </a:t>
            </a:r>
            <a:br>
              <a:rPr lang="ru-RU" b="1" dirty="0"/>
            </a:br>
            <a:r>
              <a:rPr lang="ru-RU" b="1" dirty="0"/>
              <a:t>КРУГИ ЛУЛЛИЯ.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643446"/>
            <a:ext cx="7643866" cy="1571636"/>
          </a:xfrm>
        </p:spPr>
        <p:txBody>
          <a:bodyPr>
            <a:normAutofit/>
          </a:bodyPr>
          <a:lstStyle/>
          <a:p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310/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dirty="0"/>
              <a:t>Игры могут быть подобраны по двум направлениям: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393141" y="1750207"/>
            <a:ext cx="714380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72198" y="1714488"/>
            <a:ext cx="785818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2571744"/>
            <a:ext cx="28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 закрепление и уточнение уже имеющихся знаний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15074" y="2714620"/>
            <a:ext cx="292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 развитие воображения, фантазии и творчества</a:t>
            </a:r>
          </a:p>
          <a:p>
            <a:endParaRPr lang="ru-RU" b="1" dirty="0"/>
          </a:p>
        </p:txBody>
      </p:sp>
      <p:pic>
        <p:nvPicPr>
          <p:cNvPr id="9220" name="Picture 4" descr="https://pandia.ru/text/79/558/images/image003_2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428868"/>
            <a:ext cx="4572032" cy="4224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310/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4193704"/>
            <a:ext cx="3980200" cy="2664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Формирование элементарных математических представлений</a:t>
            </a: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714488"/>
            <a:ext cx="4038600" cy="2857520"/>
          </a:xfrm>
          <a:prstGeom prst="rect">
            <a:avLst/>
          </a:prstGeom>
        </p:spPr>
      </p:pic>
      <p:pic>
        <p:nvPicPr>
          <p:cNvPr id="6" name="Содержимое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1714488"/>
            <a:ext cx="403860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310/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3" descr="D:\20170208_1531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7" r="4272"/>
          <a:stretch/>
        </p:blipFill>
        <p:spPr bwMode="auto">
          <a:xfrm>
            <a:off x="312911" y="3573015"/>
            <a:ext cx="4115073" cy="326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0339"/>
            <a:ext cx="7772400" cy="1036414"/>
          </a:xfrm>
        </p:spPr>
        <p:txBody>
          <a:bodyPr/>
          <a:lstStyle/>
          <a:p>
            <a:r>
              <a:rPr lang="ru-RU" dirty="0"/>
              <a:t>Развитие речи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0" y="1028993"/>
            <a:ext cx="3375840" cy="3071834"/>
          </a:xfrm>
          <a:prstGeom prst="rect">
            <a:avLst/>
          </a:prstGeom>
        </p:spPr>
      </p:pic>
      <p:sp>
        <p:nvSpPr>
          <p:cNvPr id="7170" name="AutoShape 2" descr="E:\%D0%92%D0%93\%D0%9B%D0%A3%D0%9B%D0%9B%D0%98%D0%AF %D0%BA%D0%B0%D1%80%D1%82%D0%B8%D0%BA%D0%B8 %D0%BF%D1%80%D0%B5%D0%B7%D0%B5%D0%BD%D1%82%D0%B0%D1%86%D0%B8%D0%B8\65291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E:\%D0%92%D0%93\%D0%9B%D0%A3%D0%9B%D0%9B%D0%98%D0%AF %D0%BA%D0%B0%D1%80%D1%82%D0%B8%D0%BA%D0%B8 %D0%BF%D1%80%D0%B5%D0%B7%D0%B5%D0%BD%D1%82%D0%B0%D1%86%D0%B8%D0%B8\65291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E:\ВГ\ЛУЛЛИЯ картики презентации\65291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071678"/>
            <a:ext cx="4238628" cy="4043375"/>
          </a:xfrm>
          <a:prstGeom prst="rect">
            <a:avLst/>
          </a:prstGeom>
          <a:noFill/>
        </p:spPr>
      </p:pic>
      <p:sp>
        <p:nvSpPr>
          <p:cNvPr id="7175" name="AutoShape 7" descr="E:\%D0%92%D0%93\%D0%9B%D0%A3%D0%9B%D0%9B%D0%98%D0%AF %D0%BA%D0%B0%D1%80%D1%82%D0%B8%D0%BA%D0%B8 %D0%BF%D1%80%D0%B5%D0%B7%D0%B5%D0%BD%D1%82%D0%B0%D1%86%D0%B8%D0%B8\cfa0ce5b2f369a53417be893826220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7" name="AutoShape 9" descr="E:\%D0%92%D0%93\%D0%9B%D0%A3%D0%9B%D0%9B%D0%98%D0%AF %D0%BA%D0%B0%D1%80%D1%82%D0%B8%D0%BA%D0%B8 %D0%BF%D1%80%D0%B5%D0%B7%D0%B5%D0%BD%D1%82%D0%B0%D1%86%D0%B8%D0%B8\cfa0ce5b2f369a53417be893826220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9" name="AutoShape 11" descr="E:\%D0%92%D0%93\%D0%9B%D0%A3%D0%9B%D0%9B%D0%98%D0%AF %D0%BA%D0%B0%D1%80%D1%82%D0%B8%D0%BA%D0%B8 %D0%BF%D1%80%D0%B5%D0%B7%D0%B5%D0%BD%D1%82%D0%B0%D1%86%D0%B8%D0%B8\cfa0ce5b2f369a53417be893826220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1" name="AutoShape 13" descr="E:\%D0%92%D0%93\%D0%9B%D0%A3%D0%9B%D0%9B%D0%98%D0%AF %D0%BA%D0%B0%D1%80%D1%82%D0%B8%D0%BA%D0%B8 %D0%BF%D1%80%D0%B5%D0%B7%D0%B5%D0%BD%D1%82%D0%B0%D1%86%D0%B8%D0%B8\cfa0ce5b2f369a53417be893826220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3" name="AutoShape 15" descr="E:\%D0%92%D0%93\%D0%9B%D0%A3%D0%9B%D0%9B%D0%98%D0%AF %D0%BA%D0%B0%D1%80%D1%82%D0%B8%D0%BA%D0%B8 %D0%BF%D1%80%D0%B5%D0%B7%D0%B5%D0%BD%D1%82%D0%B0%D1%86%D0%B8%D0%B8\cfa0ce5b2f369a53417be893826220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310/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/>
          <a:lstStyle/>
          <a:p>
            <a:r>
              <a:rPr lang="ru-RU" dirty="0"/>
              <a:t>Социально – коммуникативное развитие</a:t>
            </a: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143116"/>
            <a:ext cx="4023328" cy="325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640623" cy="27304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310/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3" name="AutoShape 3" descr="E:\%D0%92%D0%93\%D0%9B%D0%A3%D0%9B%D0%9B%D0%98%D0%AF %D0%BA%D0%B0%D1%80%D1%82%D0%B8%D0%BA%D0%B8 %D0%BF%D1%80%D0%B5%D0%B7%D0%B5%D0%BD%D1%82%D0%B0%D1%86%D0%B8%D0%B8\cfa0ce5b2f369a53417be893826220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E:\%D0%92%D0%93\%D0%9B%D0%A3%D0%9B%D0%9B%D0%98%D0%AF %D0%BA%D0%B0%D1%80%D1%82%D0%B8%D0%BA%D0%B8 %D0%BF%D1%80%D0%B5%D0%B7%D0%B5%D0%BD%D1%82%D0%B0%D1%86%D0%B8%D0%B8\cfa0ce5b2f369a53417be893826220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E:\%D0%92%D0%93\%D0%9B%D0%A3%D0%9B%D0%9B%D0%98%D0%AF %D0%BA%D0%B0%D1%80%D1%82%D0%B8%D0%BA%D0%B8 %D0%BF%D1%80%D0%B5%D0%B7%D0%B5%D0%BD%D1%82%D0%B0%D1%86%D0%B8%D0%B8\image-2-gng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E:\%D0%92%D0%93\%D0%9B%D0%A3%D0%9B%D0%9B%D0%98%D0%AF %D0%BA%D0%B0%D1%80%D1%82%D0%B8%D0%BA%D0%B8 %D0%BF%D1%80%D0%B5%D0%B7%D0%B5%D0%BD%D1%82%D0%B0%D1%86%D0%B8%D0%B8\image-2-gng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C:\Users\Home\Desktop\image-2-gng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143" y="1268760"/>
            <a:ext cx="4310881" cy="542928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00" y="1052736"/>
            <a:ext cx="4075162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310/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352928" cy="1512168"/>
          </a:xfrm>
        </p:spPr>
        <p:txBody>
          <a:bodyPr>
            <a:normAutofit fontScale="90000"/>
          </a:bodyPr>
          <a:lstStyle/>
          <a:p>
            <a:r>
              <a:rPr lang="ru-RU" dirty="0"/>
              <a:t>В результате работы с  «кругами       Луллия» у дошкольников: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640960" cy="482453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систематизируются знания об окружающем мире;</a:t>
            </a:r>
          </a:p>
          <a:p>
            <a:r>
              <a:rPr lang="ru-RU" dirty="0">
                <a:solidFill>
                  <a:schemeClr val="tx1"/>
                </a:solidFill>
              </a:rPr>
              <a:t> о сенсорных эталонах (восприятие цвета, формы);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формируются элементарные математические представления;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развивается творческое воображение и мышление;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обогащается словарный запас;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формируется умение свободно высказывать свои мысли;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появляется переход от односложных предложений к развёрнутым текстам;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вырабатывается формулировка и решение проблемы.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310/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285884"/>
          </a:xfrm>
        </p:spPr>
        <p:txBody>
          <a:bodyPr/>
          <a:lstStyle/>
          <a:p>
            <a:r>
              <a:rPr lang="ru-RU" b="1" dirty="0"/>
              <a:t>Актуальность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8001056" cy="5000660"/>
          </a:xfrm>
        </p:spPr>
        <p:txBody>
          <a:bodyPr>
            <a:normAutofit fontScale="925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ФГОС ДО </a:t>
            </a:r>
            <a:r>
              <a:rPr lang="ru-RU" dirty="0">
                <a:solidFill>
                  <a:schemeClr val="tx1"/>
                </a:solidFill>
              </a:rPr>
              <a:t>(речь, как средство общения; развитие связной речи; предпосылки развития грамоты, знакомство с книжной культурой; развитие звуковой культуры речи; развитие речевого творчества);</a:t>
            </a:r>
          </a:p>
          <a:p>
            <a:pPr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Закон «Об образовании РФ» </a:t>
            </a:r>
            <a:r>
              <a:rPr lang="ru-RU" dirty="0">
                <a:solidFill>
                  <a:schemeClr val="tx1"/>
                </a:solidFill>
              </a:rPr>
              <a:t>(задача развития творческой личности, подготовленной к стабильному решению </a:t>
            </a:r>
            <a:r>
              <a:rPr lang="ru-RU" b="1" dirty="0">
                <a:solidFill>
                  <a:schemeClr val="tx1"/>
                </a:solidFill>
              </a:rPr>
              <a:t>нестандартных </a:t>
            </a:r>
            <a:r>
              <a:rPr lang="ru-RU" dirty="0">
                <a:solidFill>
                  <a:schemeClr val="tx1"/>
                </a:solidFill>
              </a:rPr>
              <a:t>задач в различных </a:t>
            </a:r>
            <a:r>
              <a:rPr lang="ru-RU">
                <a:solidFill>
                  <a:schemeClr val="tx1"/>
                </a:solidFill>
              </a:rPr>
              <a:t>областях деятельности).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310/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285884"/>
          </a:xfrm>
        </p:spPr>
        <p:txBody>
          <a:bodyPr>
            <a:normAutofit/>
          </a:bodyPr>
          <a:lstStyle/>
          <a:p>
            <a:r>
              <a:rPr lang="ru-RU" sz="3600" b="1" dirty="0"/>
              <a:t>ТРИЗ технология </a:t>
            </a:r>
            <a:br>
              <a:rPr lang="ru-RU" sz="3600" b="1" dirty="0"/>
            </a:br>
            <a:r>
              <a:rPr lang="ru-RU" sz="3600" b="1" dirty="0"/>
              <a:t>(теория решения изобретательских задач)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9144000" cy="4929222"/>
          </a:xfrm>
        </p:spPr>
        <p:txBody>
          <a:bodyPr>
            <a:normAutofit/>
          </a:bodyPr>
          <a:lstStyle/>
          <a:p>
            <a:pPr marL="3503613"/>
            <a:endParaRPr lang="ru-RU" dirty="0">
              <a:solidFill>
                <a:schemeClr val="tx1"/>
              </a:solidFill>
            </a:endParaRPr>
          </a:p>
          <a:p>
            <a:pPr marL="3503613"/>
            <a:r>
              <a:rPr lang="ru-RU" dirty="0">
                <a:solidFill>
                  <a:schemeClr val="tx1"/>
                </a:solidFill>
              </a:rPr>
              <a:t>Появилась в 50х годах </a:t>
            </a:r>
          </a:p>
          <a:p>
            <a:pPr marL="3503613"/>
            <a:r>
              <a:rPr lang="ru-RU" dirty="0">
                <a:solidFill>
                  <a:schemeClr val="tx1"/>
                </a:solidFill>
              </a:rPr>
              <a:t>ХХ века, разработана отечественным изобретателем </a:t>
            </a:r>
          </a:p>
          <a:p>
            <a:pPr marL="3503613"/>
            <a:r>
              <a:rPr lang="ru-RU" dirty="0">
                <a:solidFill>
                  <a:schemeClr val="tx1"/>
                </a:solidFill>
              </a:rPr>
              <a:t>Г.С. </a:t>
            </a:r>
            <a:r>
              <a:rPr lang="ru-RU" dirty="0" err="1">
                <a:solidFill>
                  <a:schemeClr val="tx1"/>
                </a:solidFill>
              </a:rPr>
              <a:t>Альтшуллером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3503613"/>
            <a:r>
              <a:rPr lang="ru-RU" b="1" u="sng" dirty="0">
                <a:solidFill>
                  <a:schemeClr val="tx1"/>
                </a:solidFill>
              </a:rPr>
              <a:t>Главная цель: </a:t>
            </a:r>
            <a:r>
              <a:rPr lang="ru-RU" dirty="0">
                <a:solidFill>
                  <a:schemeClr val="tx1"/>
                </a:solidFill>
              </a:rPr>
              <a:t>научить думать нестандартно и находить собственные решения.</a:t>
            </a:r>
          </a:p>
          <a:p>
            <a:pPr marL="3503613"/>
            <a:endParaRPr lang="ru-RU" dirty="0">
              <a:solidFill>
                <a:schemeClr val="tx1"/>
              </a:solidFill>
            </a:endParaRPr>
          </a:p>
          <a:p>
            <a:pPr marL="3503613"/>
            <a:endParaRPr lang="ru-RU" dirty="0">
              <a:solidFill>
                <a:schemeClr val="tx1"/>
              </a:solidFill>
            </a:endParaRPr>
          </a:p>
          <a:p>
            <a:pPr marL="266700"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071678"/>
            <a:ext cx="2731174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310/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ТРИЗ в ДОУ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71546"/>
            <a:ext cx="8429684" cy="557216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метод «мозгового штурма»;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метод «системного анализа»;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метод «фокальных объектов»;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ТРИЗ-игры</a:t>
            </a:r>
            <a:r>
              <a:rPr lang="ru-RU" dirty="0">
                <a:solidFill>
                  <a:schemeClr val="tx1"/>
                </a:solidFill>
              </a:rPr>
              <a:t> («</a:t>
            </a:r>
            <a:r>
              <a:rPr lang="ru-RU" dirty="0" err="1">
                <a:solidFill>
                  <a:schemeClr val="tx1"/>
                </a:solidFill>
              </a:rPr>
              <a:t>Да-Нетки</a:t>
            </a:r>
            <a:r>
              <a:rPr lang="ru-RU" dirty="0">
                <a:solidFill>
                  <a:schemeClr val="tx1"/>
                </a:solidFill>
              </a:rPr>
              <a:t>», «Хорошо-плохо», «Перевертыши», «Черный заяц» и др.);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приемы фантазирования (сделать наоборот, увеличить или уменьшить объект, динамика – статика, оживление объекта и др.);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головоломки, ребусы, логические цепочки, «тренажеры для ума» и др.</a:t>
            </a:r>
          </a:p>
          <a:p>
            <a:pPr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310/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ТРИЗ в ДОУ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840579"/>
              </p:ext>
            </p:extLst>
          </p:nvPr>
        </p:nvGraphicFramePr>
        <p:xfrm>
          <a:off x="467544" y="908720"/>
          <a:ext cx="8280921" cy="606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0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6120">
                <a:tc>
                  <a:txBody>
                    <a:bodyPr/>
                    <a:lstStyle/>
                    <a:p>
                      <a:pPr algn="just"/>
                      <a:r>
                        <a:rPr lang="ru-RU" sz="2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</a:p>
                    <a:p>
                      <a:pPr algn="just"/>
                      <a:endParaRPr lang="ru-RU" sz="2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 indent="350838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 активизация словаря;</a:t>
                      </a:r>
                    </a:p>
                    <a:p>
                      <a:pPr marL="3175" indent="350838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связной речи;</a:t>
                      </a:r>
                    </a:p>
                    <a:p>
                      <a:pPr marL="3175" indent="350838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Активизация общения; </a:t>
                      </a:r>
                    </a:p>
                    <a:p>
                      <a:pPr marL="3175" indent="350838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диалогической речи; </a:t>
                      </a:r>
                    </a:p>
                    <a:p>
                      <a:pPr marL="3175" indent="350838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умения задавать вопросы;</a:t>
                      </a:r>
                    </a:p>
                    <a:p>
                      <a:pPr marL="3175" indent="350838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Словотворчество и сочинительство;</a:t>
                      </a:r>
                    </a:p>
                    <a:p>
                      <a:pPr marL="3175" indent="350838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Подготовка к обучению грамоте.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</a:p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9388" indent="263525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кругозора;</a:t>
                      </a:r>
                    </a:p>
                    <a:p>
                      <a:pPr marL="179388" indent="263525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 и разрешение противоречий;</a:t>
                      </a:r>
                    </a:p>
                    <a:p>
                      <a:pPr marL="179388" indent="263525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классифицировать, обобщать, делать выводы;</a:t>
                      </a:r>
                    </a:p>
                    <a:p>
                      <a:pPr marL="179388" indent="263525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Систематизация полученных знаний.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Творческое развитие</a:t>
                      </a:r>
                    </a:p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354013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находить  нестандартные решения в противоречивых ситуациях; </a:t>
                      </a:r>
                    </a:p>
                    <a:p>
                      <a:pPr marL="0" indent="354013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бояться давать ответы, строить предложения, отстаивать свою точку зрения;</a:t>
                      </a:r>
                    </a:p>
                    <a:p>
                      <a:pPr marL="0" indent="354013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Проявлять</a:t>
                      </a: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творчество в различных видах деятельности.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82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310/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1500174"/>
          </a:xfrm>
        </p:spPr>
        <p:txBody>
          <a:bodyPr/>
          <a:lstStyle/>
          <a:p>
            <a:r>
              <a:rPr lang="ru-RU" dirty="0"/>
              <a:t>«Круги ЛУЛЛИЯ"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1071546"/>
            <a:ext cx="3286116" cy="54292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 адаптированном для ДОУ виде является средством развития речи и интеллектуально-творческих способностей у детей</a:t>
            </a:r>
          </a:p>
        </p:txBody>
      </p:sp>
      <p:pic>
        <p:nvPicPr>
          <p:cNvPr id="27652" name="Picture 4" descr="https://im0-tub-ru.yandex.net/i?id=1ea6679cf6203eb4bd092721f48b2e9c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564357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310/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s://www.maam.ru/upload/blogs/detsad-481968-14880401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52"/>
            <a:ext cx="6143668" cy="44291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86322"/>
            <a:ext cx="9144000" cy="1470025"/>
          </a:xfrm>
        </p:spPr>
        <p:txBody>
          <a:bodyPr>
            <a:normAutofit/>
          </a:bodyPr>
          <a:lstStyle/>
          <a:p>
            <a:r>
              <a:rPr lang="ru-RU" dirty="0"/>
              <a:t>Формирует у дошкольников понятие </a:t>
            </a:r>
            <a:br>
              <a:rPr lang="ru-RU" dirty="0"/>
            </a:br>
            <a:r>
              <a:rPr lang="ru-RU" dirty="0"/>
              <a:t>«объект – признак – предмет»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310/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ru-RU" dirty="0"/>
              <a:t>4 типа тренингов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572560" cy="4786346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 «Найди реальное сочетание»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 «Объясни необычное сочетание»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 «Придумай фантастическую историю»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 «Реши проблему»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61310/0001-002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E:\detsad-244027-14190905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429000"/>
            <a:ext cx="4071934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5286380" cy="571504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Для детей 3 – 4 лет: </a:t>
            </a:r>
            <a:br>
              <a:rPr lang="ru-RU" sz="3600" dirty="0"/>
            </a:br>
            <a:r>
              <a:rPr lang="ru-RU" sz="3600" dirty="0"/>
              <a:t>2 круга с  4 секторами;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Для детей 4 – 5 лет: </a:t>
            </a:r>
            <a:br>
              <a:rPr lang="ru-RU" sz="3600" dirty="0"/>
            </a:br>
            <a:r>
              <a:rPr lang="ru-RU" sz="3600" dirty="0"/>
              <a:t>2 круга с 6 секторами;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Для детей 5 – 6 лет: </a:t>
            </a:r>
            <a:br>
              <a:rPr lang="ru-RU" sz="3600" dirty="0"/>
            </a:br>
            <a:r>
              <a:rPr lang="ru-RU" sz="3600" dirty="0"/>
              <a:t>3 круга с 8 секторами;</a:t>
            </a:r>
            <a:br>
              <a:rPr lang="ru-RU" sz="3600" dirty="0"/>
            </a:br>
            <a:br>
              <a:rPr lang="ru-RU" sz="3600" dirty="0"/>
            </a:br>
            <a:r>
              <a:rPr lang="ru-RU" sz="3600" dirty="0"/>
              <a:t>Для детей 6 – 7 лет: </a:t>
            </a:r>
            <a:br>
              <a:rPr lang="ru-RU" sz="3600" dirty="0"/>
            </a:br>
            <a:r>
              <a:rPr lang="ru-RU" sz="3600" dirty="0"/>
              <a:t>4 круга с 8 секторами. 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44" name="Picture 4" descr="http://900igr.net/up/datai/267067/0018-035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0"/>
            <a:ext cx="4071934" cy="33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493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Использование ТРИЗ технологии в развитии речевых способностей дошкольников.  КРУГИ ЛУЛЛИЯ.</vt:lpstr>
      <vt:lpstr>Актуальность </vt:lpstr>
      <vt:lpstr>ТРИЗ технология  (теория решения изобретательских задач)</vt:lpstr>
      <vt:lpstr>ТРИЗ в ДОУ</vt:lpstr>
      <vt:lpstr>ТРИЗ в ДОУ</vt:lpstr>
      <vt:lpstr>«Круги ЛУЛЛИЯ"</vt:lpstr>
      <vt:lpstr>Формирует у дошкольников понятие  «объект – признак – предмет»</vt:lpstr>
      <vt:lpstr>4 типа тренингов</vt:lpstr>
      <vt:lpstr>Для детей 3 – 4 лет:  2 круга с  4 секторами;  Для детей 4 – 5 лет:  2 круга с 6 секторами;  Для детей 5 – 6 лет:  3 круга с 8 секторами;  Для детей 6 – 7 лет:  4 круга с 8 секторами.  </vt:lpstr>
      <vt:lpstr>Игры могут быть подобраны по двум направлениям:</vt:lpstr>
      <vt:lpstr>Формирование элементарных математических представлений</vt:lpstr>
      <vt:lpstr>Развитие речи</vt:lpstr>
      <vt:lpstr>Социально – коммуникативное развитие</vt:lpstr>
      <vt:lpstr>Презентация PowerPoint</vt:lpstr>
      <vt:lpstr>В результате работы с  «кругами       Луллия» у дошкольников: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ТРИЗ технологии в развитии речевых способностей дошкольников.  КРУГИ ЛУЛЛИЯ.</dc:title>
  <dc:creator>Home</dc:creator>
  <cp:lastModifiedBy>ПМПС Волосово</cp:lastModifiedBy>
  <cp:revision>41</cp:revision>
  <dcterms:created xsi:type="dcterms:W3CDTF">2019-11-08T07:54:32Z</dcterms:created>
  <dcterms:modified xsi:type="dcterms:W3CDTF">2022-01-25T07:05:27Z</dcterms:modified>
</cp:coreProperties>
</file>