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68" r:id="rId6"/>
    <p:sldId id="269" r:id="rId7"/>
    <p:sldId id="261" r:id="rId8"/>
    <p:sldId id="263" r:id="rId9"/>
    <p:sldId id="270" r:id="rId10"/>
    <p:sldId id="260" r:id="rId11"/>
    <p:sldId id="264" r:id="rId12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222AE-3FA9-4509-8725-CB9A3C5031D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2A9D35-3DD7-4D04-8DB0-BD6565C4EA90}">
      <dgm:prSet phldrT="[Текст]" custT="1"/>
      <dgm:spPr/>
      <dgm:t>
        <a:bodyPr/>
        <a:lstStyle/>
        <a:p>
          <a:r>
            <a:rPr lang="ru-RU" sz="3200" dirty="0">
              <a:solidFill>
                <a:schemeClr val="tx1"/>
              </a:solidFill>
              <a:latin typeface="Bahnschrift SemiBold Condensed" panose="020B0502040204020203" pitchFamily="34" charset="0"/>
            </a:rPr>
            <a:t>Учитель</a:t>
          </a:r>
        </a:p>
      </dgm:t>
    </dgm:pt>
    <dgm:pt modelId="{F88516A9-1908-4A64-B5A0-02887693685B}" type="parTrans" cxnId="{214100E8-272F-443D-9956-ED74A5124E78}">
      <dgm:prSet/>
      <dgm:spPr/>
      <dgm:t>
        <a:bodyPr/>
        <a:lstStyle/>
        <a:p>
          <a:endParaRPr lang="ru-RU"/>
        </a:p>
      </dgm:t>
    </dgm:pt>
    <dgm:pt modelId="{1A5C487F-94FF-4327-8380-E04304D7CC6A}" type="sibTrans" cxnId="{214100E8-272F-443D-9956-ED74A5124E78}">
      <dgm:prSet/>
      <dgm:spPr/>
      <dgm:t>
        <a:bodyPr/>
        <a:lstStyle/>
        <a:p>
          <a:endParaRPr lang="ru-RU"/>
        </a:p>
      </dgm:t>
    </dgm:pt>
    <dgm:pt modelId="{589E7D45-64C2-4532-AAFC-8AAED68B0C7A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Bahnschrift SemiBold Condensed" panose="020B0502040204020203" pitchFamily="34" charset="0"/>
            </a:rPr>
            <a:t>Родитель</a:t>
          </a:r>
        </a:p>
      </dgm:t>
    </dgm:pt>
    <dgm:pt modelId="{E29B5F0D-0EB0-4C5D-85B9-490BAD4A4DB8}" type="parTrans" cxnId="{B9F869E9-FA4A-4C20-88A6-7F29283B2EEA}">
      <dgm:prSet/>
      <dgm:spPr/>
      <dgm:t>
        <a:bodyPr/>
        <a:lstStyle/>
        <a:p>
          <a:endParaRPr lang="ru-RU"/>
        </a:p>
      </dgm:t>
    </dgm:pt>
    <dgm:pt modelId="{A2D0FDCD-874F-400C-8787-F57AB8C2BC45}" type="sibTrans" cxnId="{B9F869E9-FA4A-4C20-88A6-7F29283B2EEA}">
      <dgm:prSet/>
      <dgm:spPr/>
      <dgm:t>
        <a:bodyPr/>
        <a:lstStyle/>
        <a:p>
          <a:endParaRPr lang="ru-RU"/>
        </a:p>
      </dgm:t>
    </dgm:pt>
    <dgm:pt modelId="{80A8EA68-90F9-4B9E-AB95-A8EBEE612962}">
      <dgm:prSet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Bahnschrift SemiBold Condensed" panose="020B0502040204020203" pitchFamily="34" charset="0"/>
            </a:rPr>
            <a:t>Ребенок</a:t>
          </a:r>
        </a:p>
      </dgm:t>
    </dgm:pt>
    <dgm:pt modelId="{B73344AB-1D5C-462F-B8D2-9669D1DD41E7}" type="parTrans" cxnId="{80BACAD6-2E2B-4627-8E28-594AA2F7B2A0}">
      <dgm:prSet/>
      <dgm:spPr/>
      <dgm:t>
        <a:bodyPr/>
        <a:lstStyle/>
        <a:p>
          <a:endParaRPr lang="ru-RU"/>
        </a:p>
      </dgm:t>
    </dgm:pt>
    <dgm:pt modelId="{7D6E3FA9-03FB-40CA-ADA3-94330C77ED18}" type="sibTrans" cxnId="{80BACAD6-2E2B-4627-8E28-594AA2F7B2A0}">
      <dgm:prSet/>
      <dgm:spPr/>
      <dgm:t>
        <a:bodyPr/>
        <a:lstStyle/>
        <a:p>
          <a:endParaRPr lang="ru-RU"/>
        </a:p>
      </dgm:t>
    </dgm:pt>
    <dgm:pt modelId="{3C1267CD-5243-4D5B-AFAB-DF8D470E0D5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A9754E1-D915-4339-93F7-77DC66F66E40}" type="parTrans" cxnId="{2EA51559-16E4-42A4-82F5-3780D19AB11B}">
      <dgm:prSet/>
      <dgm:spPr/>
      <dgm:t>
        <a:bodyPr/>
        <a:lstStyle/>
        <a:p>
          <a:endParaRPr lang="ru-RU"/>
        </a:p>
      </dgm:t>
    </dgm:pt>
    <dgm:pt modelId="{C3358AA1-9732-4B65-9DC6-00C1C581F46C}" type="sibTrans" cxnId="{2EA51559-16E4-42A4-82F5-3780D19AB11B}">
      <dgm:prSet/>
      <dgm:spPr/>
      <dgm:t>
        <a:bodyPr/>
        <a:lstStyle/>
        <a:p>
          <a:endParaRPr lang="ru-RU"/>
        </a:p>
      </dgm:t>
    </dgm:pt>
    <dgm:pt modelId="{6F555739-5D7F-4656-B2DA-6FE20DCF36DF}" type="pres">
      <dgm:prSet presAssocID="{1F4222AE-3FA9-4509-8725-CB9A3C5031D4}" presName="linear" presStyleCnt="0">
        <dgm:presLayoutVars>
          <dgm:dir/>
          <dgm:animLvl val="lvl"/>
          <dgm:resizeHandles val="exact"/>
        </dgm:presLayoutVars>
      </dgm:prSet>
      <dgm:spPr/>
    </dgm:pt>
    <dgm:pt modelId="{637BDE32-E4F4-4A96-AB9D-33E3E39F48D1}" type="pres">
      <dgm:prSet presAssocID="{952A9D35-3DD7-4D04-8DB0-BD6565C4EA90}" presName="parentLin" presStyleCnt="0"/>
      <dgm:spPr/>
    </dgm:pt>
    <dgm:pt modelId="{AA8B95FF-2CAF-4F1E-B9C6-D12CF02B11AA}" type="pres">
      <dgm:prSet presAssocID="{952A9D35-3DD7-4D04-8DB0-BD6565C4EA90}" presName="parentLeftMargin" presStyleLbl="node1" presStyleIdx="0" presStyleCnt="3"/>
      <dgm:spPr/>
    </dgm:pt>
    <dgm:pt modelId="{ADB18E2A-B2D1-4E40-9B69-78A2B0043053}" type="pres">
      <dgm:prSet presAssocID="{952A9D35-3DD7-4D04-8DB0-BD6565C4EA90}" presName="parentText" presStyleLbl="node1" presStyleIdx="0" presStyleCnt="3" custScaleX="83963" custLinFactNeighborX="-15401" custLinFactNeighborY="614">
        <dgm:presLayoutVars>
          <dgm:chMax val="0"/>
          <dgm:bulletEnabled val="1"/>
        </dgm:presLayoutVars>
      </dgm:prSet>
      <dgm:spPr/>
    </dgm:pt>
    <dgm:pt modelId="{35501E75-478C-43C3-8A5C-5D50A0D300B4}" type="pres">
      <dgm:prSet presAssocID="{952A9D35-3DD7-4D04-8DB0-BD6565C4EA90}" presName="negativeSpace" presStyleCnt="0"/>
      <dgm:spPr/>
    </dgm:pt>
    <dgm:pt modelId="{24F130B2-9FEA-4827-A2F0-A79200EB4438}" type="pres">
      <dgm:prSet presAssocID="{952A9D35-3DD7-4D04-8DB0-BD6565C4EA90}" presName="childText" presStyleLbl="conFgAcc1" presStyleIdx="0" presStyleCnt="3">
        <dgm:presLayoutVars>
          <dgm:bulletEnabled val="1"/>
        </dgm:presLayoutVars>
      </dgm:prSet>
      <dgm:spPr/>
    </dgm:pt>
    <dgm:pt modelId="{9CDD063E-DBA7-49D6-9BFB-8FF2990E5B02}" type="pres">
      <dgm:prSet presAssocID="{1A5C487F-94FF-4327-8380-E04304D7CC6A}" presName="spaceBetweenRectangles" presStyleCnt="0"/>
      <dgm:spPr/>
    </dgm:pt>
    <dgm:pt modelId="{AAF9CBE2-1F6C-429B-A97B-2443CA7EB31F}" type="pres">
      <dgm:prSet presAssocID="{589E7D45-64C2-4532-AAFC-8AAED68B0C7A}" presName="parentLin" presStyleCnt="0"/>
      <dgm:spPr/>
    </dgm:pt>
    <dgm:pt modelId="{7E3DA3D9-C9FE-4CF1-B9CE-AF0C5C9E3E99}" type="pres">
      <dgm:prSet presAssocID="{589E7D45-64C2-4532-AAFC-8AAED68B0C7A}" presName="parentLeftMargin" presStyleLbl="node1" presStyleIdx="0" presStyleCnt="3"/>
      <dgm:spPr/>
    </dgm:pt>
    <dgm:pt modelId="{4CD19341-9524-4ADB-BBE5-FC8499158942}" type="pres">
      <dgm:prSet presAssocID="{589E7D45-64C2-4532-AAFC-8AAED68B0C7A}" presName="parentText" presStyleLbl="node1" presStyleIdx="1" presStyleCnt="3" custScaleX="86219" custLinFactNeighborX="-44237" custLinFactNeighborY="-1">
        <dgm:presLayoutVars>
          <dgm:chMax val="0"/>
          <dgm:bulletEnabled val="1"/>
        </dgm:presLayoutVars>
      </dgm:prSet>
      <dgm:spPr/>
    </dgm:pt>
    <dgm:pt modelId="{EF63540A-415A-4ED6-9425-976BC9F12384}" type="pres">
      <dgm:prSet presAssocID="{589E7D45-64C2-4532-AAFC-8AAED68B0C7A}" presName="negativeSpace" presStyleCnt="0"/>
      <dgm:spPr/>
    </dgm:pt>
    <dgm:pt modelId="{E539E95D-0078-4845-8BB6-22B50197C963}" type="pres">
      <dgm:prSet presAssocID="{589E7D45-64C2-4532-AAFC-8AAED68B0C7A}" presName="childText" presStyleLbl="conFgAcc1" presStyleIdx="1" presStyleCnt="3" custLinFactNeighborY="-41459">
        <dgm:presLayoutVars>
          <dgm:bulletEnabled val="1"/>
        </dgm:presLayoutVars>
      </dgm:prSet>
      <dgm:spPr>
        <a:ln w="28575">
          <a:solidFill>
            <a:srgbClr val="FFFF00"/>
          </a:solidFill>
        </a:ln>
      </dgm:spPr>
    </dgm:pt>
    <dgm:pt modelId="{77CF5163-6CC9-4F6A-B7C5-95470FDFDC5B}" type="pres">
      <dgm:prSet presAssocID="{A2D0FDCD-874F-400C-8787-F57AB8C2BC45}" presName="spaceBetweenRectangles" presStyleCnt="0"/>
      <dgm:spPr/>
    </dgm:pt>
    <dgm:pt modelId="{9B037E4D-B329-48E2-B8F8-6A4A6450CAFD}" type="pres">
      <dgm:prSet presAssocID="{80A8EA68-90F9-4B9E-AB95-A8EBEE612962}" presName="parentLin" presStyleCnt="0"/>
      <dgm:spPr/>
    </dgm:pt>
    <dgm:pt modelId="{DD5BD0AE-70FD-46E7-A55A-F284181E674A}" type="pres">
      <dgm:prSet presAssocID="{80A8EA68-90F9-4B9E-AB95-A8EBEE612962}" presName="parentLeftMargin" presStyleLbl="node1" presStyleIdx="1" presStyleCnt="3"/>
      <dgm:spPr/>
    </dgm:pt>
    <dgm:pt modelId="{41417701-DF0C-44F3-B5E1-4BEB01DD7CBB}" type="pres">
      <dgm:prSet presAssocID="{80A8EA68-90F9-4B9E-AB95-A8EBEE612962}" presName="parentText" presStyleLbl="node1" presStyleIdx="2" presStyleCnt="3" custScaleX="85333" custLinFactNeighborX="-28836" custLinFactNeighborY="16073">
        <dgm:presLayoutVars>
          <dgm:chMax val="0"/>
          <dgm:bulletEnabled val="1"/>
        </dgm:presLayoutVars>
      </dgm:prSet>
      <dgm:spPr/>
    </dgm:pt>
    <dgm:pt modelId="{2A661FE2-68BF-4BA2-B6A1-52796EF8F8C6}" type="pres">
      <dgm:prSet presAssocID="{80A8EA68-90F9-4B9E-AB95-A8EBEE612962}" presName="negativeSpace" presStyleCnt="0"/>
      <dgm:spPr/>
    </dgm:pt>
    <dgm:pt modelId="{71C3C6B9-947B-4607-9730-7DFB52D782C4}" type="pres">
      <dgm:prSet presAssocID="{80A8EA68-90F9-4B9E-AB95-A8EBEE612962}" presName="childText" presStyleLbl="conFgAcc1" presStyleIdx="2" presStyleCnt="3" custLinFactNeighborX="-449" custLinFactNeighborY="25908">
        <dgm:presLayoutVars>
          <dgm:bulletEnabled val="1"/>
        </dgm:presLayoutVars>
      </dgm:prSet>
      <dgm:spPr>
        <a:ln w="28575">
          <a:solidFill>
            <a:srgbClr val="00B0F0"/>
          </a:solidFill>
        </a:ln>
      </dgm:spPr>
    </dgm:pt>
  </dgm:ptLst>
  <dgm:cxnLst>
    <dgm:cxn modelId="{9ECC8F02-78D4-4DED-8E6C-FBC96B32FB4D}" type="presOf" srcId="{1F4222AE-3FA9-4509-8725-CB9A3C5031D4}" destId="{6F555739-5D7F-4656-B2DA-6FE20DCF36DF}" srcOrd="0" destOrd="0" presId="urn:microsoft.com/office/officeart/2005/8/layout/list1"/>
    <dgm:cxn modelId="{456FD170-A857-4B69-884F-748E1353C8C5}" type="presOf" srcId="{952A9D35-3DD7-4D04-8DB0-BD6565C4EA90}" destId="{AA8B95FF-2CAF-4F1E-B9C6-D12CF02B11AA}" srcOrd="0" destOrd="0" presId="urn:microsoft.com/office/officeart/2005/8/layout/list1"/>
    <dgm:cxn modelId="{2EA51559-16E4-42A4-82F5-3780D19AB11B}" srcId="{952A9D35-3DD7-4D04-8DB0-BD6565C4EA90}" destId="{3C1267CD-5243-4D5B-AFAB-DF8D470E0D5E}" srcOrd="0" destOrd="0" parTransId="{9A9754E1-D915-4339-93F7-77DC66F66E40}" sibTransId="{C3358AA1-9732-4B65-9DC6-00C1C581F46C}"/>
    <dgm:cxn modelId="{BA747091-C3CA-4347-A41D-9447B9D5874A}" type="presOf" srcId="{952A9D35-3DD7-4D04-8DB0-BD6565C4EA90}" destId="{ADB18E2A-B2D1-4E40-9B69-78A2B0043053}" srcOrd="1" destOrd="0" presId="urn:microsoft.com/office/officeart/2005/8/layout/list1"/>
    <dgm:cxn modelId="{3C1C229B-47C8-4421-BC25-D3F38B9C2E8B}" type="presOf" srcId="{589E7D45-64C2-4532-AAFC-8AAED68B0C7A}" destId="{4CD19341-9524-4ADB-BBE5-FC8499158942}" srcOrd="1" destOrd="0" presId="urn:microsoft.com/office/officeart/2005/8/layout/list1"/>
    <dgm:cxn modelId="{831DA3CB-C3C8-41B3-827F-A30CE0091299}" type="presOf" srcId="{80A8EA68-90F9-4B9E-AB95-A8EBEE612962}" destId="{DD5BD0AE-70FD-46E7-A55A-F284181E674A}" srcOrd="0" destOrd="0" presId="urn:microsoft.com/office/officeart/2005/8/layout/list1"/>
    <dgm:cxn modelId="{80BACAD6-2E2B-4627-8E28-594AA2F7B2A0}" srcId="{1F4222AE-3FA9-4509-8725-CB9A3C5031D4}" destId="{80A8EA68-90F9-4B9E-AB95-A8EBEE612962}" srcOrd="2" destOrd="0" parTransId="{B73344AB-1D5C-462F-B8D2-9669D1DD41E7}" sibTransId="{7D6E3FA9-03FB-40CA-ADA3-94330C77ED18}"/>
    <dgm:cxn modelId="{214100E8-272F-443D-9956-ED74A5124E78}" srcId="{1F4222AE-3FA9-4509-8725-CB9A3C5031D4}" destId="{952A9D35-3DD7-4D04-8DB0-BD6565C4EA90}" srcOrd="0" destOrd="0" parTransId="{F88516A9-1908-4A64-B5A0-02887693685B}" sibTransId="{1A5C487F-94FF-4327-8380-E04304D7CC6A}"/>
    <dgm:cxn modelId="{B9F869E9-FA4A-4C20-88A6-7F29283B2EEA}" srcId="{1F4222AE-3FA9-4509-8725-CB9A3C5031D4}" destId="{589E7D45-64C2-4532-AAFC-8AAED68B0C7A}" srcOrd="1" destOrd="0" parTransId="{E29B5F0D-0EB0-4C5D-85B9-490BAD4A4DB8}" sibTransId="{A2D0FDCD-874F-400C-8787-F57AB8C2BC45}"/>
    <dgm:cxn modelId="{A26C47EC-3E84-48FE-B501-3DD0A00804F5}" type="presOf" srcId="{3C1267CD-5243-4D5B-AFAB-DF8D470E0D5E}" destId="{24F130B2-9FEA-4827-A2F0-A79200EB4438}" srcOrd="0" destOrd="0" presId="urn:microsoft.com/office/officeart/2005/8/layout/list1"/>
    <dgm:cxn modelId="{C84D00EF-1F43-4D70-B5AA-CE4943155FE9}" type="presOf" srcId="{80A8EA68-90F9-4B9E-AB95-A8EBEE612962}" destId="{41417701-DF0C-44F3-B5E1-4BEB01DD7CBB}" srcOrd="1" destOrd="0" presId="urn:microsoft.com/office/officeart/2005/8/layout/list1"/>
    <dgm:cxn modelId="{1C28BBF4-8B75-4592-BA85-74EC70E24576}" type="presOf" srcId="{589E7D45-64C2-4532-AAFC-8AAED68B0C7A}" destId="{7E3DA3D9-C9FE-4CF1-B9CE-AF0C5C9E3E99}" srcOrd="0" destOrd="0" presId="urn:microsoft.com/office/officeart/2005/8/layout/list1"/>
    <dgm:cxn modelId="{9D71744F-6661-40E7-80B4-BE512F939BF2}" type="presParOf" srcId="{6F555739-5D7F-4656-B2DA-6FE20DCF36DF}" destId="{637BDE32-E4F4-4A96-AB9D-33E3E39F48D1}" srcOrd="0" destOrd="0" presId="urn:microsoft.com/office/officeart/2005/8/layout/list1"/>
    <dgm:cxn modelId="{76C6EDF5-6770-4045-ABF7-5A6BBF23D653}" type="presParOf" srcId="{637BDE32-E4F4-4A96-AB9D-33E3E39F48D1}" destId="{AA8B95FF-2CAF-4F1E-B9C6-D12CF02B11AA}" srcOrd="0" destOrd="0" presId="urn:microsoft.com/office/officeart/2005/8/layout/list1"/>
    <dgm:cxn modelId="{1E0A13CC-22B8-4022-9C66-5E91613C61B7}" type="presParOf" srcId="{637BDE32-E4F4-4A96-AB9D-33E3E39F48D1}" destId="{ADB18E2A-B2D1-4E40-9B69-78A2B0043053}" srcOrd="1" destOrd="0" presId="urn:microsoft.com/office/officeart/2005/8/layout/list1"/>
    <dgm:cxn modelId="{A28E9FF8-8A87-4103-A390-5DD29E219039}" type="presParOf" srcId="{6F555739-5D7F-4656-B2DA-6FE20DCF36DF}" destId="{35501E75-478C-43C3-8A5C-5D50A0D300B4}" srcOrd="1" destOrd="0" presId="urn:microsoft.com/office/officeart/2005/8/layout/list1"/>
    <dgm:cxn modelId="{F1D4B965-365E-45D2-963E-726DBDF63FB3}" type="presParOf" srcId="{6F555739-5D7F-4656-B2DA-6FE20DCF36DF}" destId="{24F130B2-9FEA-4827-A2F0-A79200EB4438}" srcOrd="2" destOrd="0" presId="urn:microsoft.com/office/officeart/2005/8/layout/list1"/>
    <dgm:cxn modelId="{1CC66B65-1E11-4212-B59D-C7AB07E349F4}" type="presParOf" srcId="{6F555739-5D7F-4656-B2DA-6FE20DCF36DF}" destId="{9CDD063E-DBA7-49D6-9BFB-8FF2990E5B02}" srcOrd="3" destOrd="0" presId="urn:microsoft.com/office/officeart/2005/8/layout/list1"/>
    <dgm:cxn modelId="{2AACA014-704C-41C6-B0EC-E45AA1950980}" type="presParOf" srcId="{6F555739-5D7F-4656-B2DA-6FE20DCF36DF}" destId="{AAF9CBE2-1F6C-429B-A97B-2443CA7EB31F}" srcOrd="4" destOrd="0" presId="urn:microsoft.com/office/officeart/2005/8/layout/list1"/>
    <dgm:cxn modelId="{22013073-83E6-4084-A1E1-983B1BE62D51}" type="presParOf" srcId="{AAF9CBE2-1F6C-429B-A97B-2443CA7EB31F}" destId="{7E3DA3D9-C9FE-4CF1-B9CE-AF0C5C9E3E99}" srcOrd="0" destOrd="0" presId="urn:microsoft.com/office/officeart/2005/8/layout/list1"/>
    <dgm:cxn modelId="{A9CEF5CB-6191-47A9-A3E3-8269B1325FCF}" type="presParOf" srcId="{AAF9CBE2-1F6C-429B-A97B-2443CA7EB31F}" destId="{4CD19341-9524-4ADB-BBE5-FC8499158942}" srcOrd="1" destOrd="0" presId="urn:microsoft.com/office/officeart/2005/8/layout/list1"/>
    <dgm:cxn modelId="{55070A5D-D716-4512-8A40-97E8D33F946A}" type="presParOf" srcId="{6F555739-5D7F-4656-B2DA-6FE20DCF36DF}" destId="{EF63540A-415A-4ED6-9425-976BC9F12384}" srcOrd="5" destOrd="0" presId="urn:microsoft.com/office/officeart/2005/8/layout/list1"/>
    <dgm:cxn modelId="{67B7B1AF-5530-4065-9054-A0586C2A3F9C}" type="presParOf" srcId="{6F555739-5D7F-4656-B2DA-6FE20DCF36DF}" destId="{E539E95D-0078-4845-8BB6-22B50197C963}" srcOrd="6" destOrd="0" presId="urn:microsoft.com/office/officeart/2005/8/layout/list1"/>
    <dgm:cxn modelId="{A47A7659-AE62-4153-9ED7-68797C68B6F7}" type="presParOf" srcId="{6F555739-5D7F-4656-B2DA-6FE20DCF36DF}" destId="{77CF5163-6CC9-4F6A-B7C5-95470FDFDC5B}" srcOrd="7" destOrd="0" presId="urn:microsoft.com/office/officeart/2005/8/layout/list1"/>
    <dgm:cxn modelId="{2E9E1BCF-DB4D-41FC-90DC-E5A646A9DA03}" type="presParOf" srcId="{6F555739-5D7F-4656-B2DA-6FE20DCF36DF}" destId="{9B037E4D-B329-48E2-B8F8-6A4A6450CAFD}" srcOrd="8" destOrd="0" presId="urn:microsoft.com/office/officeart/2005/8/layout/list1"/>
    <dgm:cxn modelId="{7A59BDEA-EB07-4A5C-9666-77CC41D0CE43}" type="presParOf" srcId="{9B037E4D-B329-48E2-B8F8-6A4A6450CAFD}" destId="{DD5BD0AE-70FD-46E7-A55A-F284181E674A}" srcOrd="0" destOrd="0" presId="urn:microsoft.com/office/officeart/2005/8/layout/list1"/>
    <dgm:cxn modelId="{264E92D7-D50B-4DE7-BC1B-8E4DB6948A22}" type="presParOf" srcId="{9B037E4D-B329-48E2-B8F8-6A4A6450CAFD}" destId="{41417701-DF0C-44F3-B5E1-4BEB01DD7CBB}" srcOrd="1" destOrd="0" presId="urn:microsoft.com/office/officeart/2005/8/layout/list1"/>
    <dgm:cxn modelId="{84B097C0-CDA0-433E-9A21-B4AD14D8CC9A}" type="presParOf" srcId="{6F555739-5D7F-4656-B2DA-6FE20DCF36DF}" destId="{2A661FE2-68BF-4BA2-B6A1-52796EF8F8C6}" srcOrd="9" destOrd="0" presId="urn:microsoft.com/office/officeart/2005/8/layout/list1"/>
    <dgm:cxn modelId="{218842B1-783F-4322-8C80-4FAE5F3EB710}" type="presParOf" srcId="{6F555739-5D7F-4656-B2DA-6FE20DCF36DF}" destId="{71C3C6B9-947B-4607-9730-7DFB52D782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130B2-9FEA-4827-A2F0-A79200EB4438}">
      <dsp:nvSpPr>
        <dsp:cNvPr id="0" name=""/>
        <dsp:cNvSpPr/>
      </dsp:nvSpPr>
      <dsp:spPr>
        <a:xfrm>
          <a:off x="0" y="446284"/>
          <a:ext cx="678542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25" tIns="604012" rIns="526625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900" kern="1200"/>
        </a:p>
      </dsp:txBody>
      <dsp:txXfrm>
        <a:off x="0" y="446284"/>
        <a:ext cx="6785429" cy="730800"/>
      </dsp:txXfrm>
    </dsp:sp>
    <dsp:sp modelId="{ADB18E2A-B2D1-4E40-9B69-78A2B0043053}">
      <dsp:nvSpPr>
        <dsp:cNvPr id="0" name=""/>
        <dsp:cNvSpPr/>
      </dsp:nvSpPr>
      <dsp:spPr>
        <a:xfrm>
          <a:off x="287020" y="23500"/>
          <a:ext cx="3988074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31" tIns="0" rIns="179531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  <a:latin typeface="Bahnschrift SemiBold Condensed" panose="020B0502040204020203" pitchFamily="34" charset="0"/>
            </a:rPr>
            <a:t>Учитель</a:t>
          </a:r>
        </a:p>
      </dsp:txBody>
      <dsp:txXfrm>
        <a:off x="328810" y="65290"/>
        <a:ext cx="3904494" cy="772500"/>
      </dsp:txXfrm>
    </dsp:sp>
    <dsp:sp modelId="{E539E95D-0078-4845-8BB6-22B50197C963}">
      <dsp:nvSpPr>
        <dsp:cNvPr id="0" name=""/>
        <dsp:cNvSpPr/>
      </dsp:nvSpPr>
      <dsp:spPr>
        <a:xfrm>
          <a:off x="0" y="1696799"/>
          <a:ext cx="678542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19341-9524-4ADB-BBE5-FC8499158942}">
      <dsp:nvSpPr>
        <dsp:cNvPr id="0" name=""/>
        <dsp:cNvSpPr/>
      </dsp:nvSpPr>
      <dsp:spPr>
        <a:xfrm>
          <a:off x="189187" y="1333675"/>
          <a:ext cx="409523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31" tIns="0" rIns="17953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Bahnschrift SemiBold Condensed" panose="020B0502040204020203" pitchFamily="34" charset="0"/>
            </a:rPr>
            <a:t>Родитель</a:t>
          </a:r>
        </a:p>
      </dsp:txBody>
      <dsp:txXfrm>
        <a:off x="230977" y="1375465"/>
        <a:ext cx="4011650" cy="772500"/>
      </dsp:txXfrm>
    </dsp:sp>
    <dsp:sp modelId="{71C3C6B9-947B-4607-9730-7DFB52D782C4}">
      <dsp:nvSpPr>
        <dsp:cNvPr id="0" name=""/>
        <dsp:cNvSpPr/>
      </dsp:nvSpPr>
      <dsp:spPr>
        <a:xfrm>
          <a:off x="0" y="3095408"/>
          <a:ext cx="678542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17701-DF0C-44F3-B5E1-4BEB01DD7CBB}">
      <dsp:nvSpPr>
        <dsp:cNvPr id="0" name=""/>
        <dsp:cNvSpPr/>
      </dsp:nvSpPr>
      <dsp:spPr>
        <a:xfrm>
          <a:off x="241439" y="2786721"/>
          <a:ext cx="4053147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531" tIns="0" rIns="17953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Bahnschrift SemiBold Condensed" panose="020B0502040204020203" pitchFamily="34" charset="0"/>
            </a:rPr>
            <a:t>Ребенок</a:t>
          </a:r>
        </a:p>
      </dsp:txBody>
      <dsp:txXfrm>
        <a:off x="283229" y="2828511"/>
        <a:ext cx="3969567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7DBC7-DAA6-453E-A93A-986B6D369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34D0C9-6B40-4B3D-B419-9B705C9F5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B1521-B11F-4F22-8D1D-C9FAAFEC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BA544-2383-4440-855C-64F341E6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4B467-2E11-44C7-A12C-BCCAA0B1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6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80B7E-30FA-4A3D-A38F-44994DBC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685BF9-ADE9-4FBD-BB11-09B6FBC6D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BF67A-7F60-4A7C-B87A-DB610FD8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13524-30C5-4B49-963F-5D158404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FFFFF-0835-4377-A244-D642FDB9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AAB27F-09CC-4781-A045-8567C9C97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CC6E9-838B-4C32-9388-8A3878320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71FC2-A886-43CC-BD8F-C87B5C80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7BB84-82BC-4871-AEC1-61CEA6FB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DD412-82D0-40B1-8DD9-426E634B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5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2B881-DC2E-4511-AAE5-6524B763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32DA6-D439-49C7-A40F-43CACEB8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EBCF2-41CF-4FC5-BA4E-6F179CAC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482D-60D1-4F02-9F6A-048BB3B5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81F13-7C7D-4DF6-8FFD-2CA185D2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E92DB-3614-4F2F-9C0D-EDE9CCA3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AC976-E59C-4A1D-972F-E809D706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F75D9-57B7-4D94-A8BF-AEFE292C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4F431-0B91-4A68-9769-18E0F5EB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D173-885A-42DB-856C-651BB241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4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8BE63-7B35-4E3A-89E9-1D362793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E8188-D9EA-45C7-A3FE-3BB54B36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FBF0B8-5126-43A3-8012-719ACECA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F20F9-47B7-4601-BE1C-2A83B82A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86A7F-BC75-44E9-90DC-51882592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4D88F-E1B7-4503-805C-E43681CE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F1BDF-CB03-49CB-A8D6-EC6F479F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834DA-EC6E-4F2C-9D81-8727BBA9E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EB7784-E7B2-46C8-98F1-B95AE780B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A6EC28-4127-49F9-A376-2405FB904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EA6EB4-6E1C-4954-96A2-347A70FC2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F4BA50-AB65-48D5-B263-9D7DE512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CC9F8D-F518-4EBB-B882-FB7BD635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334CC3-017B-4B54-818D-58ED1721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DC070-1028-4C6C-96D8-088BE8B6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1CE67F-C1C4-4EB8-A022-5E721FA0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CDCA11-9612-481B-BB41-45AA2FCE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A3F3A6-4130-490B-B044-64BFB622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6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F21336-66F8-4424-802E-E34C114E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73D2D0-587A-49D6-906C-8442387A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6F105-78E0-4716-8F20-31DBBB92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8A68E-2889-470F-B284-DBAD9A06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3FDCD-292B-44F8-A7B1-01792A92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41D832-F9F2-4D8F-897F-8E12AACF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C8358-8360-409E-9FCB-88C0B261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4759D-B54D-4751-B5E0-5FADC4EA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05325-DE36-446F-8322-62E2108E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24A72-C773-473A-BAD5-53CB8514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D2106-86E7-4E42-A812-125321A31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04B49-64F0-4C91-96EC-8986E547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823ED4-CC6C-4832-9C22-284DB903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D6622-9CFC-4B08-AD44-FCE5D452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8B9DB-A1B8-4F5D-B6D0-E30B7CFF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4ED58-6B1B-4453-BA89-27CABAD3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AA6A4-E340-4847-9C20-6CD10F7F6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A2785-8D0E-47FF-8B6F-5AFD97C2E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7A60-8710-4F6B-B41F-6FCCEBAED49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80618-9248-4A4F-A3F9-663086E7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F7130-5FAC-4E9E-AEFF-1E0221E20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13E9-0CC1-4ECD-A193-46A66415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7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14FA-20D1-4E77-BF0E-ED179943A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1" y="395997"/>
            <a:ext cx="9144000" cy="922337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Муниципальное казенное учреждение «Волосовский центр психолого-педагогической, медицинской и социальной помощи»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8D4141-1130-4E8A-98B0-EE3C369C5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2096380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деятельности психолого-педагогического консилиума образовательной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B1E9-C81E-4F45-8003-6C82D77636A1}"/>
              </a:ext>
            </a:extLst>
          </p:cNvPr>
          <p:cNvSpPr txBox="1"/>
          <p:nvPr/>
        </p:nvSpPr>
        <p:spPr>
          <a:xfrm>
            <a:off x="5892800" y="489773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Участники семинара</a:t>
            </a:r>
            <a:r>
              <a:rPr lang="ru-RU" sz="20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МКУ «ППМС центра» - директор Т.Ю. </a:t>
            </a:r>
            <a:r>
              <a:rPr lang="ru-RU" sz="2000">
                <a:solidFill>
                  <a:srgbClr val="0070C0"/>
                </a:solidFill>
                <a:latin typeface="Bahnschrift Condensed" panose="020B0502040204020203" pitchFamily="34" charset="0"/>
              </a:rPr>
              <a:t>Панькова, методист </a:t>
            </a:r>
            <a:r>
              <a:rPr lang="ru-RU" sz="2000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Поливара</a:t>
            </a:r>
            <a:r>
              <a:rPr lang="ru-RU" sz="20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Т.В., педагог-психолог Русанова А.И..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E06B5C-663E-488A-AE72-86E8DB6F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01904"/>
            <a:ext cx="2743199" cy="18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28966-C77B-41FB-A542-38AB3CF76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1787"/>
            <a:ext cx="1778000" cy="177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D782F-8B1E-4DCB-B1A5-F52314A8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6AD92-3C34-4EC6-9A26-4A6595EA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20806"/>
            <a:ext cx="9398000" cy="132556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(рабочая документация)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03BD6-AEB0-49C2-8571-E4BD43C9BE37}"/>
              </a:ext>
            </a:extLst>
          </p:cNvPr>
          <p:cNvSpPr/>
          <p:nvPr/>
        </p:nvSpPr>
        <p:spPr>
          <a:xfrm>
            <a:off x="995973" y="2212383"/>
            <a:ext cx="10960100" cy="36788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3DDEB-DD40-46C0-B1E1-CC2D231B4511}"/>
              </a:ext>
            </a:extLst>
          </p:cNvPr>
          <p:cNvSpPr txBox="1"/>
          <p:nvPr/>
        </p:nvSpPr>
        <p:spPr>
          <a:xfrm>
            <a:off x="1505927" y="2405918"/>
            <a:ext cx="9690100" cy="34163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ОУ о создании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ОУ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 родителями обучающихся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детей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заключений специалистов и коллегиального заключения и рекомендаций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сопровождения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маршрут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7D3CB8-03E6-4849-9E21-1818CBCE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23"/>
            <a:ext cx="177409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4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3" y="274320"/>
            <a:ext cx="11009811" cy="1847443"/>
          </a:xfrm>
        </p:spPr>
        <p:txBody>
          <a:bodyPr>
            <a:normAutofit/>
          </a:bodyPr>
          <a:lstStyle/>
          <a:p>
            <a:pPr marL="958850" marR="664845">
              <a:spcBef>
                <a:spcPts val="785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Что</a:t>
            </a:r>
            <a:r>
              <a:rPr lang="ru-RU" b="1" kern="0" spc="5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b="1" kern="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НЕ</a:t>
            </a:r>
            <a:r>
              <a:rPr lang="ru-RU" b="1" kern="0" spc="15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b="1" kern="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может</a:t>
            </a:r>
            <a:r>
              <a:rPr lang="ru-RU" b="1" kern="0" spc="-5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b="1" kern="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рекомендовать</a:t>
            </a:r>
            <a:r>
              <a:rPr lang="ru-RU" b="1" kern="0" spc="-2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b="1" kern="0" dirty="0">
                <a:solidFill>
                  <a:srgbClr val="EE6C00"/>
                </a:solidFill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консилиум?</a:t>
            </a:r>
            <a:br>
              <a:rPr lang="ru-RU" b="1" kern="0" dirty="0">
                <a:latin typeface="Bahnschrift SemiBold Condensed" panose="020B05020402040202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211" y="719666"/>
            <a:ext cx="9284789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5211" y="2011680"/>
            <a:ext cx="4114800" cy="84908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Образовательную</a:t>
            </a:r>
            <a:r>
              <a:rPr lang="ru-RU" sz="2800" spc="-3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программу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4990011" y="2436223"/>
            <a:ext cx="1828800" cy="653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818809" y="2061424"/>
            <a:ext cx="3030583" cy="8490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ПМПК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5210" y="3159655"/>
            <a:ext cx="4114801" cy="80989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Форму</a:t>
            </a:r>
            <a:r>
              <a:rPr lang="ru-RU" sz="2800" spc="1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получения</a:t>
            </a:r>
            <a:r>
              <a:rPr lang="ru-RU" sz="2800" spc="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образования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8811" y="3159655"/>
            <a:ext cx="3030583" cy="91877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-1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Родитель</a:t>
            </a:r>
            <a:r>
              <a:rPr lang="ru-RU" sz="2800" spc="-11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spc="-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+</a:t>
            </a:r>
            <a:r>
              <a:rPr lang="ru-RU" sz="2800" spc="-9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spc="-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Медики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5210" y="4493623"/>
            <a:ext cx="3997235" cy="82296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Перевод</a:t>
            </a:r>
            <a:r>
              <a:rPr lang="ru-RU" sz="2800" spc="-4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на</a:t>
            </a:r>
            <a:r>
              <a:rPr lang="ru-RU" sz="2800" spc="-3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домашнее</a:t>
            </a:r>
            <a:r>
              <a:rPr lang="ru-RU" sz="2800" spc="-4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обучение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28" name="Прямая со стрелкой 27"/>
          <p:cNvCxnSpPr>
            <a:stCxn id="12" idx="3"/>
          </p:cNvCxnSpPr>
          <p:nvPr/>
        </p:nvCxnSpPr>
        <p:spPr>
          <a:xfrm flipV="1">
            <a:off x="4990011" y="3564603"/>
            <a:ext cx="1828800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18810" y="4483373"/>
            <a:ext cx="3030583" cy="82296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spc="-10" dirty="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Родитель</a:t>
            </a:r>
            <a:r>
              <a:rPr lang="ru-RU" sz="2800" spc="-110" dirty="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+</a:t>
            </a:r>
            <a:r>
              <a:rPr lang="ru-RU" sz="2800" spc="-95" dirty="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Медики</a:t>
            </a:r>
            <a:endParaRPr lang="ru-RU" sz="2800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33" name="Прямая со стрелкой 32"/>
          <p:cNvCxnSpPr>
            <a:stCxn id="18" idx="3"/>
            <a:endCxn id="29" idx="1"/>
          </p:cNvCxnSpPr>
          <p:nvPr/>
        </p:nvCxnSpPr>
        <p:spPr>
          <a:xfrm flipV="1">
            <a:off x="4872445" y="4894853"/>
            <a:ext cx="1946365" cy="102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75211" y="5717902"/>
            <a:ext cx="3997234" cy="71932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Образовательную</a:t>
            </a:r>
            <a:r>
              <a:rPr lang="ru-RU" sz="2800" spc="145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организацию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18808" y="5717813"/>
            <a:ext cx="3030583" cy="66966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pc="-10">
                <a:solidFill>
                  <a:prstClr val="black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Родитель</a:t>
            </a:r>
            <a:endParaRPr lang="ru-RU" sz="2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41" name="Прямая со стрелкой 40"/>
          <p:cNvCxnSpPr>
            <a:stCxn id="34" idx="3"/>
            <a:endCxn id="36" idx="1"/>
          </p:cNvCxnSpPr>
          <p:nvPr/>
        </p:nvCxnSpPr>
        <p:spPr>
          <a:xfrm flipV="1">
            <a:off x="4872445" y="6052646"/>
            <a:ext cx="1946363" cy="249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F74806-C6DC-4588-90AC-29A4D521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4" y="8821"/>
            <a:ext cx="177409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61117-13E5-4C79-8347-8D751FEC3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0" b="758"/>
          <a:stretch/>
        </p:blipFill>
        <p:spPr>
          <a:xfrm>
            <a:off x="1751528" y="2249722"/>
            <a:ext cx="9543244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74995-6A3E-4C2F-ACCA-5144E437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5" y="0"/>
            <a:ext cx="1774090" cy="178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9D80B-EC0F-4D4E-807B-0F6F774FEBD2}"/>
              </a:ext>
            </a:extLst>
          </p:cNvPr>
          <p:cNvSpPr txBox="1"/>
          <p:nvPr/>
        </p:nvSpPr>
        <p:spPr>
          <a:xfrm>
            <a:off x="3670300" y="30285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ru-RU" sz="3200" b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«Теория без практики мертва, а</a:t>
            </a:r>
          </a:p>
          <a:p>
            <a:pPr algn="r" fontAlgn="base"/>
            <a:r>
              <a:rPr lang="ru-RU" sz="3200" b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 практика без теории слепа»</a:t>
            </a:r>
          </a:p>
        </p:txBody>
      </p:sp>
    </p:spTree>
    <p:extLst>
      <p:ext uri="{BB962C8B-B14F-4D97-AF65-F5344CB8AC3E}">
        <p14:creationId xmlns:p14="http://schemas.microsoft.com/office/powerpoint/2010/main" val="252005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93CC6-1EC9-4573-83DC-A51FAA3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1" y="50443"/>
            <a:ext cx="10299699" cy="215935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Психолого-педагогический консилиум (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ППк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)-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</a:br>
            <a:r>
              <a:rPr lang="ru-RU" sz="2800" b="1" i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 </a:t>
            </a:r>
            <a:r>
              <a:rPr lang="ru-RU" sz="2800" b="0" i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организационная форма взаимодействия педагогического коллектива, </a:t>
            </a:r>
            <a:br>
              <a:rPr lang="ru-RU" sz="2800" b="0" i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</a:br>
            <a:r>
              <a:rPr lang="ru-RU" sz="2800" b="0" i="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</a:rPr>
              <a:t>в рамках которой происходит разработка и планирование психолого-педагогического сопровождения учащегося, определенных ученических групп и параллелей в процессе обучения и воспитания.</a:t>
            </a:r>
            <a:endParaRPr lang="ru-RU" sz="2800" b="1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67A984-2DD9-4A67-A739-6FE9EA5A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0"/>
            <a:ext cx="1739900" cy="1739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DD5A1F-3601-42A2-8F1A-144D3B0B3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10" b="34904"/>
          <a:stretch/>
        </p:blipFill>
        <p:spPr>
          <a:xfrm>
            <a:off x="8788401" y="4075569"/>
            <a:ext cx="2667000" cy="243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A915C5-18BD-4703-8A83-DDFAB661E6AD}"/>
              </a:ext>
            </a:extLst>
          </p:cNvPr>
          <p:cNvSpPr/>
          <p:nvPr/>
        </p:nvSpPr>
        <p:spPr>
          <a:xfrm>
            <a:off x="446106" y="2474894"/>
            <a:ext cx="11593494" cy="1908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обучения, развития, социализации 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адаптации</a:t>
            </a:r>
            <a:r>
              <a:rPr lang="ru-RU" sz="2400" spc="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обучающихся посредством</a:t>
            </a:r>
            <a:r>
              <a:rPr lang="ru-RU" sz="2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психолого-педагогического</a:t>
            </a:r>
            <a:r>
              <a:rPr lang="ru-RU" sz="24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сопровождения.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7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C9177-F611-47B9-8386-BDBD0318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690949"/>
            <a:ext cx="10925991" cy="4838699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документы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Закон РФ от 29 декабря 2012 г. N 273-ФЗ «Об образовании в Российской Федерации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2.Инструктивно-методическое письмо Минобразования РФ от 27.03.2000 №27/901-6 «О психолого-медико-педагогическом консилиуме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образовательного учреждения»;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 от 9 сентября 2019 г.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Р-93 «Об утверждении примерного Положения о психолого-педагогическом консилиуме образовательной организации».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Письмо Министерства образования Российской Федерации от 27.06.03 № 28-51-513/16. 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br>
              <a:rPr lang="ru-RU" sz="1800" dirty="0">
                <a:latin typeface="Bahnschrift SemiBold Condensed" panose="020B0502040204020203" pitchFamily="34" charset="0"/>
              </a:rPr>
            </a:br>
            <a:endParaRPr lang="ru-RU" sz="1800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3" y="48952"/>
            <a:ext cx="1328807" cy="1333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75A1E-64C3-4767-86E4-AB709CD7B982}"/>
              </a:ext>
            </a:extLst>
          </p:cNvPr>
          <p:cNvSpPr txBox="1"/>
          <p:nvPr/>
        </p:nvSpPr>
        <p:spPr>
          <a:xfrm>
            <a:off x="1917701" y="328352"/>
            <a:ext cx="95797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Нормативно- правовая документация, регламентирующая деятельность психолого-педагогического консилиума в образовательных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200627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C7D43E-4BA6-4D91-A6AA-F2E0D9C00750}"/>
              </a:ext>
            </a:extLst>
          </p:cNvPr>
          <p:cNvSpPr txBox="1"/>
          <p:nvPr/>
        </p:nvSpPr>
        <p:spPr>
          <a:xfrm>
            <a:off x="437882" y="1487526"/>
            <a:ext cx="1193871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организуется на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образовательного учреждения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типа и вида независимо от организационно- правовой формы.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приказом руководителя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возлагается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руководителя образовательного учреждения.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во взаимодействии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вышестоящими структурными подразделениями и с психолого-медико-педагогической комиссией.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по инициативе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или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учреждения с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родителей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условий получения образования (в рамках возможностей, имеющихся в данном образовательном учреждении) осуществляется по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заключению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или/и ПМПК 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(законных представителей)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68150-1277-4E9E-B897-C54E18B29115}"/>
              </a:ext>
            </a:extLst>
          </p:cNvPr>
          <p:cNvSpPr txBox="1"/>
          <p:nvPr/>
        </p:nvSpPr>
        <p:spPr>
          <a:xfrm>
            <a:off x="3783169" y="530110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Нормативная структура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62FBBB-F2A3-4A68-9B91-DE8888CB3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8" r="8137"/>
          <a:stretch/>
        </p:blipFill>
        <p:spPr>
          <a:xfrm>
            <a:off x="176094" y="37699"/>
            <a:ext cx="1408006" cy="14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F3411-FF34-4303-BCBA-FB503F01A38E}"/>
              </a:ext>
            </a:extLst>
          </p:cNvPr>
          <p:cNvSpPr txBox="1"/>
          <p:nvPr/>
        </p:nvSpPr>
        <p:spPr>
          <a:xfrm>
            <a:off x="1648497" y="530110"/>
            <a:ext cx="8873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Состав психолого-педагогического консилиума (</a:t>
            </a:r>
            <a:r>
              <a:rPr lang="ru-RU" sz="3200" dirty="0" err="1">
                <a:solidFill>
                  <a:srgbClr val="0070C0"/>
                </a:solidFill>
                <a:latin typeface="Bahnschrift SemiBold Condensed" panose="020B0502040204020203" pitchFamily="34" charset="0"/>
              </a:rPr>
              <a:t>ППк</a:t>
            </a:r>
            <a:r>
              <a:rPr lang="ru-RU" sz="32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8DA5D-BE5F-4B32-AC93-E77B0B74D917}"/>
              </a:ext>
            </a:extLst>
          </p:cNvPr>
          <p:cNvSpPr/>
          <p:nvPr/>
        </p:nvSpPr>
        <p:spPr>
          <a:xfrm>
            <a:off x="927279" y="2459072"/>
            <a:ext cx="2884867" cy="15712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F4FFF8-61DC-44E0-9F58-F8C6B0A7C132}"/>
              </a:ext>
            </a:extLst>
          </p:cNvPr>
          <p:cNvSpPr/>
          <p:nvPr/>
        </p:nvSpPr>
        <p:spPr>
          <a:xfrm>
            <a:off x="4866067" y="2670995"/>
            <a:ext cx="3112397" cy="1009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логопед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D21201C-DF84-4E78-9F59-051C20B2E11E}"/>
              </a:ext>
            </a:extLst>
          </p:cNvPr>
          <p:cNvSpPr/>
          <p:nvPr/>
        </p:nvSpPr>
        <p:spPr>
          <a:xfrm>
            <a:off x="4866067" y="1467373"/>
            <a:ext cx="3112397" cy="1009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2997E89-F95C-4444-B7D5-D3218C127947}"/>
              </a:ext>
            </a:extLst>
          </p:cNvPr>
          <p:cNvSpPr/>
          <p:nvPr/>
        </p:nvSpPr>
        <p:spPr>
          <a:xfrm>
            <a:off x="4866066" y="3782729"/>
            <a:ext cx="3112397" cy="1009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дефектолог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B3B4AA3-67C5-4374-B749-7041368250BC}"/>
              </a:ext>
            </a:extLst>
          </p:cNvPr>
          <p:cNvSpPr/>
          <p:nvPr/>
        </p:nvSpPr>
        <p:spPr>
          <a:xfrm>
            <a:off x="4866065" y="4986351"/>
            <a:ext cx="3112397" cy="1009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DB66E8C-D06B-4795-9D3E-644C7FD2CFB5}"/>
              </a:ext>
            </a:extLst>
          </p:cNvPr>
          <p:cNvCxnSpPr>
            <a:cxnSpLocks/>
          </p:cNvCxnSpPr>
          <p:nvPr/>
        </p:nvCxnSpPr>
        <p:spPr>
          <a:xfrm flipV="1">
            <a:off x="3812145" y="2101304"/>
            <a:ext cx="1053921" cy="486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EA96ED3-EF54-4A82-BBA9-9D94D227B27A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812146" y="3175884"/>
            <a:ext cx="1053921" cy="6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731A8BD-6FF2-4CC4-B8D1-2D2E85A6D75F}"/>
              </a:ext>
            </a:extLst>
          </p:cNvPr>
          <p:cNvCxnSpPr/>
          <p:nvPr/>
        </p:nvCxnSpPr>
        <p:spPr>
          <a:xfrm>
            <a:off x="3812146" y="3680772"/>
            <a:ext cx="1146220" cy="538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19F3EB0-9067-4CB6-B82A-B2616FE5729C}"/>
              </a:ext>
            </a:extLst>
          </p:cNvPr>
          <p:cNvCxnSpPr/>
          <p:nvPr/>
        </p:nvCxnSpPr>
        <p:spPr>
          <a:xfrm>
            <a:off x="3812146" y="3907175"/>
            <a:ext cx="1053919" cy="138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48FB6C-1FD0-47AD-92A6-E5E2358B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6" y="6793"/>
            <a:ext cx="177409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7BD27-6E95-4A68-BA7B-B2D74554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365125"/>
            <a:ext cx="9804400" cy="1325563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Какие</a:t>
            </a:r>
            <a:r>
              <a:rPr lang="ru-RU" sz="4400" spc="1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дети</a:t>
            </a:r>
            <a:r>
              <a:rPr lang="ru-RU" sz="4400" spc="15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попадают</a:t>
            </a:r>
            <a:r>
              <a:rPr lang="ru-RU" sz="4400" spc="-5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в</a:t>
            </a:r>
            <a:r>
              <a:rPr lang="ru-RU" sz="4400" spc="15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поле</a:t>
            </a:r>
            <a:r>
              <a:rPr lang="ru-RU" sz="4400" spc="1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зрения</a:t>
            </a:r>
            <a:r>
              <a:rPr lang="ru-RU" sz="4400" spc="35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ППк</a:t>
            </a:r>
            <a:r>
              <a:rPr lang="ru-RU" sz="4400" dirty="0">
                <a:solidFill>
                  <a:srgbClr val="0070C0"/>
                </a:solidFill>
                <a:effectLst/>
                <a:latin typeface="Bahnschrift SemiBold Condensed" panose="020B0502040204020203" pitchFamily="34" charset="0"/>
                <a:ea typeface="Microsoft Sans Serif" panose="020B0604020202020204" pitchFamily="34" charset="0"/>
              </a:rPr>
              <a:t>?</a:t>
            </a:r>
            <a:endParaRPr lang="ru-RU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8270C-9BC8-4EEB-8830-E37E683F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252351"/>
            <a:ext cx="4224894" cy="2810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A8CD9A-3FEB-425E-AC78-98F31E410139}"/>
              </a:ext>
            </a:extLst>
          </p:cNvPr>
          <p:cNvSpPr/>
          <p:nvPr/>
        </p:nvSpPr>
        <p:spPr>
          <a:xfrm>
            <a:off x="6515100" y="1485900"/>
            <a:ext cx="5168900" cy="518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390">
              <a:spcBef>
                <a:spcPts val="24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1.Обучающиеся</a:t>
            </a:r>
            <a:r>
              <a:rPr lang="ru-RU" sz="2800" spc="13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800" spc="18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ОВЗ</a:t>
            </a:r>
          </a:p>
          <a:p>
            <a:pPr marL="72390" marR="86360">
              <a:lnSpc>
                <a:spcPct val="105000"/>
              </a:lnSpc>
              <a:spcBef>
                <a:spcPts val="13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2.Обучающиеся</a:t>
            </a:r>
            <a:r>
              <a:rPr lang="ru-RU" sz="28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временными</a:t>
            </a:r>
            <a:r>
              <a:rPr lang="ru-RU" sz="2800" spc="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трудностями</a:t>
            </a:r>
            <a:r>
              <a:rPr lang="ru-RU" sz="2800" spc="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spc="-5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освоении</a:t>
            </a:r>
            <a:r>
              <a:rPr lang="ru-RU" sz="28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ООП</a:t>
            </a:r>
          </a:p>
          <a:p>
            <a:pPr marL="72390">
              <a:spcBef>
                <a:spcPts val="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3.Обучающиеся</a:t>
            </a:r>
            <a:r>
              <a:rPr lang="ru-RU" sz="2800" spc="-4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28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дому</a:t>
            </a:r>
          </a:p>
          <a:p>
            <a:pPr marL="72390">
              <a:spcBef>
                <a:spcPts val="13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4.Одаренные</a:t>
            </a:r>
            <a:r>
              <a:rPr lang="ru-RU" sz="2800" spc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обучающиеся</a:t>
            </a:r>
          </a:p>
          <a:p>
            <a:pPr marL="72390" marR="276860">
              <a:lnSpc>
                <a:spcPct val="105000"/>
              </a:lnSpc>
              <a:spcBef>
                <a:spcPts val="13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5. Обучающиеся</a:t>
            </a:r>
            <a:r>
              <a:rPr lang="ru-RU" sz="2800" spc="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имеющие</a:t>
            </a:r>
            <a:r>
              <a:rPr lang="ru-RU" sz="2800" spc="-5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адаптационные или</a:t>
            </a:r>
            <a:r>
              <a:rPr lang="ru-RU" sz="2800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поведенческие</a:t>
            </a:r>
            <a:r>
              <a:rPr lang="ru-RU" sz="2800" spc="-5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трудности</a:t>
            </a:r>
          </a:p>
          <a:p>
            <a:pPr marL="72390">
              <a:spcBef>
                <a:spcPts val="5"/>
              </a:spcBef>
              <a:spcAft>
                <a:spcPts val="0"/>
              </a:spcAft>
              <a:tabLst>
                <a:tab pos="351790" algn="l"/>
              </a:tabLs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6. Другие</a:t>
            </a:r>
            <a:r>
              <a:rPr lang="ru-RU" sz="2800" spc="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обучающиеся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E12E2-094E-499B-BAFA-01697498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55" y="14964"/>
            <a:ext cx="177409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E06B7-9831-401A-A235-E1C07DF3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26" y="365125"/>
            <a:ext cx="10426083" cy="1325563"/>
          </a:xfrm>
        </p:spPr>
        <p:txBody>
          <a:bodyPr>
            <a:normAutofit/>
          </a:bodyPr>
          <a:lstStyle/>
          <a:p>
            <a:pPr marL="525780" marR="784860" algn="ctr">
              <a:spcBef>
                <a:spcPts val="1485"/>
              </a:spcBef>
              <a:spcAft>
                <a:spcPts val="0"/>
              </a:spcAft>
            </a:pPr>
            <a:r>
              <a:rPr lang="ru-RU" b="1" dirty="0">
                <a:solidFill>
                  <a:srgbClr val="EE6C00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Кто может обратиться в</a:t>
            </a:r>
            <a:r>
              <a:rPr lang="ru-RU" b="1" spc="5" dirty="0">
                <a:solidFill>
                  <a:srgbClr val="EE6C00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dirty="0">
                <a:solidFill>
                  <a:srgbClr val="EE6C00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психолого-педагогический</a:t>
            </a:r>
            <a:r>
              <a:rPr lang="ru-RU" b="1" spc="345" dirty="0">
                <a:solidFill>
                  <a:srgbClr val="EE6C00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dirty="0">
                <a:solidFill>
                  <a:srgbClr val="EE6C00"/>
                </a:solidFill>
                <a:latin typeface="Bahnschrift SemiBold Condense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консилиум?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8175C-1AAC-425F-87DF-5F218C84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0"/>
            <a:ext cx="1774090" cy="1780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59" y="3310444"/>
            <a:ext cx="9055979" cy="31549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7086960"/>
              </p:ext>
            </p:extLst>
          </p:nvPr>
        </p:nvGraphicFramePr>
        <p:xfrm>
          <a:off x="1104759" y="2145311"/>
          <a:ext cx="6785429" cy="382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5096" y="2876831"/>
            <a:ext cx="3698713" cy="28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B81BA-5E47-4FB6-A6A1-97D2F1BA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60" y="-6665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Механизм подготовки и проведения консилиума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0CD70A6-8C02-4D3A-8BA1-B23721C7C02E}"/>
              </a:ext>
            </a:extLst>
          </p:cNvPr>
          <p:cNvSpPr/>
          <p:nvPr/>
        </p:nvSpPr>
        <p:spPr>
          <a:xfrm>
            <a:off x="746975" y="1690688"/>
            <a:ext cx="2305318" cy="9881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589BFC6-2AE2-47BE-8E5F-1829243E95F4}"/>
              </a:ext>
            </a:extLst>
          </p:cNvPr>
          <p:cNvSpPr/>
          <p:nvPr/>
        </p:nvSpPr>
        <p:spPr>
          <a:xfrm>
            <a:off x="3718796" y="1526294"/>
            <a:ext cx="2425522" cy="1313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родителей на обследование ребёнка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C6C349F-C5BA-4858-AA27-75B4F118CEB8}"/>
              </a:ext>
            </a:extLst>
          </p:cNvPr>
          <p:cNvSpPr/>
          <p:nvPr/>
        </p:nvSpPr>
        <p:spPr>
          <a:xfrm>
            <a:off x="6529590" y="1353243"/>
            <a:ext cx="3696236" cy="13909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проводят обследование и составляют заключение и разрабатывают рекомендации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C2A6FB5-C5C6-4F25-BC75-EB91B12AD994}"/>
              </a:ext>
            </a:extLst>
          </p:cNvPr>
          <p:cNvSpPr/>
          <p:nvPr/>
        </p:nvSpPr>
        <p:spPr>
          <a:xfrm>
            <a:off x="3588915" y="3106694"/>
            <a:ext cx="3142445" cy="11462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7A260B4-A0EE-4FE7-A7A0-4E1B6FF5B531}"/>
              </a:ext>
            </a:extLst>
          </p:cNvPr>
          <p:cNvSpPr/>
          <p:nvPr/>
        </p:nvSpPr>
        <p:spPr>
          <a:xfrm>
            <a:off x="7340958" y="4281556"/>
            <a:ext cx="3026535" cy="11333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1320305-33D7-4E78-940F-A9ADBBAD7E45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052293" y="2182803"/>
            <a:ext cx="666503" cy="1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1D71F2A9-0741-4B1A-8823-F9D7DD74852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25826" y="2048701"/>
            <a:ext cx="875763" cy="758893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32ED0CD6-44BF-4945-BB37-4B2ED6C905D0}"/>
              </a:ext>
            </a:extLst>
          </p:cNvPr>
          <p:cNvCxnSpPr>
            <a:endCxn id="6" idx="3"/>
          </p:cNvCxnSpPr>
          <p:nvPr/>
        </p:nvCxnSpPr>
        <p:spPr>
          <a:xfrm rot="10800000" flipV="1">
            <a:off x="6731361" y="2871028"/>
            <a:ext cx="4370229" cy="80877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4092181-53D8-49BB-8A8F-FE294224D1B9}"/>
              </a:ext>
            </a:extLst>
          </p:cNvPr>
          <p:cNvCxnSpPr/>
          <p:nvPr/>
        </p:nvCxnSpPr>
        <p:spPr>
          <a:xfrm>
            <a:off x="11101589" y="2807594"/>
            <a:ext cx="0" cy="6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DB03A2DE-F972-4611-998A-F5269F1A5C9E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5891382" y="3521669"/>
            <a:ext cx="718332" cy="218082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6E22AE-86BC-4294-BC1C-2A65DF78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" y="-89498"/>
            <a:ext cx="1629364" cy="1634963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E5670691-EB5D-48A5-BA53-EF1790B35A13}"/>
              </a:ext>
            </a:extLst>
          </p:cNvPr>
          <p:cNvCxnSpPr>
            <a:stCxn id="4" idx="3"/>
          </p:cNvCxnSpPr>
          <p:nvPr/>
        </p:nvCxnSpPr>
        <p:spPr>
          <a:xfrm flipV="1">
            <a:off x="6144318" y="2182802"/>
            <a:ext cx="38527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81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517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Bahnschrift Condensed</vt:lpstr>
      <vt:lpstr>Bahnschrift SemiBold Condensed</vt:lpstr>
      <vt:lpstr>Calibri</vt:lpstr>
      <vt:lpstr>Calibri Light</vt:lpstr>
      <vt:lpstr>Times New Roman</vt:lpstr>
      <vt:lpstr>Wingdings</vt:lpstr>
      <vt:lpstr>Тема Office</vt:lpstr>
      <vt:lpstr>Муниципальное казенное учреждение «Волосовский центр психолого-педагогической, медицинской и социальной помощи»</vt:lpstr>
      <vt:lpstr>Презентация PowerPoint</vt:lpstr>
      <vt:lpstr>Психолого-педагогический консилиум (ППк)-  организационная форма взаимодействия педагогического коллектива,  в рамках которой происходит разработка и планирование психолого-педагогического сопровождения учащегося, определенных ученических групп и параллелей в процессе обучения и воспитания.</vt:lpstr>
      <vt:lpstr>          Федеральные документы:    1.Федеральный Закон РФ от 29 декабря 2012 г. N 273-ФЗ «Об образовании в Российской Федерации    2.Инструктивно-методическое письмо Минобразования РФ от 27.03.2000 №27/901-6 «О психолого-медико-педагогическом консилиуме (ПМПк) образовательного учреждения»;   3. Распоряжение Министерства просвещения Российской Федерации от 9 сентября 2019 г.  N Р-93 «Об утверждении примерного Положения о психолого-педагогическом консилиуме образовательной организации».  4. Письмо Министерства образования Российской Федерации от 27.06.03 № 28-51-513/16. 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           </vt:lpstr>
      <vt:lpstr>Презентация PowerPoint</vt:lpstr>
      <vt:lpstr>Презентация PowerPoint</vt:lpstr>
      <vt:lpstr>Какие дети попадают в поле зрения ППк?</vt:lpstr>
      <vt:lpstr>Кто может обратиться в психолого-педагогический консилиум?</vt:lpstr>
      <vt:lpstr>Механизм подготовки и проведения консилиума</vt:lpstr>
      <vt:lpstr>Перечень документов ППк (рабочая документация) </vt:lpstr>
      <vt:lpstr>    Что НЕ может рекомендовать консилиум?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учреждение «Волосовский центр психолого-педагогической, медицинской и социальной помощи»</dc:title>
  <dc:creator>ПМПС Волосово</dc:creator>
  <cp:lastModifiedBy>ПМПС Волосово</cp:lastModifiedBy>
  <cp:revision>15</cp:revision>
  <cp:lastPrinted>2022-02-07T10:37:49Z</cp:lastPrinted>
  <dcterms:created xsi:type="dcterms:W3CDTF">2022-02-02T10:34:36Z</dcterms:created>
  <dcterms:modified xsi:type="dcterms:W3CDTF">2022-02-08T14:02:58Z</dcterms:modified>
</cp:coreProperties>
</file>