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29.03.2022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29.03.2022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29.03.2022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29.03.2022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29.03.2022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29.03.2022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29.03.2022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29.03.2022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29.03.2022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29.03.2022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29.03.2022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29.03.2022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29.03.2022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29.03.2022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4B2A9-C204-4504-BE35-FA26254C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542" y="573197"/>
            <a:ext cx="6887362" cy="545976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«Волосовский центр психолого-педагогической, медицинской и социальной помощи»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1AE8C0-951F-44F1-850F-8762E9CC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45C18D-D9F3-486E-B7FF-A0AC74C4E683}"/>
              </a:ext>
            </a:extLst>
          </p:cNvPr>
          <p:cNvSpPr/>
          <p:nvPr/>
        </p:nvSpPr>
        <p:spPr>
          <a:xfrm>
            <a:off x="2226106" y="1771028"/>
            <a:ext cx="83663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3600" b="1" i="1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Толерантность и </a:t>
            </a:r>
            <a:r>
              <a:rPr kumimoji="0" lang="ru-RU" sz="3600" b="1" i="1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интолерантность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2A545-E962-4F8D-9794-69F66BB51561}"/>
              </a:ext>
            </a:extLst>
          </p:cNvPr>
          <p:cNvSpPr txBox="1"/>
          <p:nvPr/>
        </p:nvSpPr>
        <p:spPr>
          <a:xfrm>
            <a:off x="5634605" y="2584539"/>
            <a:ext cx="6094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Я не согласен с тем, что вы говорите, но </a:t>
            </a:r>
            <a:b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пожертвую своей жизнью, защищая ваше </a:t>
            </a:r>
            <a:b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право высказывать собственное мнение.</a:t>
            </a:r>
            <a:b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Вольтер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20C4A6-C476-4442-9A96-12B2CC09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318" y="3809218"/>
            <a:ext cx="2743438" cy="1944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CD8A7E-AA09-472D-A8FB-BBB7D3DEC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01" y="3346743"/>
            <a:ext cx="3346994" cy="2328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9CE523-B2ED-43C8-BEB8-7E8C221F3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02" t="11477" r="4899" b="401"/>
          <a:stretch/>
        </p:blipFill>
        <p:spPr>
          <a:xfrm>
            <a:off x="545284" y="573197"/>
            <a:ext cx="1577131" cy="1568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247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4BB79-E36C-4917-BBC8-8D63DF9EB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301" y="354435"/>
            <a:ext cx="10058400" cy="1371600"/>
          </a:xfrm>
        </p:spPr>
        <p:txBody>
          <a:bodyPr/>
          <a:lstStyle/>
          <a:p>
            <a:r>
              <a:rPr kumimoji="0" lang="ru-RU" alt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     Спасибо за толерантность!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B79F69-FA57-4915-968C-74118F60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29.03.2022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B55834-3F9B-4D0B-A166-29CCB5029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257" y="1440809"/>
            <a:ext cx="5964798" cy="4481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372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FD307-10CA-4282-8143-93AC3AFF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Что такое толерантность и почему так важно соблюдать принятые цивилизованным обществом поведенческие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догмы?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86A1C7-5862-4A41-86EA-AC39B443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29.03.2022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5B724D-6CBF-4508-AEA5-07ADD2411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" t="2391" r="1"/>
          <a:stretch/>
        </p:blipFill>
        <p:spPr>
          <a:xfrm>
            <a:off x="3263317" y="1762523"/>
            <a:ext cx="5897897" cy="434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634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9D4E3F-8194-4ED6-AC7A-16A85A7C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29.03.2022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15BFC-EECA-45CA-B1BC-4D8AA342968A}"/>
              </a:ext>
            </a:extLst>
          </p:cNvPr>
          <p:cNvSpPr txBox="1"/>
          <p:nvPr/>
        </p:nvSpPr>
        <p:spPr>
          <a:xfrm>
            <a:off x="906011" y="649038"/>
            <a:ext cx="102261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Толерантность (от лат. </a:t>
            </a:r>
            <a:r>
              <a:rPr kumimoji="0" lang="ru-RU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tolerantia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– терпение) – </a:t>
            </a:r>
            <a:r>
              <a:rPr kumimoji="0" lang="ru-RU" altLang="ru-RU" sz="2000" b="1" i="1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отсутствие или ослабление реагирования на какой-либо неблагоприятный фактор в результате снижения чувствительности к его воздействию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. Например, толерантность к тревоге проявляется в повышении порога эмоционального реагирования на угрожающую ситуацию, а внешне – в выдержке, самообладании, способности длительно выносить неблагоприятные воздействия, не испытывая чувства дискомфорта.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2E67EA-C811-4EFA-917C-984B6A6EC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4" r="7861" b="21632"/>
          <a:stretch/>
        </p:blipFill>
        <p:spPr>
          <a:xfrm>
            <a:off x="7910819" y="2543470"/>
            <a:ext cx="3313968" cy="22467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A5A836-1BA6-4030-9638-452C01FF17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037" r="53002" b="3363"/>
          <a:stretch/>
        </p:blipFill>
        <p:spPr>
          <a:xfrm>
            <a:off x="1597545" y="2895807"/>
            <a:ext cx="3779799" cy="3178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700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C99D47-C4E3-4D30-AE5A-50A0BE43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29.03.2022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76F38-F28C-421E-8266-AC420ACBE5F5}"/>
              </a:ext>
            </a:extLst>
          </p:cNvPr>
          <p:cNvSpPr txBox="1"/>
          <p:nvPr/>
        </p:nvSpPr>
        <p:spPr>
          <a:xfrm>
            <a:off x="479570" y="348143"/>
            <a:ext cx="1123285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Определение слова </a:t>
            </a:r>
            <a:r>
              <a:rPr kumimoji="0" lang="ru-RU" alt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толерантность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 на разных языках земного шара звучит </a:t>
            </a:r>
            <a:r>
              <a:rPr kumimoji="0" lang="ru-RU" alt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поразному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: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в испанском языке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 оно означает способность признавать отличные от своих собственных идеи или мнения;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во французском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 – отношение, при котором допускается, что другие могут думать или действовать иначе, нежели ты сам;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в английском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 – готовность быть терпимым, снисходительным;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в китайском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 – позволять, принимать, быть по отношению к другим великодушным;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в арабском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 – прощение, снисходительность, мягкость, милосердие, сострадание, благосклонность, терпение, расположенность к другим;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в русском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 – способность терпеть что-то или кого-то (быть выдержанным, выносливым, стойким, уметь мириться с существованием чего-либо, кого-либо).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6E81D2-7D28-48D2-82CF-975667EF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501" y="4060155"/>
            <a:ext cx="2251226" cy="222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4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90DE2-4276-4A5B-B03A-37CC59C4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Интолерантность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или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нетерпимость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, основывается на убеждении, что твоя группа, твоя система взглядов, твой образ жизни стоят выше всех других.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035B30-E17B-419C-ADB8-8662C6D1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29.03.2022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FC33C-12AE-46A2-BB31-82B0C472F18D}"/>
              </a:ext>
            </a:extLst>
          </p:cNvPr>
          <p:cNvSpPr txBox="1"/>
          <p:nvPr/>
        </p:nvSpPr>
        <p:spPr>
          <a:xfrm>
            <a:off x="455102" y="2014194"/>
            <a:ext cx="6094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основе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интолерантности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лежит неприятие другого за то, что он выглядит, думает, поступает иначе. Нетерпимость порождает стремление к господству и уничтожению, к отказу в праве на существование тому, кто придерживается иных норм жизни.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CBAE53-D27F-4DF2-8C86-314B5E28F2A9}"/>
              </a:ext>
            </a:extLst>
          </p:cNvPr>
          <p:cNvSpPr txBox="1"/>
          <p:nvPr/>
        </p:nvSpPr>
        <p:spPr>
          <a:xfrm>
            <a:off x="5522053" y="4124457"/>
            <a:ext cx="60946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301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Практически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интолерантность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выражается в широком диапазоне форм поведения — от обычной невежливости, пренебрежительного отношения к людям другой национальности и культуры до этнических чисток и геноцида, умышленного и целенаправленного уничтожения людей.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12A32C-8892-4089-85E0-3015DDB31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857" y="1764822"/>
            <a:ext cx="3426249" cy="21033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B1FA32-18CE-40F0-A601-1E36A83E4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25" y="3829963"/>
            <a:ext cx="3716857" cy="23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9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6131A709-5028-4D74-B4CC-28A79BF2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29.03.2022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1AD37-4AF0-4026-A070-461055E52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04" y="326651"/>
            <a:ext cx="7248088" cy="963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2FACA8-B48E-42FD-874D-F13A9B56D1BD}"/>
              </a:ext>
            </a:extLst>
          </p:cNvPr>
          <p:cNvSpPr txBox="1"/>
          <p:nvPr/>
        </p:nvSpPr>
        <p:spPr>
          <a:xfrm>
            <a:off x="642075" y="1211034"/>
            <a:ext cx="2654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Толерантность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13F38C7-74E7-467E-9279-E3D7001161F1}"/>
              </a:ext>
            </a:extLst>
          </p:cNvPr>
          <p:cNvSpPr txBox="1">
            <a:spLocks/>
          </p:cNvSpPr>
          <p:nvPr/>
        </p:nvSpPr>
        <p:spPr bwMode="auto">
          <a:xfrm>
            <a:off x="7685236" y="1096436"/>
            <a:ext cx="39989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Интолерантность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B07EC-851F-4629-87E8-062E0B1060E5}"/>
              </a:ext>
            </a:extLst>
          </p:cNvPr>
          <p:cNvSpPr txBox="1"/>
          <p:nvPr/>
        </p:nvSpPr>
        <p:spPr>
          <a:xfrm>
            <a:off x="360609" y="1777308"/>
            <a:ext cx="6094602" cy="3960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Терпимость к чужим мнениям, верованиям и поведению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Сострадание, милосердие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Прощение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Уважение прав другого человека и его достоинства, принятие его таким, какой он есть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Стремление к сотрудничеству, партнерству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Готовность мириться с чужим мнением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Способность поставить себя на место другого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Уважение права быть иным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Признание многообразия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Признание равенства других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Отказ от доминирования, причинения вреда и насилия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A36F1-33B3-4B95-B593-55F1CE2A8B75}"/>
              </a:ext>
            </a:extLst>
          </p:cNvPr>
          <p:cNvSpPr txBox="1"/>
          <p:nvPr/>
        </p:nvSpPr>
        <p:spPr>
          <a:xfrm>
            <a:off x="7191463" y="1844871"/>
            <a:ext cx="6094602" cy="2713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Нетерпимость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Унижение человеческого достоинства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Агрессивность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Нарушение прав человека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«Возвышение» себя над другими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Дискриминация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Неумение поставить себя на место другого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Отсутствие понимания других</a:t>
            </a:r>
          </a:p>
        </p:txBody>
      </p:sp>
    </p:spTree>
    <p:extLst>
      <p:ext uri="{BB962C8B-B14F-4D97-AF65-F5344CB8AC3E}">
        <p14:creationId xmlns:p14="http://schemas.microsoft.com/office/powerpoint/2010/main" val="305642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059F2F-ACC6-492A-8075-523AF95B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8138" y="6489176"/>
            <a:ext cx="2893045" cy="73993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725255-9221-4D9A-84BF-CAD8CBDDACD7}"/>
              </a:ext>
            </a:extLst>
          </p:cNvPr>
          <p:cNvSpPr txBox="1"/>
          <p:nvPr/>
        </p:nvSpPr>
        <p:spPr>
          <a:xfrm>
            <a:off x="2114025" y="641406"/>
            <a:ext cx="1110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А можно ли научиться толерантности?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9BF0AF-3C2D-4CBC-87E4-F16E79F43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23" y="1412615"/>
            <a:ext cx="2694359" cy="20163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6FA86E-E7CE-4F78-9C2E-C2A33254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871" y="1539137"/>
            <a:ext cx="2170483" cy="1632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DE49B9-AEFA-4EB5-900D-85883221D7AF}"/>
              </a:ext>
            </a:extLst>
          </p:cNvPr>
          <p:cNvSpPr txBox="1"/>
          <p:nvPr/>
        </p:nvSpPr>
        <p:spPr>
          <a:xfrm>
            <a:off x="374733" y="3391757"/>
            <a:ext cx="66105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При общении с другими людьми необходимо все время задавать себе один и тот же вопрос: почему тот или иной человек стал таким, какой он есть? Любознательность способствует общению с людьми. Мы интересуемся, где он родился и вырос, какое получил воспитание, какие культурные и религиозные ценности важны для него и т.д.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A33F7C-9E77-4D9A-B392-F30494B880BE}"/>
              </a:ext>
            </a:extLst>
          </p:cNvPr>
          <p:cNvSpPr txBox="1"/>
          <p:nvPr/>
        </p:nvSpPr>
        <p:spPr>
          <a:xfrm>
            <a:off x="6985257" y="1319223"/>
            <a:ext cx="4765211" cy="320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ПРАВИЛА ОБЩЕНИЯ ТОЛЕРАНТНОГО ЧЕЛОВЕКА.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4B866E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Уважай собеседника.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4B866E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Старайся понять то, о чем говорят другие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4B866E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Отстаивай свое мнение тактично.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4B866E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Ищи лучшие аргументы.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4B866E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Будь справедливым, готовым принять правоту другого.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4B866E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Стремись учитывать интересы других.</a:t>
            </a:r>
          </a:p>
        </p:txBody>
      </p:sp>
    </p:spTree>
    <p:extLst>
      <p:ext uri="{BB962C8B-B14F-4D97-AF65-F5344CB8AC3E}">
        <p14:creationId xmlns:p14="http://schemas.microsoft.com/office/powerpoint/2010/main" val="334676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01B606-D87E-4EC4-8E2E-C38217EE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29.03.2022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6025A-A815-4D34-B8A9-E555B7A92B50}"/>
              </a:ext>
            </a:extLst>
          </p:cNvPr>
          <p:cNvSpPr txBox="1"/>
          <p:nvPr/>
        </p:nvSpPr>
        <p:spPr>
          <a:xfrm>
            <a:off x="1935621" y="547780"/>
            <a:ext cx="7204103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1997 Генеральной Ассамблеей ООН был предложен вести международный день терпимости, как напоминание о возможной угрозе человечеству в случае несоблюдения толерантных отношений. </a:t>
            </a:r>
            <a:r>
              <a:rPr kumimoji="0" lang="ru-RU" altLang="ru-RU" sz="20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Всемирный день толерантности отмечается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None/>
              <a:tabLst/>
              <a:defRPr/>
            </a:pPr>
            <a:r>
              <a:rPr kumimoji="0" lang="ru-RU" altLang="ru-RU" sz="20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 ноября.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CBC14D-0213-43CA-83EB-6A9FDB529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6" t="8989" r="10928" b="16032"/>
          <a:stretch/>
        </p:blipFill>
        <p:spPr>
          <a:xfrm>
            <a:off x="3243127" y="2615013"/>
            <a:ext cx="5375304" cy="3569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408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F98F5E-A462-421B-A305-EF08ABE7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29.03.2022</a:t>
            </a:fld>
            <a:endParaRPr lang="en-US"/>
          </a:p>
        </p:txBody>
      </p:sp>
      <p:pic>
        <p:nvPicPr>
          <p:cNvPr id="3" name="Заголовок 1">
            <a:extLst>
              <a:ext uri="{FF2B5EF4-FFF2-40B4-BE49-F238E27FC236}">
                <a16:creationId xmlns:a16="http://schemas.microsoft.com/office/drawing/2014/main" id="{6747E0E3-2C70-4287-A406-59F117851B0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1" y="337190"/>
            <a:ext cx="8393744" cy="634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2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{E1CF9F62-B726-46E3-B228-773A812EF2EE}tf78438558_win32</Template>
  <TotalTime>61</TotalTime>
  <Words>571</Words>
  <Application>Microsoft Office PowerPoint</Application>
  <PresentationFormat>Широкоэкранный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Century Gothic</vt:lpstr>
      <vt:lpstr>Garamond</vt:lpstr>
      <vt:lpstr>Times New Roman</vt:lpstr>
      <vt:lpstr>Wingdings</vt:lpstr>
      <vt:lpstr>Wingdings 3</vt:lpstr>
      <vt:lpstr>СавонVTI</vt:lpstr>
      <vt:lpstr>Муниципальное казенное учреждение  «Волосовский центр психолого-педагогической, медицинской и социальной помощи»</vt:lpstr>
      <vt:lpstr>Что такое толерантность и почему так важно соблюдать принятые цивилизованным обществом поведенческие догмы?</vt:lpstr>
      <vt:lpstr>Презентация PowerPoint</vt:lpstr>
      <vt:lpstr>Презентация PowerPoint</vt:lpstr>
      <vt:lpstr>Интолерантность или нетерпимость, основывается на убеждении, что твоя группа, твоя система взглядов, твой образ жизни стоят выше всех других. 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Спасибо за толерантность!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учреждение  «Волосовский центр психолого-педагогической, медицинской и социальной помощи»</dc:title>
  <dc:creator>ПМПС Волосово</dc:creator>
  <cp:lastModifiedBy>ПМПС Волосово</cp:lastModifiedBy>
  <cp:revision>1</cp:revision>
  <dcterms:created xsi:type="dcterms:W3CDTF">2022-03-29T12:03:14Z</dcterms:created>
  <dcterms:modified xsi:type="dcterms:W3CDTF">2022-03-29T13:04:30Z</dcterms:modified>
</cp:coreProperties>
</file>