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390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860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381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688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017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120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59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160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175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331444B-B92B-4E27-8C94-BB93EAF5CB18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290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823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0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97280" y="1"/>
            <a:ext cx="10058400" cy="4571999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ru-RU" sz="4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7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</a:t>
            </a:r>
            <a:r>
              <a:rPr lang="ru-RU" sz="4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негативного влияния субкультур на становление </a:t>
            </a:r>
            <a:r>
              <a:rPr lang="ru-RU" sz="47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7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7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 </a:t>
            </a:r>
            <a:r>
              <a:rPr lang="ru-RU" sz="4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школьника в условиях </a:t>
            </a:r>
            <a:r>
              <a:rPr lang="ru-RU" sz="47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7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7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информационного общества</a:t>
            </a:r>
            <a:br>
              <a:rPr lang="ru-RU" sz="47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cap="all" spc="2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Рекомендации </a:t>
            </a:r>
            <a:br>
              <a:rPr lang="ru-RU" sz="2800" b="1" i="1" cap="all" spc="2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i="1" cap="all" spc="2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 </a:t>
            </a:r>
            <a:r>
              <a:rPr lang="ru-RU" sz="2800" b="1" i="1" cap="all" spc="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классных руководителей, родителей, социальных педагогов, школьных психологов</a:t>
            </a:r>
            <a:br>
              <a:rPr lang="ru-RU" sz="2800" b="1" i="1" cap="all" spc="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00051" y="4572000"/>
            <a:ext cx="10055630" cy="1698171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Загуменова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Жанна Валентиновна</a:t>
            </a:r>
          </a:p>
          <a:p>
            <a:pPr algn="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МКУ «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Волосовский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ППМС-центр»</a:t>
            </a:r>
          </a:p>
          <a:p>
            <a:pPr algn="r"/>
            <a:endParaRPr lang="ru-RU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Волосово 2022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850" y="0"/>
            <a:ext cx="1476106" cy="1476106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32152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FFAEEC4-BEA5-464D-BBFD-EF769575C4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3627" y="556995"/>
            <a:ext cx="7962739" cy="5311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021" y="71021"/>
            <a:ext cx="3923929" cy="6786979"/>
          </a:xfrm>
          <a:solidFill>
            <a:schemeClr val="bg1"/>
          </a:solidFill>
          <a:effectLst>
            <a:softEdge rad="63500"/>
          </a:effectLst>
        </p:spPr>
        <p:txBody>
          <a:bodyPr>
            <a:noAutofit/>
          </a:bodyPr>
          <a:lstStyle/>
          <a:p>
            <a:pPr algn="ctr"/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самых молодых направлений нашего тысячелетия является молодёжная субкультура, связанная с компьютерными технологиями (хакеры, юзера).</a:t>
            </a:r>
          </a:p>
          <a:p>
            <a:pPr algn="ctr"/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правило, это люди, которые виртуозно владеют компьютерами.  Большинство из них предпочитают сидеть дома за компьютером, нежели проводить время в компании сверстников на улице или в развлекательных заведениях.</a:t>
            </a:r>
          </a:p>
          <a:p>
            <a:pPr algn="ctr"/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могут взломать программы или целые сайты, с лёгкостью обходят любые защитные системы.</a:t>
            </a:r>
          </a:p>
          <a:p>
            <a:pPr algn="ctr"/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сети они прячутся за вымышленными именами, называемыми Никами. Назвать реальное имя согласится далеко не каждый представитель этого движения, так как это подорвёт не только его авторитет, но и безопасность: современное законодательство обратило свой взор в интернет и ужесточило наказания за преступления, совершённые в виртуальной сети.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7FE7193-C7BA-4D62-90F2-495B85938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626" y="556995"/>
            <a:ext cx="8019263" cy="531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7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88720" y="195944"/>
            <a:ext cx="9744891" cy="131934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негативного влияния субкультур на становление личности школьника в условиях информационного общества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097280" y="1780421"/>
            <a:ext cx="10058400" cy="4088673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попавший в субкультуру, становится с ней единым целым. Он принимает все порядки, законы нового общества, у него меняется система ценностей и взгляд на мир.</a:t>
            </a:r>
          </a:p>
          <a:p>
            <a:pPr algn="just"/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важно учитывать в какую именно субкультуру вовлечён подросток.</a:t>
            </a:r>
          </a:p>
          <a:p>
            <a:pPr algn="just"/>
            <a:endParaRPr lang="ru-RU" sz="24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215" y="-69185"/>
            <a:ext cx="1440785" cy="144078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357" y="2638698"/>
            <a:ext cx="6850741" cy="401029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6D9370-C43E-4501-8696-8CCCA2FBB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215" y="0"/>
            <a:ext cx="1440785" cy="144078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90762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6755" y="111034"/>
            <a:ext cx="3709851" cy="1913709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особое внимание уделяется проблеме суицидального поведения подростков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56755" y="2024743"/>
            <a:ext cx="3840479" cy="4833256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10000"/>
              </a:lnSpc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СУИЦИД – умышленное самоповреждение со смертельным исходом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(лишение себя жизни)</a:t>
            </a:r>
          </a:p>
          <a:p>
            <a:pPr algn="ctr">
              <a:lnSpc>
                <a:spcPct val="120000"/>
              </a:lnSpc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специалистов, суицид занимает третье место в классификации причин смертности у населения (после онкологических болезней и заболеваний сердца)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669" y="111034"/>
            <a:ext cx="7919367" cy="4918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2826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AF28C3-3758-4032-8CD9-E2EED8C7C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5A6845-35E3-48A2-8269-1B9283517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457" y="0"/>
            <a:ext cx="10866269" cy="6857999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60000"/>
              </a:lnSpc>
            </a:pP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множество предпосылок формирования суицидальной активности. К числу факторов, способных стимулировать мысли о суициде у подростков можно отнести следующие:</a:t>
            </a:r>
          </a:p>
          <a:p>
            <a:pPr algn="just">
              <a:lnSpc>
                <a:spcPct val="160000"/>
              </a:lnSpc>
            </a:pP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чувство одиночества, заброшенности, беспомощности, отчаяния, особенно ярко проявляющееся в случае потери близких родственников;</a:t>
            </a:r>
          </a:p>
          <a:p>
            <a:pPr algn="just">
              <a:lnSpc>
                <a:spcPct val="160000"/>
              </a:lnSpc>
            </a:pP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ссора с родителями, их непонимание, отказ выполнять желания подростка;</a:t>
            </a:r>
          </a:p>
          <a:p>
            <a:pPr algn="just">
              <a:lnSpc>
                <a:spcPct val="160000"/>
              </a:lnSpc>
            </a:pP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конфликт в школе либо с учителями, либо с другими детьми;</a:t>
            </a:r>
          </a:p>
          <a:p>
            <a:pPr algn="just">
              <a:lnSpc>
                <a:spcPct val="160000"/>
              </a:lnSpc>
            </a:pP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несчастная любовь, расставания, разрыв отношений, особенно если это происходит цинично – подростка высмеивают, унижают.</a:t>
            </a:r>
          </a:p>
          <a:p>
            <a:pPr algn="just">
              <a:lnSpc>
                <a:spcPct val="160000"/>
              </a:lnSpc>
            </a:pPr>
            <a:r>
              <a:rPr lang="ru-RU" sz="2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кроме внутренних переживаний, могут присоединиться и внешние факторы, такие как влияние молодёжных субкультур, которые развивают негативный взгляд на жизнь и пропагандируют смерть, как лёгкий выход из проблемных ситуаций.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58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BC64DA-B7A7-4167-93FF-6B5DAE93A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9A744D-0FA2-45D1-83A8-B75B9F1F6B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8676" y="852255"/>
            <a:ext cx="3746376" cy="545294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Молодёжная субкультура – это культура молодого поколения, которую отличают особый язык, стиль жизни, черты поведения, групповые нормы, ценности, средства самовыражения</a:t>
            </a:r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BF5E14C0-5C82-43E0-B72A-CE90941C3A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2607" y="394915"/>
            <a:ext cx="8090706" cy="6068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177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0706171-60CE-4A8E-A969-83EACE299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"/>
            <a:ext cx="10058400" cy="1526958"/>
          </a:xfrm>
        </p:spPr>
        <p:txBody>
          <a:bodyPr/>
          <a:lstStyle/>
          <a:p>
            <a:pPr algn="ctr"/>
            <a:r>
              <a:rPr kumimoji="0" lang="ru-RU" sz="3200" b="1" i="0" u="none" strike="noStrike" kern="1200" cap="none" spc="-50" normalizeH="0" baseline="0" noProof="0" dirty="0">
                <a:ln>
                  <a:noFill/>
                </a:ln>
                <a:solidFill>
                  <a:srgbClr val="BD582C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Профилактика негативного влияния субкультур на становление личности школьника в условиях информационного общества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D9DF09-6B1F-4392-BCF4-E3EE14B31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320" y="1882066"/>
            <a:ext cx="10131788" cy="398702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контексте суицидальной активности следует говорить о негативных субкультурах. А именно о </a:t>
            </a:r>
            <a:r>
              <a:rPr lang="ru-RU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контркультурах.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Примерами контркультур являются: скинхеды, гопники, эмо, криминальные группы и другие субкультуры, несущие </a:t>
            </a:r>
            <a:r>
              <a:rPr lang="ru-RU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суицидальный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83BCB00-D61F-414B-95F3-78D67CEDE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1244" y="0"/>
            <a:ext cx="1450756" cy="1450756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94974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9269" y="470263"/>
            <a:ext cx="10737668" cy="539883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асоциальной субкультуры характерны жестокость и обман, безжалостность и вымогательство, паразитизм и вандализм. Причём зачастую это маскируется как справедливость, верность товариществу, долг перед «своими».</a:t>
            </a:r>
          </a:p>
          <a:p>
            <a:pPr marL="0" indent="0" algn="just"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криминальных групп характерна обязательность её членов соблюдать все неформальные нормы и правила: те же, кто игнорирует, как правило, подвергаются довольно жёстким, а порой и жестоким наказаниям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47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9269" y="286603"/>
            <a:ext cx="10881360" cy="589212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отсутствие криминальной субкультуры в том или ином коллективе (школе, спецшколе,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спецПТУ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можно определить по следующим признакам: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жёсткая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иерархия (стратификация) – своеобразный табель о рангах (наиболее ярко это проявляется в закрытых молодёжных коллективах);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обязательность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следованию установленных норм и правил и в то же время наличие системы отдельных исключений для лиц, занимающих высшие ступени в преступной иерархии;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наличие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враждующих между собой группировок, конкурирующих за сферы влияния (сбыт наркотиков, проституция, оказание «услуг» в виде предоставления крыши, рынок ритуальных услуг т.д.);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59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005" y="0"/>
            <a:ext cx="11756571" cy="607422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распространённость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тюремной лирики;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факты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вымогательства (денег, продуктов питания, одежды и др.);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использование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речи уголовного жаргона (арго);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нанесение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татуировок;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симуляция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членовредительство;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значительная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распространённость фактов как насильственного, так и добровольного гомосексуализма (причём, занятие этим в активной форме не считается чем-то постыдным, тогда как пассивный партнёр всегда находится на самом низу иерархической лестницы со всеми вытекающими отсюда ограничениями, притеснениями, издевательствами, презрением и т.д.);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47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823" y="286603"/>
            <a:ext cx="11430000" cy="558249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появление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отмеченных специальными знаками столов для обиженных,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посуды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т.д.;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повсеместная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распространённость карточной игры под интерес, т.е. с целью извлечения материальной или иной выгоды;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наличие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кличек;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наличие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называемой прописки;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отказ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участия в общественной жизни;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отказ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работ по благоустройству, некоторых других работ;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групповые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нарушения;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распространённость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поделок (так называемый ширпотреб – крестики, ножи, браслеты, различного рода сувениры, зачастую с тюремной символикой) и т.д.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75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31" y="4767943"/>
            <a:ext cx="11717383" cy="901337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современном социокультурном пространстве можно выделить и определить как самостоятельный феномен молодёжные субкультуры.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35131" y="5773783"/>
            <a:ext cx="11717383" cy="888274"/>
          </a:xfr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Субкультура – это система ценностей, установок, способов поведения, которая присуща более мелкой социальной общности.</a:t>
            </a:r>
          </a:p>
        </p:txBody>
      </p:sp>
      <p:pic>
        <p:nvPicPr>
          <p:cNvPr id="26" name="Рисунок 2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6" b="11086"/>
          <a:stretch>
            <a:fillRect/>
          </a:stretch>
        </p:blipFill>
        <p:spPr>
          <a:xfrm>
            <a:off x="1" y="0"/>
            <a:ext cx="12191999" cy="4915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650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789" y="286603"/>
            <a:ext cx="9431382" cy="122868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BD582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негативного влияния субкультур на становление личности школьника в условиях информационного общества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87288"/>
            <a:ext cx="11338559" cy="4454434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причинам, по которым молодёжь примыкает к контркультурам, относится потребность в самовыражении, сложности в общении со сверстниками, неустойчивость системы ценностных ориентаций.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основном в данные группы объединяются дети подросткового возраста.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возрастной период дети внушаемы и им сложно оценить ситуацию со стороны.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012" y="0"/>
            <a:ext cx="1457988" cy="145798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012" y="57303"/>
            <a:ext cx="1457988" cy="1457988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57043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"/>
            <a:ext cx="3200400" cy="56170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704" y="359454"/>
            <a:ext cx="9026434" cy="57670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  <a:softEdge rad="12700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82881" y="104503"/>
            <a:ext cx="3709850" cy="6518365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опасным, с точки зрения вхождения в поле экстремистской активности, является возраст от 14 до 22 лет.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это время приходится наложение двух важнейших психологических и социальных факторов. В психологическом плане подростковый возраст и юность характеризуются развитием самосознания, обострением чувства справедливости, поиском смысла жизни и ценности жизни.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в это время подросток озабочен желанием найти свою группу, поиском собственной идентичности, которая формируется по самой примитивной схеме «мы» – «они».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44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612" y="662858"/>
            <a:ext cx="8116388" cy="5306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3690" y="-130629"/>
            <a:ext cx="3931921" cy="7236823"/>
          </a:xfrm>
        </p:spPr>
        <p:txBody>
          <a:bodyPr>
            <a:normAutofit fontScale="40000" lnSpcReduction="20000"/>
          </a:bodyPr>
          <a:lstStyle/>
          <a:p>
            <a:pPr algn="ctr">
              <a:lnSpc>
                <a:spcPct val="170000"/>
              </a:lnSpc>
            </a:pPr>
            <a:r>
              <a:rPr lang="ru-RU" sz="6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Подростку присуща неустойчивая психика, легко подверженная внушению и манипулированию.</a:t>
            </a:r>
          </a:p>
          <a:p>
            <a:pPr algn="ctr">
              <a:lnSpc>
                <a:spcPct val="160000"/>
              </a:lnSpc>
            </a:pP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социальном плане большинство молодых людей в возрасте от 14 до 22 лет оказываются в позиции маргиналов, когда их поведение не определено практически никакими социально-экономическими факторами (семья, собственность, перспективная постоянная работа и др.)</a:t>
            </a: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93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182" y="204812"/>
            <a:ext cx="8086818" cy="5393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04812"/>
            <a:ext cx="4105181" cy="6431119"/>
          </a:xfrm>
        </p:spPr>
        <p:txBody>
          <a:bodyPr>
            <a:noAutofit/>
          </a:bodyPr>
          <a:lstStyle/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этой связи основные действия по снижению экстремистских проявлений в молодёжной среде должны быть ориентированы на: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оптимизацию социальной среды в целом, в которой находятся молодые россияне, её улучшение, создание в ней пространств для конструктивного взаимодействия, стимулирования у молодёжи положительных эмоций от участия в реализации социальных проектов, от анализа достижимых перспектив, а также от реального опыта решения проблем молодого поколения;</a:t>
            </a:r>
          </a:p>
          <a:p>
            <a:pPr marL="342900" indent="-342900" algn="just">
              <a:buFontTx/>
              <a:buChar char="-"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02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725" y="783771"/>
            <a:ext cx="8047387" cy="5264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0629" y="117566"/>
            <a:ext cx="3840480" cy="6622868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механизмов оптимизации молодёжного экстремистского поля, разработку методов его разрушения, организацию на его месте конструктивных социальных зон;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оздание механизмов эффективного влияния на процесс социализации личности молодого человека, включения его в социокультурное пространство ближайшего сообщества и социума в целом.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724" y="594359"/>
            <a:ext cx="8173849" cy="5453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357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2142307"/>
          </a:xfrm>
        </p:spPr>
        <p:txBody>
          <a:bodyPr>
            <a:noAutofit/>
          </a:bodyPr>
          <a:lstStyle/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ru-RU" sz="2600" spc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Итогом такой работы должно стать формирование толерантной, ответственной, успешной личности, ориентированной на ценности гражданственности и патриотизма. </a:t>
            </a:r>
            <a:br>
              <a:rPr lang="ru-RU" sz="2600" spc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300" i="1" spc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 организации системной работы по профилактике    молодёжного экстремизма возможно использование нескольких моделей, оптимизирующих данный вид деятельности.</a:t>
            </a:r>
            <a:br>
              <a:rPr lang="ru-RU" sz="2300" i="1" spc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3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05393" y="1881050"/>
            <a:ext cx="10776857" cy="4454435"/>
          </a:xfrm>
        </p:spPr>
        <p:txBody>
          <a:bodyPr>
            <a:normAutofit fontScale="92500"/>
          </a:bodyPr>
          <a:lstStyle/>
          <a:p>
            <a:pPr algn="just"/>
            <a:r>
              <a:rPr lang="ru-RU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Предлагаемые модели основаны на нескольких базовых предположениях:</a:t>
            </a:r>
            <a:endParaRPr lang="ru-RU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Во-первых,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учитывать тот факт, что непосредственная, прямая профилактика не даёт практически никакого эффекта. В связи с чем необходимо выстраивать систему этой деятельности с опорой на косвенные, «мягкие» методы и формы работы, оптимизирующие и среду, и личность.</a:t>
            </a:r>
          </a:p>
          <a:p>
            <a:pPr algn="just">
              <a:lnSpc>
                <a:spcPct val="110000"/>
              </a:lnSpc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Во-вторых,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уже отмечалось, главное внимание должно быть сосредоточено на особой социально-психологической ситуации в жизни любого человека, которая приходится на возрастной период от 14 до 22 лет.</a:t>
            </a:r>
          </a:p>
          <a:p>
            <a:pPr algn="just">
              <a:lnSpc>
                <a:spcPct val="110000"/>
              </a:lnSpc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В-третьих,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организации системы профилактической работы, особенно с группами лиц, пребывающими в кризисном возрасте, должна лежать идея управляемой социализации, когда социально-психологические процессы, происходящие с подростком, профессионально сопровождаются соответствующими специалистами, при чём не всегда являющимися представителями официальных институтов.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47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7567" y="0"/>
            <a:ext cx="12540344" cy="770708"/>
          </a:xfrm>
        </p:spPr>
        <p:txBody>
          <a:bodyPr>
            <a:noAutofit/>
          </a:bodyPr>
          <a:lstStyle/>
          <a:p>
            <a:pPr algn="ctr"/>
            <a:r>
              <a:rPr lang="ru-RU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Модель  профилактики,  основанная  на  усилении  роли </a:t>
            </a:r>
            <a:br>
              <a:rPr lang="ru-RU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традиционных</a:t>
            </a:r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институтов  социализации.</a:t>
            </a:r>
            <a:endParaRPr lang="ru-RU" sz="23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1" y="770708"/>
            <a:ext cx="11808822" cy="5812971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данной модели лежит идея рационального сокращения свободного, неконтролируемого пространства социализации молодого человека. Действия органов власти должны быть направлены на усиление и интеграцию воспитательного воздействия семьи, школы, учреждений профессионального образования различного уровня, общественных объединений, средств массовой информации.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Основным ресурсом данной модели является система образования, представляющая собой наиболее организованный, проникающий практически во все сферы жизнедеятельности общества, институт. В основе модели лежит средовой подход, когда государством и местным самоуправлением создаются такие условия для молодого человека, которые существенно снижают  проявления экстремистской активности.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успешной реализации модели необходимо создание и развитие позитивных молодёжных средств массовой информации (при полном обеспечении СМИ свободы печати), способных выполнять гражданскую, социализирующую функцию. 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Важное место в общей системе профилактики отводится деятельности детских и молодёжных общественных объединений, задачей которых является организация позитивного развивающего досуга подростков и молодёжи.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43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66" y="-1"/>
            <a:ext cx="12074434" cy="83602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300" b="1" i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Модель  профилактической  работы,  ориентированная  на  снижение </a:t>
            </a:r>
            <a:br>
              <a:rPr lang="ru-RU" sz="2300" b="1" i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i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деструктивного  потенциала  молодёжных  субкультур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320" y="1031965"/>
            <a:ext cx="11665131" cy="5238205"/>
          </a:xfrm>
        </p:spPr>
        <p:txBody>
          <a:bodyPr/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данной модели лежит деятельность государства и местного самоуправления по разработке механизмов, направленных на оптимизацию функционирования разнообразных молодёжных сообществ, являющихся носителями тех или иных субкультур, существующих в современной России.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Молодое поколение переживает сегодня бурный рост разнообразных неформальных объединений, движений, групп, объединяющихся по самым разным основаниям. Некоторые из этих субкультур носят ярко выраженный экстремистский характер.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3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именно молодёжные субкультуры могут рассматриваться как структуры, формирующие и реализующие экстремистскую активность.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связи с этим профилактика экстремизма в молодёжной среде может идти в направлении снижения деструктивного потенциала молодёжных субкультур.</a:t>
            </a:r>
            <a:endParaRPr lang="ru-RU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34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"/>
            <a:ext cx="10058400" cy="13324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BD582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негативного влияния субкультур на становление личности школьника в условиях информационного общества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56754" y="1332412"/>
            <a:ext cx="11782697" cy="5264331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3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Учитывая изложенное, можно выделить две базовые стратегии реализации данной модели.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Во-первых,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это деятельность, ориентированная на разрушение или переориентацию молодёжных субкультур, осуществляемая специалистами. </a:t>
            </a:r>
            <a:r>
              <a:rPr lang="ru-RU" sz="2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этих целях необходимо создавать поля для реализации агрессивных, экстремальных проявлений молодых людей, удерживая их в рамках действующего законодательства и социальных норм.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успешно эта стратегия может быть реализована через развитие экстремальных видов спорта, содержащих элементы риска.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этом параллельно, там, где это возможно, происходит разрушение «управленческого ядра» носителей субкультуры, а также перевод молодёжного сообщества в новое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деятельностное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русло позитивной направленности.</a:t>
            </a:r>
            <a:endParaRPr lang="ru-RU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046" y="-39188"/>
            <a:ext cx="1375954" cy="137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3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69817"/>
            <a:ext cx="10058400" cy="1149533"/>
          </a:xfrm>
        </p:spPr>
        <p:txBody>
          <a:bodyPr>
            <a:noAutofit/>
          </a:bodyPr>
          <a:lstStyle/>
          <a:p>
            <a:pPr algn="ctr"/>
            <a:r>
              <a:rPr lang="ru-RU" sz="2900" b="1" dirty="0">
                <a:solidFill>
                  <a:srgbClr val="BD582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негативного влияния субкультур на становление личности школьника в условиях информационного общества</a:t>
            </a:r>
            <a:endParaRPr lang="ru-RU" sz="29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52697" y="1593667"/>
            <a:ext cx="11599817" cy="4728755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Во-вторых,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деятельность, направленная на создание и внедрение в молодёжное поле новых субкультур, являющихся социально позитивными или же имитирующих экстремистскую активность</a:t>
            </a:r>
            <a:r>
              <a:rPr lang="ru-RU" sz="2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Здесь органы власти создают и финансируют молодёжное объединение, которое имеет привлекательный для молодёжи образ, стиль отношений, тип деятельности и вовлекает в сферу своего влияния максимально большое количество молодёжи.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Оптимальным выглядит создание нескольких таких движений, реализующих интересы и предпочтения разных категорий молодёжи.</a:t>
            </a:r>
            <a:endParaRPr lang="ru-RU" sz="23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5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149" y="0"/>
            <a:ext cx="1423851" cy="142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56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76348" y="182881"/>
            <a:ext cx="11625942" cy="1998616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Молодёжные субкультуры характерны для периода перехода от </a:t>
            </a:r>
            <a:r>
              <a:rPr lang="ru-RU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индустриального к постиндустриальному обществу, </a:t>
            </a:r>
            <a:br>
              <a:rPr lang="ru-RU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одновременно существуют  две различные картины мира – модернистская и постмодернистская.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222069" y="2416629"/>
            <a:ext cx="11534501" cy="346552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Для </a:t>
            </a:r>
            <a:r>
              <a:rPr lang="ru-RU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индустриального общества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характерно модернистское представление о культуре, тогда субкультура понимается как отклонение от доминирующей в обществе системы норм и ценностей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А </a:t>
            </a:r>
            <a:r>
              <a:rPr lang="ru-RU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постиндустриальное общество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мыслится в рамках постмодернистской концепции, где любая субкультура выступает в роли особого равноценного элемента культуры в рамках данного общества.</a:t>
            </a:r>
          </a:p>
          <a:p>
            <a:pPr marL="0" indent="0">
              <a:buNone/>
            </a:pPr>
            <a:endParaRPr lang="ru-RU" sz="2800" i="1" u="sng" dirty="0"/>
          </a:p>
        </p:txBody>
      </p:sp>
    </p:spTree>
    <p:extLst>
      <p:ext uri="{BB962C8B-B14F-4D97-AF65-F5344CB8AC3E}">
        <p14:creationId xmlns:p14="http://schemas.microsoft.com/office/powerpoint/2010/main" val="409801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071153"/>
          </a:xfrm>
        </p:spPr>
        <p:txBody>
          <a:bodyPr/>
          <a:lstStyle/>
          <a:p>
            <a:pPr algn="ctr"/>
            <a:r>
              <a:rPr lang="ru-RU" sz="2900" b="1" dirty="0" smtClean="0">
                <a:solidFill>
                  <a:srgbClr val="BD582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негативного влияния субкультур на формирование личности школьника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22069" y="1240972"/>
            <a:ext cx="11730445" cy="5473338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деструктивной группе влечёт за собой отчуждение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отделение от семьи, общества, изменение ценностей. А </a:t>
            </a:r>
            <a:r>
              <a:rPr lang="ru-RU" sz="2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изоляция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приводит к невозможности или отсутствию желания сверять информацию, предоставляемую группой, с реальностью. А также </a:t>
            </a:r>
            <a:r>
              <a:rPr lang="ru-RU" sz="2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(он) синдром»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зависимость,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преобладание групповых целей над индивидуальными и </a:t>
            </a:r>
            <a:r>
              <a:rPr lang="ru-RU" sz="2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одобрение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оправдание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аморального поведения.</a:t>
            </a: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Также когда человек принимает систему ценностей, существующую в неформальном объединении, изменяется его взгляд на мир в целом. Конкретный набор ценностных ориентаций различен в каждой из неформальных групп. Это прежде всего романтизация саморазрушения, «раскраска» обыденности, поддержка и одобрение всех действий, разрывающих связи человека с нормальным социальным окружением, т.е. фактически отрицание реальности.</a:t>
            </a: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Отметим и отсутствие временной перспективы, обращённой в будущее. Смысл существования не ради будущего, а ради того, что происходит сейчас, в данный конкретный момент, что затрудняет возможности адаптации к социальной жизни, т.к. у подростка нет опоры в будущем, ради чего нужно совершать усилия и преодолевать препятствия. Здесь следует сказать об обесценивании ценности жизни как таковой: от ироничного отношения до одобрения </a:t>
            </a:r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суицидального поведения.</a:t>
            </a:r>
            <a:endParaRPr lang="ru-RU" sz="2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007" y="1"/>
            <a:ext cx="1400993" cy="140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4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7566" y="0"/>
            <a:ext cx="3540034" cy="2103120"/>
          </a:xfrm>
          <a:ln w="5715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 для классных руководителей, социальных педагогов, школьных психологов</a:t>
            </a:r>
            <a:b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профилактике негативного воздействия субкультур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574" y="718457"/>
            <a:ext cx="8135860" cy="5447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17566" y="2233749"/>
            <a:ext cx="3540034" cy="4362994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– научить ребёнка говорить «НЕТ» и сопротивляться давлению преступных сообществ.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стоит с детьми открыто говорить о вреде конкретных групп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соцсетей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потому что, учитывая особенности подростков, они начнут этим интересоваться из любопытства и неизвестно к чему это приведёт.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606" y="123602"/>
            <a:ext cx="8325393" cy="666031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926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31" y="1"/>
            <a:ext cx="3553099" cy="2168434"/>
          </a:xfrm>
          <a:ln w="38100"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ru-RU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 </a:t>
            </a:r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классных руководителей, социальных педагогов, школьных психологов</a:t>
            </a:r>
            <a:b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профилактике негативного воздействия субкультур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336" y="724938"/>
            <a:ext cx="8023588" cy="4513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4949" y="2286000"/>
            <a:ext cx="3383281" cy="440218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психологи должны проводить информационные классные часы о вреде и пользе интернета, тренинги по формированию жизненных навыков и устойчивости к негативному социальному влиянию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33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63040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>
                <a:solidFill>
                  <a:srgbClr val="E4831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br>
              <a:rPr lang="ru-RU" sz="2600" b="1" dirty="0">
                <a:solidFill>
                  <a:srgbClr val="E4831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rgbClr val="E4831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классных руководителей, социальных педагогов, </a:t>
            </a:r>
            <a:r>
              <a:rPr lang="ru-RU" sz="2600" b="1" dirty="0" smtClean="0">
                <a:solidFill>
                  <a:srgbClr val="E4831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dirty="0" smtClean="0">
                <a:solidFill>
                  <a:srgbClr val="E4831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solidFill>
                  <a:srgbClr val="E4831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школьных </a:t>
            </a:r>
            <a:r>
              <a:rPr lang="ru-RU" sz="2600" b="1" dirty="0">
                <a:solidFill>
                  <a:srgbClr val="E4831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психологов</a:t>
            </a:r>
            <a:br>
              <a:rPr lang="ru-RU" sz="2600" b="1" dirty="0">
                <a:solidFill>
                  <a:srgbClr val="E4831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>
                <a:solidFill>
                  <a:srgbClr val="E4831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E4831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профилактике негативного воздействия субкультур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49086" y="1845734"/>
            <a:ext cx="10554788" cy="402336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целью мероприятий с родителями становится информирование о существовании опасных молодёжных субкультур, о признаках суицидального риска в подростковом возрасте, возможностях получения психологической, медицинской помощи в решении проблем ребёнка.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разговоре с родителями следует говорить о реальных фактах (порезы, участник группы), избегать излишней эмоциональности, нагнетания ситуации, критики и обвинения в адрес родителей.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756" y="0"/>
            <a:ext cx="1378615" cy="137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51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69816"/>
            <a:ext cx="10058400" cy="1018903"/>
          </a:xfrm>
        </p:spPr>
        <p:txBody>
          <a:bodyPr>
            <a:normAutofit/>
          </a:bodyPr>
          <a:lstStyle/>
          <a:p>
            <a:pPr algn="ctr"/>
            <a:r>
              <a:rPr lang="ru-RU" sz="29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родителям</a:t>
            </a:r>
            <a:br>
              <a:rPr lang="ru-RU" sz="29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9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9269" y="1293225"/>
            <a:ext cx="10985862" cy="514676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 родителям, чтобы предотвратить попадание детей в подобные группы? 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Родителям нужно следить за изменениями в поведении ребёнка. Резкое падение успеваемости, изменение круга общения, появление новых увлечений – ко всему этому нужно относиться внимательно и обязательно разговаривать с ребёнком. Следует контролировать, но при  этом не нарушать личные границы подростка. 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Родителям важно необходимо продумать занятость ребёнка, структурирование свободного времени – важный фактор. 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важно обсуждать с ребёнком жизненные планы. Спрашивайте ребёнка: кем ты хочешь стать, что хочешь делать, может, ты хочешь научиться делать что-то новое? У подростка не будет возникать мыслей о суициде, когда у него будут жизненные цели.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подросток не попал в криминальную субкультуру, нужно воспитывать в нём правосознание с раннего детства. Только воспитав в нём уважение к требованиям и нормам общества, в котором он живёт, можно избежать проявление антиобщественного, асоциального поведения.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229" y="0"/>
            <a:ext cx="1402080" cy="14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46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952514" cy="14020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600" b="1" dirty="0">
                <a:solidFill>
                  <a:srgbClr val="E4831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br>
              <a:rPr lang="ru-RU" sz="2600" b="1" dirty="0">
                <a:solidFill>
                  <a:srgbClr val="E4831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rgbClr val="E4831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классных руководителей, социальных педагогов, </a:t>
            </a:r>
            <a:br>
              <a:rPr lang="ru-RU" sz="2600" b="1" dirty="0">
                <a:solidFill>
                  <a:srgbClr val="E4831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rgbClr val="E4831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школьных психологов</a:t>
            </a:r>
            <a:br>
              <a:rPr lang="ru-RU" sz="2600" b="1" dirty="0">
                <a:solidFill>
                  <a:srgbClr val="E4831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>
                <a:solidFill>
                  <a:srgbClr val="E4831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E4831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профилактике негативного воздействия субкультур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634" y="1658983"/>
            <a:ext cx="11364686" cy="455893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общество очень любит перекладывать ответственность на Интернет в общем и на социальные сети в частности. На  самом же деле, проблемы кроются гораздо глубже. Следует помнить, что не информация находит ребёнка, а ребёнок – информацию. Общение в виртуальной реальности может послужить своеобразным спусковым крючком в совершении какого-либо страшного поступка – преступления или суицида, но винить в этом лишь социальные сети не стоит.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всегда кроится в семье и семейном воспитании. Открытость в обсуждении проблем, тёплые дружеские отношения, доверие, уверенность в близких – всё это базис, на котором должна строиться семья. Если этого в семье нет, то, разумеется, ребёнок будет искать это в социальных сетях. А вот что он там найдёт и на чём остановится – это вопрос его самосознания, наличия критического мышления и чёткого представления о понятиях «хорошо» и «плохо».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416" y="0"/>
            <a:ext cx="1402081" cy="140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96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03" y="1"/>
            <a:ext cx="12087497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600" b="1" dirty="0">
                <a:solidFill>
                  <a:srgbClr val="E4831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br>
              <a:rPr lang="ru-RU" sz="2600" b="1" dirty="0">
                <a:solidFill>
                  <a:srgbClr val="E4831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rgbClr val="E4831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классных руководителей, социальных педагогов, </a:t>
            </a:r>
            <a:br>
              <a:rPr lang="ru-RU" sz="2600" b="1" dirty="0">
                <a:solidFill>
                  <a:srgbClr val="E4831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rgbClr val="E4831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школьных психологов</a:t>
            </a:r>
            <a:br>
              <a:rPr lang="ru-RU" sz="2600" b="1" dirty="0">
                <a:solidFill>
                  <a:srgbClr val="E4831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>
                <a:solidFill>
                  <a:srgbClr val="E4831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E4831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профилактике негативного воздействия субкультур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327" y="1737361"/>
            <a:ext cx="11247120" cy="459812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dirty="0" smtClean="0"/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Молодёжь, как показывают исследования, проводит большую часть своего свободного времени вне учреждений культуры, что, естественно, накладывает свой отпечаток на их поведение. Ко всему добавляется ещё влияние телепередач низкого художественного уровня.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это приводит к другому виду субкультуры – субкультуре преступности.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социальные группы, которые характеризует тяга и приверженность к таким ценностям, которые являются преступными по отношению к существующим в данном обществе. У представителей таких групп чувство разочарования в учебной или другой деятельности подменяется статусом и чувством собственного достоинства, который достигается ими внутри антиобщественной системы ценностей.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Однако стоит отметить, что в последние годы затраты времени на творческую деятельность, учёбу и самообразование у молодёжи возросли, в то время как затраты времени на антикультуру снижаются ( по результатам социологических исследований).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0" y="1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706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3324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600" b="1" dirty="0">
                <a:solidFill>
                  <a:srgbClr val="E4831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br>
              <a:rPr lang="ru-RU" sz="2600" b="1" dirty="0">
                <a:solidFill>
                  <a:srgbClr val="E4831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rgbClr val="E4831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классных руководителей, социальных педагогов, </a:t>
            </a:r>
            <a:br>
              <a:rPr lang="ru-RU" sz="2600" b="1" dirty="0">
                <a:solidFill>
                  <a:srgbClr val="E4831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rgbClr val="E4831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школьных психологов</a:t>
            </a:r>
            <a:br>
              <a:rPr lang="ru-RU" sz="2600" b="1" dirty="0">
                <a:solidFill>
                  <a:srgbClr val="E4831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>
                <a:solidFill>
                  <a:srgbClr val="E4831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E4831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профилактике негативного воздействия субкультур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633" y="1332411"/>
            <a:ext cx="11495315" cy="5172891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Эмоциональная незрелость и большие амбиции, завышенные требования к жизни, неумение ставить перед собой реальные цели и добиваться их, ложная система ценностей – всё это и ведёт нашу молодёжь к различного рода сомнительным занятиям и развлечениям. Тот стиль жизни, который выбирают представители молодёжных субкультур, напрямую связан с определённой направленностью личности, с её системой ценностей.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Подростковый и юношеский возраст – время активного усвоения системы общественных идеалов и ценностей. Кумиры и идеалы, которые появляются в жизни молодых людей, иногда очень далеки или вообще противоположны ценностным ориентациям родителей. Угрозы, приказы, ограничения обычно не помогают. Скорее вызывают ещё более открытый протест, который мы видим, в частности, в проявлении субкультур.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непростая работа – убедить юных в призрачной ценности субкультур.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001" y="0"/>
            <a:ext cx="1388473" cy="138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84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71599"/>
          </a:xfrm>
        </p:spPr>
        <p:txBody>
          <a:bodyPr/>
          <a:lstStyle/>
          <a:p>
            <a:pPr algn="ctr"/>
            <a:r>
              <a:rPr lang="ru-RU" sz="2300" b="1" dirty="0">
                <a:solidFill>
                  <a:srgbClr val="E4831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br>
              <a:rPr lang="ru-RU" sz="2300" b="1" dirty="0">
                <a:solidFill>
                  <a:srgbClr val="E4831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>
                <a:solidFill>
                  <a:srgbClr val="E4831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классных руководителей, социальных педагогов, </a:t>
            </a:r>
            <a:br>
              <a:rPr lang="ru-RU" sz="2300" b="1" dirty="0">
                <a:solidFill>
                  <a:srgbClr val="E4831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>
                <a:solidFill>
                  <a:srgbClr val="E4831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школьных психологов</a:t>
            </a:r>
            <a:br>
              <a:rPr lang="ru-RU" sz="2300" b="1" dirty="0">
                <a:solidFill>
                  <a:srgbClr val="E4831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i="1" dirty="0">
                <a:solidFill>
                  <a:srgbClr val="E4831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>
                <a:solidFill>
                  <a:srgbClr val="E4831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профилактике негативного воздействия субкультур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509" y="1619794"/>
            <a:ext cx="11625942" cy="4676503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Рекламу и информацию для молодёжи необходимо сдвигать в интернет. Там же необходимо искать своих агентов влияния, не ограничиваясь традиционными «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. Стоит учитывать, что молодые люди выходят в сеть отовсюду, но преимущественно с мобильных устройств, а не с компьютеров. При разработке приложений и размещении рекламы не обойтись без знаний о возрастной дифференциации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соцсетей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иначе будет сложно «ловить» целевую аудиторию.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Показывать, а не рассказывать, чтобы удерживать внимание современных школьников. Не стоит перегружать их большими объёмами информации – всё должно быть сразу понятно и «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цепляюще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 предпочтительно подавать информацию в наглядном визуальном виде; лучше использовать простой неформальный язык, но не пытаться «подделываться» под сленг; не надо забывать про вовлечение в активное «практическое» взаимодействие ( игры, переписки-комментарии). 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911" y="1"/>
            <a:ext cx="1371599" cy="137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2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71599"/>
          </a:xfrm>
        </p:spPr>
        <p:txBody>
          <a:bodyPr/>
          <a:lstStyle/>
          <a:p>
            <a:pPr algn="ctr"/>
            <a:r>
              <a:rPr lang="ru-RU" sz="2300" b="1" dirty="0">
                <a:solidFill>
                  <a:srgbClr val="E4831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br>
              <a:rPr lang="ru-RU" sz="2300" b="1" dirty="0">
                <a:solidFill>
                  <a:srgbClr val="E4831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>
                <a:solidFill>
                  <a:srgbClr val="E4831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классных руководителей, социальных педагогов</a:t>
            </a:r>
            <a:r>
              <a:rPr lang="ru-RU" sz="2300" b="1" dirty="0" smtClean="0">
                <a:solidFill>
                  <a:srgbClr val="E4831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</a:t>
            </a:r>
            <a:r>
              <a:rPr lang="ru-RU" sz="2300" b="1" dirty="0">
                <a:solidFill>
                  <a:srgbClr val="E4831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300" b="1" dirty="0">
                <a:solidFill>
                  <a:srgbClr val="E4831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>
                <a:solidFill>
                  <a:srgbClr val="E4831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школьных психологов</a:t>
            </a:r>
            <a:br>
              <a:rPr lang="ru-RU" sz="2300" b="1" dirty="0">
                <a:solidFill>
                  <a:srgbClr val="E4831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i="1" dirty="0">
                <a:solidFill>
                  <a:srgbClr val="E4831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>
                <a:solidFill>
                  <a:srgbClr val="E4831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профилактике негативного воздействия субкультур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6570" y="1724297"/>
            <a:ext cx="11521441" cy="4402183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Единственный способ взаимодействовать с ними – это убеждение. Апеллировать к авторитету, возрасту, опыту, традиции и проверенности временем, в общении с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центениалами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бесполезно. Объясняйте, обсуждайте и приводите аргументы, но не апеллируйте в коммуникации к карьере и карьерному успеху и в целом к амбициозным целям, которые достигаются упорным трудом. </a:t>
            </a:r>
            <a:r>
              <a:rPr lang="ru-RU" sz="22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этого стоит сделать акцент на удовольствии и счастье.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школьники не очень верят в светлое будущее. Для молодой аудитории оно остаётся абстрактным понятием. Не «прокатят» отсылки к конфликту поколений, к подростковому бунту – это не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релевантно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Поколенческие ценности также не отрефлексированы, соответственно, их нет в сознании молодёжи.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835" y="1"/>
            <a:ext cx="1371599" cy="137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60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79" y="130629"/>
            <a:ext cx="11743509" cy="165898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МОЛОДЁЖНЫЕ СУБКУЛЬТУРЫ КАК ИСТОЧНИК ОПАСНОСТИ ДЛЯ СОЦИАЛЬНОГО И ДУХОВНОГО ЗДОРОВЬЯ МОЛОДЫХ ЛЮДЕЙ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больше подростков каждый день во всех странах мира становятся неформалами.</a:t>
            </a:r>
            <a:b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необходимо знать об этой культурной нише, понимать её и быть готовыми столкнуться с её представителями в реальной жизни.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383" y="1864311"/>
            <a:ext cx="11639005" cy="434054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ЖЕ ПРИВЛЕКАЕТ СОВРЕМЕННУЮ МОЛОДЁЖЬ В СУБКУЛЬТУРАХ?</a:t>
            </a:r>
          </a:p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Возможно, желание выделиться из толпы, найти единомышленников не совсем стандартными способами, попробовать всё новое и неизведанное.</a:t>
            </a:r>
          </a:p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Субкультуры, список которых огромен и разнообразен, позволяют подросткам придать себе ореол особенности, яркой индивидуальности, возможность общаться с людьми, близкими по духу.</a:t>
            </a:r>
          </a:p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Социально-психологическими причинами считают привлекательность неформального образа жизни, который не требует ответственности, целенаправленности и целеустремлённости, в отличие от общепринятых в обществе требований, своим вызывающим видом и поведением.</a:t>
            </a:r>
          </a:p>
          <a:p>
            <a:pPr marL="0" indent="0" algn="just">
              <a:buNone/>
            </a:pP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основном увлечение субкультурами охватывают широкий круг молодёжи: от подростков городских окраин до детей столичной богемы. Начинается такой период в 13 лет и к 19 годам проходит, к этому возрасту человек меняет свои увлечения или переосмысливает жизненные ценности.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278370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0343" y="1"/>
            <a:ext cx="9784080" cy="128015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b="1" dirty="0" smtClean="0">
                <a:solidFill>
                  <a:srgbClr val="BD582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теме </a:t>
            </a:r>
            <a:br>
              <a:rPr lang="ru-RU" sz="2900" b="1" dirty="0" smtClean="0">
                <a:solidFill>
                  <a:srgbClr val="BD582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 smtClean="0">
                <a:solidFill>
                  <a:srgbClr val="BD582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«Профилактика </a:t>
            </a:r>
            <a:r>
              <a:rPr lang="ru-RU" sz="2900" b="1" dirty="0">
                <a:solidFill>
                  <a:srgbClr val="BD582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негативного влияния субкультур на становление личности школьника в условиях информационного </a:t>
            </a:r>
            <a:r>
              <a:rPr lang="ru-RU" sz="2900" b="1" dirty="0" smtClean="0">
                <a:solidFill>
                  <a:srgbClr val="BD582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" y="1711234"/>
            <a:ext cx="11416937" cy="415786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Негативное влияние субкультуры на личность подростка выражается в недоверии к людям, высоком уровне агрессивности, чувстве превосходства и самоуверенности, непринятии себя, высокой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экстернальности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ведомости, эмоциональном дискомфорте, что приводит к искажению адекватности внешнего облика и поведения.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Деструктивно направленные субкультуры затрудняют социализацию и адаптацию подростков, отрицательно сказываются на выполнении возрастных задач и здоровом образе жизни.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представителей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субкультурных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групп негативной направленности выражены деструкции, проявляющиеся в трудностях взаимодействия с окружающими людьми ( взрослыми и сверстниками), враждебности, инфантильности, конфликтности, агрессивности,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аутоагрессии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нарушении норм и правил поведения, употреблении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психоактивных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веществ.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858" y="1"/>
            <a:ext cx="1290502" cy="129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86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0343" y="1"/>
            <a:ext cx="9901646" cy="128015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b="1" dirty="0">
                <a:solidFill>
                  <a:srgbClr val="BD582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теме </a:t>
            </a:r>
            <a:br>
              <a:rPr lang="ru-RU" sz="2900" b="1" dirty="0">
                <a:solidFill>
                  <a:srgbClr val="BD582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>
                <a:solidFill>
                  <a:srgbClr val="BD582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«Профилактика негативного влияния субкультур на становление личности школьника в условиях информационного общества»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6571" y="1737360"/>
            <a:ext cx="11495315" cy="45981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Связь между особенностями личности подростка и подверженностью её негативному влиянию субкультуры выражается в прямой зависимости между следующими показателями: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адаптивностью и адекватностью внешнего облика, поведения;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дезадаптивностью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трудностями взаимодействия с социумом;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конфликтностью и нравственными установками и др.;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 в обратно пропорциональной зависимости между ведомостью и ответственностью, эмоциональным комфортом и нравственными установками и др.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подвержены опасности приобщения к деструктивным субкультурам учащиеся 6 – 8 классов. Тогда как четвероклассники менее подвержены негативному влиянию субкультуры и наиболее чувствительны к восприятию профилактической деятельности, направленной на формирование личностной устойчивости к негативному влиянию контркультуры.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920" y="0"/>
            <a:ext cx="1248590" cy="124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66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823" y="1"/>
            <a:ext cx="10737668" cy="128015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b="1" dirty="0">
                <a:solidFill>
                  <a:srgbClr val="BD582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теме </a:t>
            </a:r>
            <a:br>
              <a:rPr lang="ru-RU" sz="2900" b="1" dirty="0">
                <a:solidFill>
                  <a:srgbClr val="BD582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>
                <a:solidFill>
                  <a:srgbClr val="BD582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«Профилактика негативного влияния субкультур на становление личности школьника в условиях информационного общества»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823" y="1685109"/>
            <a:ext cx="11443063" cy="45328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Условиями эффективности профилактической работы по формированию личности, устойчивой к негативному влиянию субкультуры, являются: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своевременная диагностика подверженности школьника негативному влиянию субкультуры посредством экспертного оценивания, выявления уровня социально-психологической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адаптированности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факторов риска;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и анализ личностных особенностей детей и подростков;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осуществление системного психологического сопровождения, включающего комплексную работу с учащимися, их родителями и педагогическим коллективом школы;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просветительской, коррекционно-развивающей и консультативной работы с учащимися, направленной на формирование уверенности в себе и устойчивой положительной самооценки.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109" y="74566"/>
            <a:ext cx="1261653" cy="126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37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4503"/>
            <a:ext cx="12192000" cy="1097477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ВХОДЯ В КОНФЛИКТ С ОСНОВНОЙ КУЛЬТУРОЙ, СУБКУЛЬТУРЫ МОГУТ НОСИТЬ АГРЕССИВНЫЙ И ИНОГДА ДАЖЕ КРИМИНАЛЬНЫЙ, ЭКСТРЕМИСТСКИЙ ХАРАКТЕР (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скинхеды, гопники, хакеры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39" y="1201980"/>
            <a:ext cx="6727371" cy="5067953"/>
          </a:xfrm>
        </p:spPr>
      </p:pic>
    </p:spTree>
    <p:extLst>
      <p:ext uri="{BB962C8B-B14F-4D97-AF65-F5344CB8AC3E}">
        <p14:creationId xmlns:p14="http://schemas.microsoft.com/office/powerpoint/2010/main" val="120301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19" y="117567"/>
            <a:ext cx="11639007" cy="1985554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Подростки металлисты могут устраивать массовые драки и беспорядки, хулиганить, хамить старшим и считать, что поступают как истинные металлисты. Им отнюдь не понять, что это движение основано в первую очередь из-за самой музыки и особого мироощущения, а не стремления разрушать всё вокруг.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2828" y="1845734"/>
            <a:ext cx="6744570" cy="4424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743" y="1845734"/>
            <a:ext cx="6678396" cy="4424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446" y="1932577"/>
            <a:ext cx="6635932" cy="421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9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09005" y="130630"/>
            <a:ext cx="11756571" cy="953588"/>
          </a:xfrm>
        </p:spPr>
        <p:txBody>
          <a:bodyPr>
            <a:norm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09005" y="130631"/>
            <a:ext cx="5146766" cy="151529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Опаснее всего секты. например, секта сатанистов. Очень немногие «поступившие» туда, могут вернуться.</a:t>
            </a:r>
          </a:p>
        </p:txBody>
      </p:sp>
      <p:pic>
        <p:nvPicPr>
          <p:cNvPr id="17" name="Объект 1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20499"/>
            <a:ext cx="5810978" cy="4358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6074229" y="130630"/>
            <a:ext cx="5577841" cy="1689869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Опасными в плане формирования личности подростка могут выступать современные субкультуры, в которых нормой считается употребление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психоактивных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веществ (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растаманы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металлисты) или имеют выраженное агрессивное поведение (футбольные фанаты).</a:t>
            </a:r>
          </a:p>
        </p:txBody>
      </p:sp>
      <p:pic>
        <p:nvPicPr>
          <p:cNvPr id="18" name="Объект 1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000" y="1972491"/>
            <a:ext cx="6577014" cy="3564741"/>
          </a:xfr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001" y="1898239"/>
            <a:ext cx="6363117" cy="418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9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негативного влияния субкультур на становление личности школьника в условиях информационного общества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389" y="0"/>
            <a:ext cx="1408611" cy="1408611"/>
          </a:xfrm>
        </p:spPr>
      </p:pic>
      <p:sp>
        <p:nvSpPr>
          <p:cNvPr id="11" name="Скругленный прямоугольник 10"/>
          <p:cNvSpPr/>
          <p:nvPr/>
        </p:nvSpPr>
        <p:spPr>
          <a:xfrm>
            <a:off x="365760" y="1920240"/>
            <a:ext cx="11534503" cy="41539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таких молодёжных субкультур как «хиппи», «панки», «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растаманы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грандж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«рейв» показывает, что употребление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психоактивных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веществ является в большей или меньшей степени значимым атрибутом данных субкультур, который может выступать как ритуал приобщения к субкультуре, формой протеста по отношению к «взрослой» культуре.</a:t>
            </a:r>
          </a:p>
        </p:txBody>
      </p:sp>
    </p:spTree>
    <p:extLst>
      <p:ext uri="{BB962C8B-B14F-4D97-AF65-F5344CB8AC3E}">
        <p14:creationId xmlns:p14="http://schemas.microsoft.com/office/powerpoint/2010/main" val="174140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179" y="594359"/>
            <a:ext cx="8141427" cy="5427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17567" y="91440"/>
            <a:ext cx="3827416" cy="6622869"/>
          </a:xfrm>
          <a:solidFill>
            <a:schemeClr val="bg1"/>
          </a:solidFill>
          <a:effectLst>
            <a:softEdge rad="127000"/>
          </a:effectLst>
        </p:spPr>
        <p:txBody>
          <a:bodyPr>
            <a:normAutofit/>
          </a:bodyPr>
          <a:lstStyle/>
          <a:p>
            <a:pPr algn="just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среде  панков обычным считается употребление алкоголя и всех видов наркотиков.</a:t>
            </a:r>
          </a:p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Их внешний вид отражает отрицание ими общепринятых норм, стремление эпатировать окружающих: немыслимо крикливые, пёстро декорированные костюмы, стилизованные причёски, волосы, выкрашенные в разнообразнейшие цвета (преимущественно фиолетовый, красный), в ноздрях и ушах – кольца, булавки.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070" y="594359"/>
            <a:ext cx="8134536" cy="5421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357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1994</TotalTime>
  <Words>3717</Words>
  <Application>Microsoft Office PowerPoint</Application>
  <PresentationFormat>Широкоэкранный</PresentationFormat>
  <Paragraphs>153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7" baseType="lpstr">
      <vt:lpstr>Calibri</vt:lpstr>
      <vt:lpstr>Calibri Light</vt:lpstr>
      <vt:lpstr>Times New Roman</vt:lpstr>
      <vt:lpstr>Wingdings</vt:lpstr>
      <vt:lpstr>Ретро</vt:lpstr>
      <vt:lpstr> Профилактика негативного влияния субкультур на становление  личности школьника в условиях  информационного общества  Рекомендации  для классных руководителей, родителей, социальных педагогов, школьных психологов </vt:lpstr>
      <vt:lpstr>В современном социокультурном пространстве можно выделить и определить как самостоятельный феномен молодёжные субкультуры.</vt:lpstr>
      <vt:lpstr>        Молодёжные субкультуры характерны для периода перехода от индустриального к постиндустриальному обществу,  где одновременно существуют  две различные картины мира – модернистская и постмодернистская.         </vt:lpstr>
      <vt:lpstr>МОЛОДЁЖНЫЕ СУБКУЛЬТУРЫ КАК ИСТОЧНИК ОПАСНОСТИ ДЛЯ СОЦИАЛЬНОГО И ДУХОВНОГО ЗДОРОВЬЯ МОЛОДЫХ ЛЮДЕЙ Всё больше подростков каждый день во всех странах мира становятся неформалами. Поэтому необходимо знать об этой культурной нише, понимать её и быть готовыми столкнуться с её представителями в реальной жизни.</vt:lpstr>
      <vt:lpstr>ВХОДЯ В КОНФЛИКТ С ОСНОВНОЙ КУЛЬТУРОЙ, СУБКУЛЬТУРЫ МОГУТ НОСИТЬ АГРЕССИВНЫЙ И ИНОГДА ДАЖЕ КРИМИНАЛЬНЫЙ, ЭКСТРЕМИСТСКИЙ ХАРАКТЕР (скинхеды, гопники, хакеры)</vt:lpstr>
      <vt:lpstr>        Подростки металлисты могут устраивать массовые драки и беспорядки, хулиганить, хамить старшим и считать, что поступают как истинные металлисты. Им отнюдь не понять, что это движение основано в первую очередь из-за самой музыки и особого мироощущения, а не стремления разрушать всё вокруг.</vt:lpstr>
      <vt:lpstr>Презентация PowerPoint</vt:lpstr>
      <vt:lpstr>Профилактика негативного влияния субкультур на становление личности школьника в условиях информационного общества</vt:lpstr>
      <vt:lpstr>Презентация PowerPoint</vt:lpstr>
      <vt:lpstr>Презентация PowerPoint</vt:lpstr>
      <vt:lpstr>Профилактика негативного влияния субкультур на становление личности школьника в условиях информационного общества</vt:lpstr>
      <vt:lpstr>В настоящее время особое внимание уделяется проблеме суицидального поведения подростков</vt:lpstr>
      <vt:lpstr>Презентация PowerPoint</vt:lpstr>
      <vt:lpstr>Презентация PowerPoint</vt:lpstr>
      <vt:lpstr>Профилактика негативного влияния субкультур на становление личности школьника в условиях информационного общества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Профилактика негативного влияния субкультур на становление личности школьника в условиях информационного общества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Итогом такой работы должно стать формирование толерантной, ответственной, успешной личности, ориентированной на ценности гражданственности и патриотизма.  При организации системной работы по профилактике    молодёжного экстремизма возможно использование нескольких моделей, оптимизирующих данный вид деятельности. </vt:lpstr>
      <vt:lpstr>1. Модель  профилактики,  основанная  на  усилении  роли  традиционных  институтов  социализации.</vt:lpstr>
      <vt:lpstr>2. Модель  профилактической  работы,  ориентированная  на  снижение  деструктивного  потенциала  молодёжных  субкультур</vt:lpstr>
      <vt:lpstr>Профилактика негативного влияния субкультур на становление личности школьника в условиях информационного общества</vt:lpstr>
      <vt:lpstr>Профилактика негативного влияния субкультур на становление личности школьника в условиях информационного общества</vt:lpstr>
      <vt:lpstr>Особенности негативного влияния субкультур на формирование личности школьника</vt:lpstr>
      <vt:lpstr>Рекомендации  для классных руководителей, социальных педагогов, школьных психологов  по профилактике негативного воздействия субкультур</vt:lpstr>
      <vt:lpstr>Рекомендации  для классных руководителей, социальных педагогов, школьных психологов  по профилактике негативного воздействия субкультур</vt:lpstr>
      <vt:lpstr>Рекомендации  для классных руководителей, социальных педагогов,  школьных психологов  по профилактике негативного воздействия субкультур</vt:lpstr>
      <vt:lpstr>Рекомендации родителям </vt:lpstr>
      <vt:lpstr>Рекомендации  для классных руководителей, социальных педагогов,  школьных психологов  по профилактике негативного воздействия субкультур</vt:lpstr>
      <vt:lpstr>Рекомендации  для классных руководителей, социальных педагогов,  школьных психологов  по профилактике негативного воздействия субкультур</vt:lpstr>
      <vt:lpstr>Рекомендации  для классных руководителей, социальных педагогов,  школьных психологов  по профилактике негативного воздействия субкультур</vt:lpstr>
      <vt:lpstr>Рекомендации  для классных руководителей, социальных педагогов,  школьных психологов  по профилактике негативного воздействия субкультур</vt:lpstr>
      <vt:lpstr>Рекомендации  для классных руководителей, социальных педагогов,             школьных психологов  по профилактике негативного воздействия субкультур</vt:lpstr>
      <vt:lpstr>Выводы по теме  «Профилактика негативного влияния субкультур на становление личности школьника в условиях информационного общества»</vt:lpstr>
      <vt:lpstr>Выводы по теме  «Профилактика негативного влияния субкультур на становление личности школьника в условиях информационного общества»</vt:lpstr>
      <vt:lpstr>Выводы по теме  «Профилактика негативного влияния субкультур на становление личности школьника в условиях информационного общества»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негативного влияния субкультур на становление личности школьника в условиях информационного общества</dc:title>
  <dc:creator>user</dc:creator>
  <cp:lastModifiedBy>user</cp:lastModifiedBy>
  <cp:revision>117</cp:revision>
  <dcterms:created xsi:type="dcterms:W3CDTF">2022-03-03T08:19:31Z</dcterms:created>
  <dcterms:modified xsi:type="dcterms:W3CDTF">2022-03-30T13:25:39Z</dcterms:modified>
</cp:coreProperties>
</file>