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182" autoAdjust="0"/>
  </p:normalViewPr>
  <p:slideViewPr>
    <p:cSldViewPr snapToGrid="0">
      <p:cViewPr varScale="1">
        <p:scale>
          <a:sx n="108" d="100"/>
          <a:sy n="108" d="100"/>
        </p:scale>
        <p:origin x="6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96FEB-FB0E-441E-830A-EB5A463CC748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02E44-9BEF-44C3-8C37-7FCFEBF46EAB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0960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96FEB-FB0E-441E-830A-EB5A463CC748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02E44-9BEF-44C3-8C37-7FCFEBF46E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0349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96FEB-FB0E-441E-830A-EB5A463CC748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02E44-9BEF-44C3-8C37-7FCFEBF46E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5795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96FEB-FB0E-441E-830A-EB5A463CC748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02E44-9BEF-44C3-8C37-7FCFEBF46E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3390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96FEB-FB0E-441E-830A-EB5A463CC748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02E44-9BEF-44C3-8C37-7FCFEBF46EAB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6584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96FEB-FB0E-441E-830A-EB5A463CC748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02E44-9BEF-44C3-8C37-7FCFEBF46E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7806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96FEB-FB0E-441E-830A-EB5A463CC748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02E44-9BEF-44C3-8C37-7FCFEBF46E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0427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96FEB-FB0E-441E-830A-EB5A463CC748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02E44-9BEF-44C3-8C37-7FCFEBF46E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7656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96FEB-FB0E-441E-830A-EB5A463CC748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02E44-9BEF-44C3-8C37-7FCFEBF46E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5689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F4696FEB-FB0E-441E-830A-EB5A463CC748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F302E44-9BEF-44C3-8C37-7FCFEBF46E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2524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96FEB-FB0E-441E-830A-EB5A463CC748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02E44-9BEF-44C3-8C37-7FCFEBF46E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9700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4696FEB-FB0E-441E-830A-EB5A463CC748}" type="datetimeFigureOut">
              <a:rPr lang="ru-RU" smtClean="0"/>
              <a:t>28.10.2022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F302E44-9BEF-44C3-8C37-7FCFEBF46EAB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8587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kpfu.ru/portal/docs/F30994760/_Mendelevich.V.D._.Psihologiya.deviantnogo.povedeniya.pd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npsyj.ru/articles/detail.php?article=6524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crimescience.ru/wp-content/uploads/2015/08/&#1043;&#1080;&#1083;&#1080;&#1085;&#1089;&#1082;&#1080;&#1081;_&#1044;&#1077;&#1074;&#1080;&#1072;&#1085;&#1090;&#1085;&#1086;&#1089;&#1090;&#1100;.pdf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B461DB7F-AEAD-F7FE-8E58-9278A4A390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3883" y="488272"/>
            <a:ext cx="11434439" cy="377301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4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Социально-психологическая природа </a:t>
            </a:r>
            <a:br>
              <a:rPr lang="ru-RU" sz="4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4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деструктивного поведения. </a:t>
            </a:r>
            <a:br>
              <a:rPr lang="ru-RU" sz="4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4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40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Профилактика </a:t>
            </a:r>
            <a:r>
              <a:rPr lang="ru-RU" sz="40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аддиктивного</a:t>
            </a:r>
            <a:r>
              <a:rPr lang="ru-RU" sz="40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поведения </a:t>
            </a:r>
            <a:br>
              <a:rPr lang="ru-RU" sz="40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40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 обучающихся </a:t>
            </a:r>
            <a:br>
              <a:rPr lang="ru-RU" sz="40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40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условиях общеобразовательных организаций</a:t>
            </a:r>
            <a:r>
              <a:rPr lang="ru-RU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».</a:t>
            </a:r>
            <a:br>
              <a:rPr lang="ru-RU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3600" b="1" dirty="0"/>
          </a:p>
        </p:txBody>
      </p:sp>
      <p:sp>
        <p:nvSpPr>
          <p:cNvPr id="5" name="Подзаголовок 4">
            <a:extLst>
              <a:ext uri="{FF2B5EF4-FFF2-40B4-BE49-F238E27FC236}">
                <a16:creationId xmlns:a16="http://schemas.microsoft.com/office/drawing/2014/main" id="{E6EDFD81-EB3D-F6CE-E769-67EA5CC41B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0718" y="4749554"/>
            <a:ext cx="11434439" cy="944664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СЕМИНАР ДЛЯ СПЕЦИАЛИСТОВ </a:t>
            </a:r>
          </a:p>
          <a:p>
            <a:pPr algn="ct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ОБЩЕОБРАЗОВАТЕЛЬНЫХ ОРГАНИЗАЦИЙ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" y="0"/>
            <a:ext cx="1423555" cy="1423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11770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3855"/>
            <a:ext cx="12192000" cy="1163781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АДДИКТИВНОЕ  (зависимое)  ПОВЕДЕНИЕ</a:t>
            </a:r>
            <a:b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англ. </a:t>
            </a:r>
            <a:r>
              <a:rPr lang="en-US" sz="2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addiction - </a:t>
            </a:r>
            <a:r>
              <a:rPr lang="ru-RU" sz="2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«пагубная привычка»,  «порочная склонность»</a:t>
            </a:r>
            <a:endParaRPr lang="ru-RU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1" y="1343891"/>
            <a:ext cx="11679382" cy="5070764"/>
          </a:xfrm>
        </p:spPr>
        <p:txBody>
          <a:bodyPr>
            <a:normAutofit fontScale="62500" lnSpcReduction="20000"/>
          </a:bodyPr>
          <a:lstStyle/>
          <a:p>
            <a:pPr algn="ctr">
              <a:lnSpc>
                <a:spcPct val="150000"/>
              </a:lnSpc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Одна из форм деструктивного 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(разрушительного)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поведения</a:t>
            </a:r>
          </a:p>
          <a:p>
            <a:pPr algn="just">
              <a:lnSpc>
                <a:spcPct val="150000"/>
              </a:lnSpc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Суть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аддиктивного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поведения заключается в стремлении изменить своё психическое состояние посредством приёма некоторых веществ или фиксацией внимания на определённых предметах или видах деятельности.</a:t>
            </a:r>
          </a:p>
          <a:p>
            <a:pPr algn="just">
              <a:lnSpc>
                <a:spcPct val="150000"/>
              </a:lnSpc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употребления ПАВ, привязанность к предмету или действию сопровождается развитием интенсивных эмоций, принимает такие размеры, что начинает управлять жизнью человека, лишает его воли к противодействию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аддикции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Иногда в классификациях к химическим и нехимическим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аддикциям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добавляют пограничные – «биологические»</a:t>
            </a:r>
          </a:p>
          <a:p>
            <a:pPr algn="just">
              <a:lnSpc>
                <a:spcPct val="110000"/>
              </a:lnSpc>
            </a:pPr>
            <a:r>
              <a:rPr lang="ru-RU" sz="29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 можно ознакомиться: </a:t>
            </a:r>
          </a:p>
          <a:p>
            <a:pPr algn="just">
              <a:lnSpc>
                <a:spcPct val="110000"/>
              </a:lnSpc>
            </a:pP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Менделевич В. Д. Психология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девиантного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поведения: учеб. пособие. – СПб.: Речь, 2005. – 445 с. </a:t>
            </a:r>
          </a:p>
          <a:p>
            <a:pPr algn="just">
              <a:lnSpc>
                <a:spcPct val="110000"/>
              </a:lnSpc>
            </a:pP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https://kpfu.ru/portal/docs/F30994760/_Mendelevich.V.D._.Psihologiya.deviantnogo.povedeniya.pd</a:t>
            </a: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63372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8545" y="71022"/>
            <a:ext cx="11804074" cy="1091953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Далее смотрите лекционный материал с. 4 – 7 </a:t>
            </a:r>
            <a:b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4">
            <a:extLst>
              <a:ext uri="{FF2B5EF4-FFF2-40B4-BE49-F238E27FC236}">
                <a16:creationId xmlns:a16="http://schemas.microsoft.com/office/drawing/2014/main" id="{4EB8CCCD-7127-71F8-2AD2-E29232C9443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5837" y="719680"/>
            <a:ext cx="9268287" cy="556560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155907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627797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 СЕМИНАРА: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8873" y="1191490"/>
            <a:ext cx="10792691" cy="4946073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и признаки деструктивного поведения;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причины деструктивного поведения;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механизмы формирования и распространения деструктивного поведения;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виды деструктивного поведения;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аддиктивное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(зависимое) поведение;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феномен зависимого поведения.</a:t>
            </a:r>
          </a:p>
        </p:txBody>
      </p:sp>
    </p:spTree>
    <p:extLst>
      <p:ext uri="{BB962C8B-B14F-4D97-AF65-F5344CB8AC3E}">
        <p14:creationId xmlns:p14="http://schemas.microsoft.com/office/powerpoint/2010/main" val="185693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21672"/>
            <a:ext cx="12192000" cy="2299855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Информационно-теоретическая часть</a:t>
            </a:r>
            <a:b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«Феноменологическое описание деструктивного поведения детей и подростков»</a:t>
            </a:r>
            <a:b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52945" y="1845734"/>
            <a:ext cx="10102735" cy="402336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532909" y="1845735"/>
            <a:ext cx="5043056" cy="102215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ДЕВИАНТНОЕ ПОВЕДЕНИЕ</a:t>
            </a:r>
          </a:p>
        </p:txBody>
      </p:sp>
      <p:sp>
        <p:nvSpPr>
          <p:cNvPr id="5" name="Стрелка вниз 4"/>
          <p:cNvSpPr/>
          <p:nvPr/>
        </p:nvSpPr>
        <p:spPr>
          <a:xfrm>
            <a:off x="3906982" y="3034145"/>
            <a:ext cx="553905" cy="978408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>
            <a:off x="7467601" y="3034145"/>
            <a:ext cx="484632" cy="978408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052945" y="4145588"/>
            <a:ext cx="4405746" cy="172350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широком смысле: все отклонения от норм </a:t>
            </a:r>
          </a:p>
          <a:p>
            <a:pPr algn="ctr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«негативные»  и  «позитивные»)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733309" y="4178807"/>
            <a:ext cx="4530436" cy="169028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узком смысле: нежелательное для общества поведение,</a:t>
            </a:r>
          </a:p>
          <a:p>
            <a:pPr algn="ctr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ДЕСТРУКТИВНОЕ ПОВЕДЕНИЕ</a:t>
            </a:r>
          </a:p>
        </p:txBody>
      </p:sp>
    </p:spTree>
    <p:extLst>
      <p:ext uri="{BB962C8B-B14F-4D97-AF65-F5344CB8AC3E}">
        <p14:creationId xmlns:p14="http://schemas.microsoft.com/office/powerpoint/2010/main" val="1941088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86603"/>
            <a:ext cx="10058400" cy="558249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97280" y="286604"/>
            <a:ext cx="10058399" cy="72477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5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ПРИЗНАКИ ДЕСТРУКТИВНОГО ПОВЕДЕНИЯ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097280" y="1288475"/>
            <a:ext cx="10055629" cy="59574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Признак отклонения от норм общественного развития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097280" y="2189021"/>
            <a:ext cx="10058398" cy="5541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Признак дестабилизации и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деструктивности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094509" y="3016892"/>
            <a:ext cx="10058399" cy="55021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Признак негативной социальной оценки и наказуемости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097278" y="3986143"/>
            <a:ext cx="10055631" cy="5541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Признак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компенсаторности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097277" y="4886687"/>
            <a:ext cx="10055631" cy="65947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Признак специфичности</a:t>
            </a:r>
          </a:p>
        </p:txBody>
      </p:sp>
    </p:spTree>
    <p:extLst>
      <p:ext uri="{BB962C8B-B14F-4D97-AF65-F5344CB8AC3E}">
        <p14:creationId xmlns:p14="http://schemas.microsoft.com/office/powerpoint/2010/main" val="1536310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526473"/>
            <a:ext cx="10058400" cy="566650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ru-RU" sz="24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ДЕСТРУКТИВНОЕ ПОВЕДЕНИЕ 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устойчивое поведение психически здоровой личности или группы лиц,  отклоняющееся от наиболее значимых в конкретном обществе социальных норм, причиняющее реальный ущерб самой личности, ближайшему окружению, обществу в целом.</a:t>
            </a:r>
          </a:p>
          <a:p>
            <a:pPr algn="just">
              <a:lnSpc>
                <a:spcPct val="150000"/>
              </a:lnSpc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 можно ознакомиться:</a:t>
            </a:r>
          </a:p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Комлев Ю.Ю. Теории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девиантного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поведения: учеб. пособие /Ю.Ю. Комлев.-2-е изд.,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испр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доп.-СПб.:Алеф-Пресс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2014. – 222 с.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29021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091" y="-87499"/>
            <a:ext cx="11568545" cy="658363"/>
          </a:xfrm>
        </p:spPr>
        <p:txBody>
          <a:bodyPr>
            <a:normAutofit/>
          </a:bodyPr>
          <a:lstStyle/>
          <a:p>
            <a:pPr algn="ctr"/>
            <a:r>
              <a:rPr lang="ru-RU" sz="2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 ДЕСТРУКТИВНОГО ПОВЕДЕНИЯ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71724" y="808982"/>
            <a:ext cx="10058400" cy="519545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97280" y="1439361"/>
            <a:ext cx="4087090" cy="66501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СРЕДОВЫЕ ПРИЧИНЫ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7181713" y="1395090"/>
            <a:ext cx="3973227" cy="70658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ПЕРСОНАЛЬНЫЕ ПРИЧИНЫ</a:t>
            </a:r>
          </a:p>
        </p:txBody>
      </p:sp>
      <p:sp>
        <p:nvSpPr>
          <p:cNvPr id="6" name="Стрелка вниз 5"/>
          <p:cNvSpPr/>
          <p:nvPr/>
        </p:nvSpPr>
        <p:spPr>
          <a:xfrm>
            <a:off x="2647742" y="601161"/>
            <a:ext cx="484632" cy="71345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>
            <a:off x="9037143" y="600409"/>
            <a:ext cx="484632" cy="71495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24691" y="2131969"/>
            <a:ext cx="11030989" cy="19343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24690" y="4057873"/>
            <a:ext cx="11030989" cy="199644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24691" y="2119745"/>
            <a:ext cx="972589" cy="195349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поддаются значительному изменению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24689" y="4073235"/>
            <a:ext cx="972591" cy="195349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Поддаются значительному изменению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322022" y="2405158"/>
            <a:ext cx="2862348" cy="16611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Факторы внешней природной среды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7181713" y="2410692"/>
            <a:ext cx="3057558" cy="164718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Персональные биологические факторы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362065" y="4397309"/>
            <a:ext cx="2862348" cy="160712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Факторы социальной среды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7140228" y="4397308"/>
            <a:ext cx="3057558" cy="16071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Персональные психологические факторы</a:t>
            </a:r>
          </a:p>
        </p:txBody>
      </p:sp>
      <p:sp>
        <p:nvSpPr>
          <p:cNvPr id="26" name="Дуга 25"/>
          <p:cNvSpPr/>
          <p:nvPr/>
        </p:nvSpPr>
        <p:spPr>
          <a:xfrm rot="18417356">
            <a:off x="6395023" y="2281331"/>
            <a:ext cx="2158873" cy="2437951"/>
          </a:xfrm>
          <a:prstGeom prst="arc">
            <a:avLst>
              <a:gd name="adj1" fmla="val 10208608"/>
              <a:gd name="adj2" fmla="val 20953186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Дуга 26"/>
          <p:cNvSpPr/>
          <p:nvPr/>
        </p:nvSpPr>
        <p:spPr>
          <a:xfrm>
            <a:off x="3793239" y="2435378"/>
            <a:ext cx="2018138" cy="2469131"/>
          </a:xfrm>
          <a:prstGeom prst="arc">
            <a:avLst>
              <a:gd name="adj1" fmla="val 16851557"/>
              <a:gd name="adj2" fmla="val 3912090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0307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10836"/>
            <a:ext cx="12192000" cy="734291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 - СРЕДОВЫЕ ПРИЧИНЫ ДЕСТРУКТИВНОГО ПОВЕДЕНИЯ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7927" y="1233055"/>
            <a:ext cx="11554691" cy="5624946"/>
          </a:xfrm>
        </p:spPr>
        <p:txBody>
          <a:bodyPr/>
          <a:lstStyle/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87925" y="623457"/>
            <a:ext cx="11554691" cy="6113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3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Девиантогенные</a:t>
            </a:r>
            <a:r>
              <a:rPr lang="ru-RU" sz="2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факторы, связанные с дисфункцией политических институтов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87925" y="1438283"/>
            <a:ext cx="11554691" cy="55850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3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Девиантогенные</a:t>
            </a:r>
            <a:r>
              <a:rPr lang="ru-RU" sz="2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факторы, связанные с дисфункцией экономических институтов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87924" y="2200281"/>
            <a:ext cx="11520056" cy="60267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3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Девиантогенные</a:t>
            </a:r>
            <a:r>
              <a:rPr lang="ru-RU" sz="2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факторы, связанные с дисфункцией института брака и семьи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87924" y="2977434"/>
            <a:ext cx="11554692" cy="69705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3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Девиантогенные</a:t>
            </a:r>
            <a:r>
              <a:rPr lang="ru-RU" sz="2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факторы, связанные с дисфункцией институтов культуры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87925" y="3897459"/>
            <a:ext cx="11554691" cy="69272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3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Девиантогенные</a:t>
            </a:r>
            <a:r>
              <a:rPr lang="ru-RU" sz="2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факторы, связанные с дисфункцией институтов морали, нравственности и духовности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87925" y="4813155"/>
            <a:ext cx="11554691" cy="75637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3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Девиантогенные</a:t>
            </a:r>
            <a:r>
              <a:rPr lang="ru-RU" sz="2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факторы, связанные с дисфункцией </a:t>
            </a:r>
            <a:r>
              <a:rPr lang="ru-RU" sz="23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медийно</a:t>
            </a:r>
            <a:r>
              <a:rPr lang="ru-RU" sz="2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-информационных институтов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0" y="5840989"/>
            <a:ext cx="12192000" cy="1017011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i="1" dirty="0" err="1"/>
              <a:t>Реан</a:t>
            </a:r>
            <a:r>
              <a:rPr lang="ru-RU" i="1" dirty="0"/>
              <a:t> А.А. Факторы риска </a:t>
            </a:r>
            <a:r>
              <a:rPr lang="ru-RU" i="1" dirty="0" err="1"/>
              <a:t>девиантного</a:t>
            </a:r>
            <a:r>
              <a:rPr lang="ru-RU" i="1" dirty="0"/>
              <a:t> поведения: семейный контекст// Национальный психологический журнал. -0.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Реан А.А. Факторы риска </a:t>
            </a: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девиантного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поведения: семейный контекст// Национальный психологический   журнал. – 2015, №4 (20). – С.105-110</a:t>
            </a:r>
            <a:endParaRPr lang="ru-RU" dirty="0"/>
          </a:p>
          <a:p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  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npsyj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.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ru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articles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detail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.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php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?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article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=6524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7661757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1999" cy="839897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2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МЕХАНИЗМЫ ФОРМИРОВАНИЯ И РАСПРОСТРАНЕНИЯ </a:t>
            </a:r>
            <a:br>
              <a:rPr lang="ru-RU" sz="2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ДЕСТРУКТИВНОГО ПОВЕДЕНИЯ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401" y="1080655"/>
            <a:ext cx="11817926" cy="478843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52401" y="990603"/>
            <a:ext cx="11817926" cy="58189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 массовой передачи деструктивного опыта под влиянием крупных социальных групп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52401" y="1747369"/>
            <a:ext cx="11817926" cy="59574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 принятия человеком модели деструктивного поведения под давлением авторитетных людей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52401" y="2493821"/>
            <a:ext cx="11817926" cy="55417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 закрепления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деструктивности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через получение физического и психического удовлетворения от акта деструктивного поведения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52401" y="3231578"/>
            <a:ext cx="11817926" cy="62345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 закрепления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деструктивности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через нейтрализацию негативных эмоциональных переживаний  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52401" y="4029907"/>
            <a:ext cx="11817926" cy="60959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 стимулирования активности посредством деструктивного поведения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87036" y="4814382"/>
            <a:ext cx="11817926" cy="67887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 осознанного саморазрушения, воспринимаемого как самонаказание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87036" y="5668129"/>
            <a:ext cx="11783291" cy="62176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«Оппозиционный механизм»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0" y="6335608"/>
            <a:ext cx="12191999" cy="568111"/>
          </a:xfrm>
          <a:prstGeom prst="round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crimescience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.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ru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en-US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wp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-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content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uploads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/2015/08/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Гилинский_Девиантность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.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pdf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096000" y="6858000"/>
            <a:ext cx="45719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50640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51163"/>
          </a:xfr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ru-RU" sz="2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ДЕСТРУКТИВНОГО ПОВЕДЕНИЯ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8655" y="886691"/>
            <a:ext cx="11665527" cy="527858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18655" y="1336962"/>
            <a:ext cx="5181599" cy="775856"/>
          </a:xfrm>
          <a:prstGeom prst="round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Делинквентное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поведение</a:t>
            </a:r>
          </a:p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(противоправное)</a:t>
            </a:r>
          </a:p>
        </p:txBody>
      </p:sp>
      <p:sp>
        <p:nvSpPr>
          <p:cNvPr id="5" name="Стрелка вниз 4"/>
          <p:cNvSpPr/>
          <p:nvPr/>
        </p:nvSpPr>
        <p:spPr>
          <a:xfrm>
            <a:off x="3879273" y="651164"/>
            <a:ext cx="346363" cy="640640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>
            <a:off x="7592291" y="651164"/>
            <a:ext cx="332510" cy="640640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386945" y="1336961"/>
            <a:ext cx="5597237" cy="775857"/>
          </a:xfrm>
          <a:prstGeom prst="round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Отклоняющееся поведение, не попадающее в категорию противоправного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643738" y="2348345"/>
            <a:ext cx="6664037" cy="554180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Аддиктивное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поведение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643738" y="3072244"/>
            <a:ext cx="6664037" cy="595747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Отклоняющееся поведение на базе агрессивности личности 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643738" y="3826111"/>
            <a:ext cx="6664037" cy="620123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Суицидальное поведение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643741" y="4627418"/>
            <a:ext cx="6664037" cy="623455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Патологичное сексуальное и репродуктивное поведение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643740" y="5359432"/>
            <a:ext cx="6664037" cy="570313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Социально-паразитарное поведение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643738" y="6078818"/>
            <a:ext cx="6664037" cy="640637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Отклоняющееся поведение на основе нарушений социально-личностной самореализации</a:t>
            </a: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flipH="1">
            <a:off x="11568542" y="2112818"/>
            <a:ext cx="2" cy="438286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flipH="1">
            <a:off x="10480960" y="2625435"/>
            <a:ext cx="1059875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flipH="1">
            <a:off x="10480960" y="3370117"/>
            <a:ext cx="1087583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flipV="1">
            <a:off x="11568544" y="4128655"/>
            <a:ext cx="1" cy="385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flipH="1">
            <a:off x="10467105" y="4105900"/>
            <a:ext cx="1087584" cy="889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 flipH="1">
            <a:off x="11554691" y="4789223"/>
            <a:ext cx="13853" cy="460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 flipV="1">
            <a:off x="11568544" y="4821382"/>
            <a:ext cx="13856" cy="49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/>
          <p:nvPr/>
        </p:nvCxnSpPr>
        <p:spPr>
          <a:xfrm>
            <a:off x="11568544" y="4821382"/>
            <a:ext cx="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 flipH="1">
            <a:off x="10480960" y="4846106"/>
            <a:ext cx="1073731" cy="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 flipH="1" flipV="1">
            <a:off x="10567552" y="5566543"/>
            <a:ext cx="1000992" cy="298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/>
          <p:nvPr/>
        </p:nvCxnSpPr>
        <p:spPr>
          <a:xfrm flipH="1">
            <a:off x="10567552" y="6495683"/>
            <a:ext cx="973284" cy="96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1620675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287</TotalTime>
  <Words>659</Words>
  <Application>Microsoft Office PowerPoint</Application>
  <PresentationFormat>Широкоэкранный</PresentationFormat>
  <Paragraphs>82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Calibri</vt:lpstr>
      <vt:lpstr>Calibri Light</vt:lpstr>
      <vt:lpstr>Times New Roman</vt:lpstr>
      <vt:lpstr>Wingdings</vt:lpstr>
      <vt:lpstr>Ретро</vt:lpstr>
      <vt:lpstr> «Социально-психологическая природа  деструктивного поведения.   Профилактика аддиктивного поведения  у обучающихся  в условиях общеобразовательных организаций». </vt:lpstr>
      <vt:lpstr>ВОПРОСЫ СЕМИНАРА:</vt:lpstr>
      <vt:lpstr>I. Информационно-теоретическая часть  «Феноменологическое описание деструктивного поведения детей и подростков» </vt:lpstr>
      <vt:lpstr>Презентация PowerPoint</vt:lpstr>
      <vt:lpstr>Презентация PowerPoint</vt:lpstr>
      <vt:lpstr>ПРИЧИНЫ ДЕСТРУКТИВНОГО ПОВЕДЕНИЯ</vt:lpstr>
      <vt:lpstr>СОЦИАЛЬНО - СРЕДОВЫЕ ПРИЧИНЫ ДЕСТРУКТИВНОГО ПОВЕДЕНИЯ</vt:lpstr>
      <vt:lpstr>МЕХАНИЗМЫ ФОРМИРОВАНИЯ И РАСПРОСТРАНЕНИЯ  ДЕСТРУКТИВНОГО ПОВЕДЕНИЯ</vt:lpstr>
      <vt:lpstr>ВИДЫ ДЕСТРУКТИВНОГО ПОВЕДЕНИЯ</vt:lpstr>
      <vt:lpstr>АДДИКТИВНОЕ  (зависимое)  ПОВЕДЕНИЕ от англ. addiction -  «пагубная привычка»,  «порочная склонность»</vt:lpstr>
      <vt:lpstr>Далее смотрите лекционный материал с. 4 – 7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«Социально-психологическая природа  деструктивного поведения.   Профилактика аддиктивного поведения  у обучающихся  в условиях общеобразовательных организаций». </dc:title>
  <dc:creator>ПМПС Волосово</dc:creator>
  <cp:lastModifiedBy>ПМПС Волосово</cp:lastModifiedBy>
  <cp:revision>30</cp:revision>
  <dcterms:created xsi:type="dcterms:W3CDTF">2022-10-26T08:18:02Z</dcterms:created>
  <dcterms:modified xsi:type="dcterms:W3CDTF">2022-10-28T10:20:03Z</dcterms:modified>
</cp:coreProperties>
</file>