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1" r:id="rId4"/>
    <p:sldId id="265" r:id="rId5"/>
    <p:sldId id="266" r:id="rId6"/>
    <p:sldId id="267" r:id="rId7"/>
    <p:sldId id="275" r:id="rId8"/>
    <p:sldId id="273" r:id="rId9"/>
    <p:sldId id="274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1500174"/>
            <a:ext cx="7786742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Формы и методы профилактики </a:t>
            </a:r>
            <a:br>
              <a:rPr lang="ru-RU" dirty="0"/>
            </a:br>
            <a:r>
              <a:rPr lang="ru-RU" dirty="0"/>
              <a:t>подростковых </a:t>
            </a:r>
            <a:r>
              <a:rPr lang="ru-RU" dirty="0" err="1"/>
              <a:t>аддикций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3786190"/>
            <a:ext cx="4645750" cy="192882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ru-RU" sz="2400" dirty="0"/>
              <a:t>					</a:t>
            </a:r>
            <a:r>
              <a:rPr lang="ru-RU" sz="2400" dirty="0" smtClean="0"/>
              <a:t>Социальный </a:t>
            </a:r>
            <a:r>
              <a:rPr lang="ru-RU" sz="2400" dirty="0"/>
              <a:t>педагог</a:t>
            </a:r>
          </a:p>
          <a:p>
            <a:pPr>
              <a:lnSpc>
                <a:spcPct val="110000"/>
              </a:lnSpc>
            </a:pPr>
            <a:r>
              <a:rPr lang="ru-RU" sz="2400" dirty="0"/>
              <a:t>	</a:t>
            </a:r>
            <a:r>
              <a:rPr lang="ru-RU" sz="2400" dirty="0" smtClean="0"/>
              <a:t>МОУ </a:t>
            </a:r>
            <a:r>
              <a:rPr lang="ru-RU" sz="2400" dirty="0"/>
              <a:t>«Волосовская СОШ №1»</a:t>
            </a:r>
          </a:p>
          <a:p>
            <a:pPr>
              <a:lnSpc>
                <a:spcPct val="110000"/>
              </a:lnSpc>
            </a:pPr>
            <a:r>
              <a:rPr lang="ru-RU" sz="2400" dirty="0"/>
              <a:t>			</a:t>
            </a:r>
            <a:r>
              <a:rPr lang="ru-RU" sz="2400" dirty="0" err="1"/>
              <a:t>Ерменева</a:t>
            </a:r>
            <a:r>
              <a:rPr lang="ru-RU" sz="2400" dirty="0"/>
              <a:t> О.Н.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610075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19.01.2023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Спасибо за внимание</a:t>
            </a:r>
            <a:endParaRPr lang="ru-RU" sz="4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714356"/>
            <a:ext cx="7543824" cy="11327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Виды </a:t>
            </a:r>
            <a:r>
              <a:rPr lang="ru-RU" sz="3100" b="1" dirty="0" err="1" smtClean="0"/>
              <a:t>аддиктивного</a:t>
            </a:r>
            <a:r>
              <a:rPr lang="ru-RU" sz="3100" b="1" dirty="0" smtClean="0"/>
              <a:t> поведения подростков: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96730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1.     Употребление алкоголя, никотина.</a:t>
            </a:r>
          </a:p>
          <a:p>
            <a:pPr algn="just">
              <a:buNone/>
            </a:pPr>
            <a:r>
              <a:rPr lang="ru-RU" dirty="0" smtClean="0"/>
              <a:t>2. Употребление веществ, изменяющих психическое состояние, включая наркотики, лекарства, различные яды.</a:t>
            </a:r>
          </a:p>
          <a:p>
            <a:pPr algn="just">
              <a:buNone/>
            </a:pPr>
            <a:r>
              <a:rPr lang="ru-RU" dirty="0" smtClean="0"/>
              <a:t>3. Участие в азартных играх, включая компьютерные.</a:t>
            </a:r>
          </a:p>
          <a:p>
            <a:pPr algn="just">
              <a:buNone/>
            </a:pPr>
            <a:r>
              <a:rPr lang="ru-RU" dirty="0" smtClean="0"/>
              <a:t>4. Сексуальное </a:t>
            </a:r>
            <a:r>
              <a:rPr lang="ru-RU" dirty="0" err="1" smtClean="0"/>
              <a:t>аддиктивное</a:t>
            </a:r>
            <a:r>
              <a:rPr lang="ru-RU" dirty="0" smtClean="0"/>
              <a:t> поведение.</a:t>
            </a:r>
          </a:p>
          <a:p>
            <a:pPr algn="just">
              <a:buNone/>
            </a:pPr>
            <a:r>
              <a:rPr lang="ru-RU" dirty="0" smtClean="0"/>
              <a:t>5. Переедание или голодание.</a:t>
            </a:r>
          </a:p>
          <a:p>
            <a:pPr algn="just">
              <a:buNone/>
            </a:pPr>
            <a:r>
              <a:rPr lang="ru-RU" dirty="0" smtClean="0"/>
              <a:t>6. Телевизор, длительное прослушивание музыки, главным образом, основанной на низкочастотных ритмах.</a:t>
            </a:r>
          </a:p>
          <a:p>
            <a:pPr algn="just">
              <a:buNone/>
            </a:pPr>
            <a:r>
              <a:rPr lang="ru-RU" dirty="0" smtClean="0"/>
              <a:t>7. Религия, сектантство.</a:t>
            </a:r>
          </a:p>
          <a:p>
            <a:pPr algn="just">
              <a:buNone/>
            </a:pPr>
            <a:r>
              <a:rPr lang="ru-RU" dirty="0" smtClean="0"/>
              <a:t>8. Нездоровое увлечение литературой в стиле «</a:t>
            </a:r>
            <a:r>
              <a:rPr lang="ru-RU" dirty="0" err="1" smtClean="0"/>
              <a:t>фэнтези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Особенности </a:t>
            </a:r>
            <a:r>
              <a:rPr lang="ru-RU" sz="3100" b="1" dirty="0" err="1" smtClean="0"/>
              <a:t>аддиктивной</a:t>
            </a:r>
            <a:r>
              <a:rPr lang="ru-RU" sz="3100" b="1" dirty="0" smtClean="0"/>
              <a:t> личности: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50387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Любая зависимость формируется преимущественно у лиц, с выраженной тенденцией к:</a:t>
            </a:r>
          </a:p>
          <a:p>
            <a:r>
              <a:rPr lang="ru-RU" dirty="0" smtClean="0"/>
              <a:t>Самоутверждению и немедленному выполнению своих претензий.</a:t>
            </a:r>
          </a:p>
          <a:p>
            <a:r>
              <a:rPr lang="ru-RU" dirty="0" smtClean="0"/>
              <a:t>Сниженной способностью к длительной целенаправленной деятельности;</a:t>
            </a:r>
          </a:p>
          <a:p>
            <a:r>
              <a:rPr lang="ru-RU" dirty="0" smtClean="0"/>
              <a:t>Демонстративному проявлению чувств, подражанию и лжи.</a:t>
            </a:r>
          </a:p>
          <a:p>
            <a:r>
              <a:rPr lang="ru-RU" dirty="0" smtClean="0"/>
              <a:t>Сниженной самооценке, способностей к </a:t>
            </a:r>
            <a:r>
              <a:rPr lang="ru-RU" dirty="0" err="1" smtClean="0"/>
              <a:t>совладанию</a:t>
            </a:r>
            <a:r>
              <a:rPr lang="ru-RU" dirty="0" smtClean="0"/>
              <a:t> со стрессом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Склонностью к избыточному фантазированию.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86808" cy="71438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Организация работы по профилактике </a:t>
            </a:r>
            <a:r>
              <a:rPr lang="ru-RU" sz="2800" b="1" dirty="0" err="1" smtClean="0"/>
              <a:t>аддиктивного</a:t>
            </a:r>
            <a:r>
              <a:rPr lang="ru-RU" sz="2800" b="1" dirty="0" smtClean="0"/>
              <a:t> поведения учащихся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401080" cy="485778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1.</a:t>
            </a:r>
            <a:r>
              <a:rPr lang="ru-RU" sz="3100" dirty="0" smtClean="0"/>
              <a:t> Выявление лидеров, ведущих </a:t>
            </a:r>
            <a:r>
              <a:rPr lang="ru-RU" sz="3100" dirty="0" err="1" smtClean="0"/>
              <a:t>девиантный</a:t>
            </a:r>
            <a:r>
              <a:rPr lang="ru-RU" sz="3100" dirty="0" smtClean="0"/>
              <a:t> образ жизни.</a:t>
            </a:r>
          </a:p>
          <a:p>
            <a:pPr algn="just">
              <a:buNone/>
            </a:pPr>
            <a:r>
              <a:rPr lang="ru-RU" sz="3100" dirty="0" smtClean="0"/>
              <a:t>2. Стимулирование создания молодежных объединений, участники которых ведут здоровый образ жизни.</a:t>
            </a:r>
          </a:p>
          <a:p>
            <a:pPr algn="just">
              <a:buNone/>
            </a:pPr>
            <a:r>
              <a:rPr lang="ru-RU" sz="3100" dirty="0" smtClean="0"/>
              <a:t>(Совет старшеклассников,  ШСК «Альтаир», ДЮП, ЮИД, ЮНАРМИЯ, РДДМ (РДШ)</a:t>
            </a:r>
          </a:p>
          <a:p>
            <a:pPr algn="just">
              <a:buNone/>
            </a:pPr>
            <a:r>
              <a:rPr lang="ru-RU" sz="3100" dirty="0" smtClean="0"/>
              <a:t>3. Психологическое информирование родителей о механизмах становления </a:t>
            </a:r>
            <a:r>
              <a:rPr lang="ru-RU" sz="3100" dirty="0" err="1" smtClean="0"/>
              <a:t>девиантных</a:t>
            </a:r>
            <a:r>
              <a:rPr lang="ru-RU" sz="3100" dirty="0" smtClean="0"/>
              <a:t> и </a:t>
            </a:r>
            <a:r>
              <a:rPr lang="ru-RU" sz="3100" dirty="0" err="1" smtClean="0"/>
              <a:t>аддиктивных</a:t>
            </a:r>
            <a:r>
              <a:rPr lang="ru-RU" sz="3100" dirty="0" smtClean="0"/>
              <a:t> форм поведения.</a:t>
            </a:r>
          </a:p>
          <a:p>
            <a:pPr algn="just">
              <a:buNone/>
            </a:pPr>
            <a:r>
              <a:rPr lang="ru-RU" sz="3100" dirty="0" smtClean="0"/>
              <a:t>4. Формирование у родителей навыков эффективного взаимодействия с детьми по предотвращению конфликтных ситуаций друг с другом.</a:t>
            </a:r>
          </a:p>
          <a:p>
            <a:pPr algn="just">
              <a:buNone/>
            </a:pPr>
            <a:r>
              <a:rPr lang="ru-RU" sz="3100" dirty="0" smtClean="0"/>
              <a:t>5. Систематическое обучение учащихся (начиная с младшего школьного возраста) навыкам критического восприятия информации тенденциозного характера, прямо или косвенно пропагандирующие </a:t>
            </a:r>
            <a:r>
              <a:rPr lang="ru-RU" sz="3100" dirty="0" err="1" smtClean="0"/>
              <a:t>девиантный</a:t>
            </a:r>
            <a:r>
              <a:rPr lang="ru-RU" sz="3100" dirty="0" smtClean="0"/>
              <a:t> образ жизни.</a:t>
            </a:r>
          </a:p>
          <a:p>
            <a:pPr algn="just">
              <a:buNone/>
            </a:pPr>
            <a:r>
              <a:rPr lang="ru-RU" sz="3100" b="1" dirty="0" smtClean="0"/>
              <a:t> </a:t>
            </a:r>
            <a:endParaRPr lang="ru-RU" sz="31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15328" cy="114300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Основные методы и формы профилактической работы по предупреждению </a:t>
            </a:r>
            <a:r>
              <a:rPr lang="ru-RU" sz="2400" b="1" dirty="0" err="1" smtClean="0"/>
              <a:t>аддиктивного</a:t>
            </a:r>
            <a:r>
              <a:rPr lang="ru-RU" sz="2400" b="1" dirty="0" smtClean="0"/>
              <a:t> поведения обучающихся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8643998" cy="4857784"/>
          </a:xfrm>
        </p:spPr>
        <p:txBody>
          <a:bodyPr>
            <a:normAutofit fontScale="77500" lnSpcReduction="20000"/>
          </a:bodyPr>
          <a:lstStyle/>
          <a:p>
            <a:pPr marL="514350" lvl="0" indent="-514350" algn="just">
              <a:buNone/>
            </a:pPr>
            <a:r>
              <a:rPr lang="ru-RU" sz="2900" dirty="0" smtClean="0"/>
              <a:t>1. Формирование социальных паспортов класса.</a:t>
            </a:r>
          </a:p>
          <a:p>
            <a:pPr marL="514350" lvl="0" indent="-514350" algn="just">
              <a:buNone/>
            </a:pPr>
            <a:r>
              <a:rPr lang="ru-RU" sz="2900" dirty="0" smtClean="0"/>
              <a:t>2. Ранняя профилактика детей группы «риска» (заполняется классным руководителем: карта наблюдения за обучающимся, акты обследования ЖБУ).</a:t>
            </a:r>
          </a:p>
          <a:p>
            <a:pPr marL="514350" lvl="0" indent="-514350" algn="just">
              <a:buNone/>
            </a:pPr>
            <a:r>
              <a:rPr lang="ru-RU" sz="2900" dirty="0" smtClean="0"/>
              <a:t>3.  Работа Совета профилактики. </a:t>
            </a:r>
          </a:p>
          <a:p>
            <a:pPr marL="514350" lvl="0" indent="-514350" algn="just">
              <a:buNone/>
            </a:pPr>
            <a:r>
              <a:rPr lang="ru-RU" sz="2900" dirty="0" smtClean="0"/>
              <a:t>4.Психолого-педагогическая диагностика обучающихся (анкетирование, мониторинг и т.д.)</a:t>
            </a:r>
          </a:p>
          <a:p>
            <a:pPr marL="514350" indent="-514350" algn="just">
              <a:buNone/>
            </a:pPr>
            <a:r>
              <a:rPr lang="ru-RU" sz="2900" dirty="0" smtClean="0"/>
              <a:t> 5.Культурно-досуговая деятельность (районные акции, школьные акции, конкурс рисунков «Спорт-альтернатива вредным привычкам», просмотр и обсуждение с ребятами видеофильмов о последствиях алкогольной  и наркотической зависимости, организация работы летних лагерей и трудовых бригад, .</a:t>
            </a:r>
          </a:p>
          <a:p>
            <a:pPr marL="514350" lvl="0" indent="-514350" algn="just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358246" cy="5467368"/>
          </a:xfrm>
        </p:spPr>
        <p:txBody>
          <a:bodyPr>
            <a:normAutofit/>
          </a:bodyPr>
          <a:lstStyle/>
          <a:p>
            <a:pPr marL="514350" lvl="0" indent="-514350" algn="just">
              <a:buNone/>
            </a:pPr>
            <a:r>
              <a:rPr lang="ru-RU" dirty="0" smtClean="0"/>
              <a:t>6.Проведение классных часов по профилактике </a:t>
            </a:r>
            <a:r>
              <a:rPr lang="ru-RU" dirty="0" err="1" smtClean="0"/>
              <a:t>аддиктивного</a:t>
            </a:r>
            <a:r>
              <a:rPr lang="ru-RU" dirty="0" smtClean="0"/>
              <a:t> поведения (с 5 класса)</a:t>
            </a:r>
          </a:p>
          <a:p>
            <a:pPr marL="514350" lvl="0" indent="-514350" algn="just">
              <a:buNone/>
            </a:pPr>
            <a:r>
              <a:rPr lang="ru-RU" dirty="0" smtClean="0"/>
              <a:t>7. Лекции-беседы с ребятами с привлечением различных специалистов системы профилактики.</a:t>
            </a:r>
          </a:p>
          <a:p>
            <a:pPr lvl="0" algn="just">
              <a:buNone/>
            </a:pPr>
            <a:r>
              <a:rPr lang="ru-RU" dirty="0" smtClean="0"/>
              <a:t>8. Проведение тренингов (формирования жизненных навыков (формируются умения общаться, поддерживать дружеские связи и конструктивно разрешать конфликты).</a:t>
            </a:r>
          </a:p>
          <a:p>
            <a:pPr lvl="0">
              <a:buNone/>
            </a:pPr>
            <a:r>
              <a:rPr lang="ru-RU" dirty="0" smtClean="0"/>
              <a:t>9.Организация родительских лекториев по заданным темам.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64360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Социальный педагог:</a:t>
            </a:r>
          </a:p>
          <a:p>
            <a:r>
              <a:rPr lang="ru-RU" dirty="0" smtClean="0"/>
              <a:t>организуют своевременное выявление типичных кризисных ситуаций, возникающих у обучающихся;</a:t>
            </a:r>
          </a:p>
          <a:p>
            <a:r>
              <a:rPr lang="ru-RU" dirty="0" smtClean="0"/>
              <a:t>при выявлении суицидального настроения у обучающегося организуют консультацию школьного педагога-психолога; </a:t>
            </a:r>
          </a:p>
          <a:p>
            <a:r>
              <a:rPr lang="ru-RU" dirty="0" smtClean="0"/>
              <a:t>предоставляет необходимые сведения и документы о несовершеннолетнем и семье в </a:t>
            </a:r>
            <a:r>
              <a:rPr lang="ru-RU" dirty="0" err="1" smtClean="0"/>
              <a:t>КДНиЗП</a:t>
            </a:r>
            <a:r>
              <a:rPr lang="ru-RU" dirty="0" smtClean="0"/>
              <a:t>; принимает участие во внеочередном её заседании;</a:t>
            </a:r>
          </a:p>
          <a:p>
            <a:r>
              <a:rPr lang="ru-RU" dirty="0" smtClean="0"/>
              <a:t>контролируют исполнение выданных рекомендаций;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ru-RU" sz="2600" dirty="0" smtClean="0"/>
              <a:t>участвует в экстренных выездах выездной мобильной бригады в семьи с несовершеннолетними детьми, совершившими суицидальную попытку, имеющими суицидальное настроение;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ru-RU" sz="2600" dirty="0" smtClean="0"/>
              <a:t>организует комплексную работу ведомств системы профилактики безнадзорности и правонарушений несовершеннолетних с несовершеннолетним и семьей. </a:t>
            </a:r>
          </a:p>
          <a:p>
            <a:pPr marL="274320" lvl="2" indent="-274320">
              <a:buClr>
                <a:schemeClr val="accent3"/>
              </a:buClr>
              <a:buSzPct val="95000"/>
              <a:buNone/>
            </a:pPr>
            <a:endParaRPr lang="ru-RU" sz="26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8647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Классные руководители:</a:t>
            </a:r>
          </a:p>
          <a:p>
            <a:r>
              <a:rPr lang="ru-RU" dirty="0" smtClean="0"/>
              <a:t>организуют своевременное выявление типичных кризисных ситуаций, возникающих у обучающихся;</a:t>
            </a:r>
          </a:p>
          <a:p>
            <a:r>
              <a:rPr lang="ru-RU" dirty="0" smtClean="0"/>
              <a:t>при выявлении </a:t>
            </a:r>
            <a:r>
              <a:rPr lang="ru-RU" dirty="0"/>
              <a:t>(</a:t>
            </a:r>
            <a:r>
              <a:rPr lang="ru-RU" dirty="0" smtClean="0"/>
              <a:t>суицидального )настроения </a:t>
            </a:r>
            <a:r>
              <a:rPr lang="ru-RU" dirty="0" smtClean="0"/>
              <a:t>у обучающегося организуют консультацию школьного педагога-психолога; </a:t>
            </a:r>
          </a:p>
          <a:p>
            <a:r>
              <a:rPr lang="ru-RU" dirty="0" smtClean="0"/>
              <a:t>незамедлительно осуществляют оповещение родителей (законных представителей);</a:t>
            </a:r>
          </a:p>
          <a:p>
            <a:r>
              <a:rPr lang="ru-RU" dirty="0" smtClean="0"/>
              <a:t>предоставляют необходимые сведения и документы о несовершеннолетнем и семье.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Педагог-психолог:</a:t>
            </a:r>
          </a:p>
          <a:p>
            <a:r>
              <a:rPr lang="ru-RU" dirty="0" smtClean="0"/>
              <a:t>организуют своевременное выявление типичных кризисных ситуаций, возникающих у обучающихся;</a:t>
            </a:r>
          </a:p>
          <a:p>
            <a:r>
              <a:rPr lang="ru-RU" dirty="0" smtClean="0"/>
              <a:t>при выявлении суицидального настроения у обучающегося организуют первичную консультацию;</a:t>
            </a:r>
          </a:p>
          <a:p>
            <a:r>
              <a:rPr lang="ru-RU" dirty="0" smtClean="0"/>
              <a:t>рекомендует родителям (законным представителям) обратиться к </a:t>
            </a:r>
            <a:r>
              <a:rPr lang="ru-RU" dirty="0" smtClean="0"/>
              <a:t>специалистам</a:t>
            </a:r>
            <a:r>
              <a:rPr lang="ru-RU" dirty="0" smtClean="0"/>
              <a:t> </a:t>
            </a:r>
            <a:r>
              <a:rPr lang="ru-RU" dirty="0" smtClean="0"/>
              <a:t>ППМС центра</a:t>
            </a:r>
            <a:r>
              <a:rPr lang="ru-RU" dirty="0" smtClean="0"/>
              <a:t>, либо к другим специалистам  </a:t>
            </a:r>
            <a:r>
              <a:rPr lang="ru-RU" dirty="0" smtClean="0"/>
              <a:t>медицинской организации.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218</TotalTime>
  <Words>395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Формы и методы профилактики  подростковых аддикций</vt:lpstr>
      <vt:lpstr>Виды аддиктивного поведения подростков: </vt:lpstr>
      <vt:lpstr>Особенности аддиктивной личности: </vt:lpstr>
      <vt:lpstr>Организация работы по профилактике аддиктивного поведения учащихся</vt:lpstr>
      <vt:lpstr> Основные методы и формы профилактической работы по предупреждению аддиктивного поведения обучающихся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аддиктивного поведения</dc:title>
  <dc:creator>Александр</dc:creator>
  <cp:lastModifiedBy>user</cp:lastModifiedBy>
  <cp:revision>29</cp:revision>
  <dcterms:created xsi:type="dcterms:W3CDTF">2013-12-08T15:47:27Z</dcterms:created>
  <dcterms:modified xsi:type="dcterms:W3CDTF">2023-01-18T16:16:33Z</dcterms:modified>
</cp:coreProperties>
</file>