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4" r:id="rId4"/>
    <p:sldId id="265" r:id="rId5"/>
    <p:sldId id="261" r:id="rId6"/>
    <p:sldId id="266" r:id="rId7"/>
    <p:sldId id="267" r:id="rId8"/>
    <p:sldId id="268" r:id="rId9"/>
    <p:sldId id="269" r:id="rId10"/>
    <p:sldId id="271" r:id="rId11"/>
    <p:sldId id="270" r:id="rId12"/>
    <p:sldId id="272" r:id="rId13"/>
    <p:sldId id="273" r:id="rId14"/>
    <p:sldId id="25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3C8F"/>
    <a:srgbClr val="69140D"/>
    <a:srgbClr val="381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2873AD-E301-4F35-87E2-6982BE2C4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745" y="1978706"/>
            <a:ext cx="11362544" cy="1768836"/>
          </a:xfrm>
        </p:spPr>
        <p:txBody>
          <a:bodyPr anchor="b">
            <a:normAutofit/>
            <a:scene3d>
              <a:camera prst="orthographicFront"/>
              <a:lightRig rig="morning" dir="t"/>
            </a:scene3d>
            <a:sp3d extrusionH="57150" contourW="12700" prstMaterial="softEdge">
              <a:bevelT h="25400" prst="softRound"/>
              <a:contourClr>
                <a:srgbClr val="4C0000"/>
              </a:contourClr>
            </a:sp3d>
          </a:bodyPr>
          <a:lstStyle>
            <a:lvl1pPr algn="ctr">
              <a:defRPr sz="660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760000"/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5AEB8E-6630-4464-BB70-19017CF6F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745" y="3867462"/>
            <a:ext cx="11362544" cy="689549"/>
          </a:xfrm>
        </p:spPr>
        <p:txBody>
          <a:bodyPr>
            <a:normAutofit/>
            <a:scene3d>
              <a:camera prst="orthographicFront"/>
              <a:lightRig rig="morning" dir="t"/>
            </a:scene3d>
            <a:sp3d extrusionH="57150" contourW="12700" prstMaterial="softEdge">
              <a:bevelT h="25400" prst="softRound"/>
              <a:contourClr>
                <a:srgbClr val="4C0000"/>
              </a:contourClr>
            </a:sp3d>
          </a:bodyPr>
          <a:lstStyle>
            <a:lvl1pPr marL="0" indent="0" algn="ctr">
              <a:buNone/>
              <a:defRPr sz="2800">
                <a:solidFill>
                  <a:srgbClr val="760000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2B476E-394E-43D6-ADBB-3C60BEAE2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D6F89C-CC06-473F-94F7-0DA1FAC0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6171B3-69F7-4CEA-B0B6-E89B43EB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479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AD2D8-B1DD-496F-BBED-B51E1631C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3A57C1-BDBD-492B-A8FF-6449F73CD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64F51D-0C4A-463B-942B-CE74CF38F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8FA5DD-4ED4-47BC-B3CC-1BF3C594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17BDAB-E738-426F-9363-AF8C4E13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096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F2009FC-80A4-44C5-A8EB-CD459D5FE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D0DFB1-77B4-475C-9C45-8B55BB762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6C7F69-269C-491F-9239-4C64687A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3331B7-E99B-4330-AA44-0B47F652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D6EFB7-9AA7-4F4D-A2D2-A340C0A2B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EECA5-AD19-4A6D-B844-ED5B05CA9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BB63EB-1165-4CAA-8C21-530A3C6D4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F5103B-5D45-444B-B213-5651CB13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E4163F-1974-4F45-9D14-7ABCD8FA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11EBD4-4345-4C2F-82F2-3A13774B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58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73E2F-8920-46F4-9F24-CBF9359B9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3" y="1753852"/>
            <a:ext cx="11527435" cy="2398423"/>
          </a:xfrm>
        </p:spPr>
        <p:txBody>
          <a:bodyPr anchor="b">
            <a:normAutofit/>
            <a:scene3d>
              <a:camera prst="orthographicFront"/>
              <a:lightRig rig="morning" dir="t"/>
            </a:scene3d>
            <a:sp3d extrusionH="57150" contourW="12700" prstMaterial="plastic">
              <a:bevelT h="25400" prst="softRound"/>
              <a:contourClr>
                <a:srgbClr val="4C0000"/>
              </a:contourClr>
            </a:sp3d>
          </a:bodyPr>
          <a:lstStyle>
            <a:lvl1pPr algn="ctr">
              <a:defRPr sz="6600" b="1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76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65678D-9037-4898-A2BE-6A2A3C2A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783" y="4330384"/>
            <a:ext cx="11527435" cy="736286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/>
          </a:bodyPr>
          <a:lstStyle>
            <a:lvl1pPr marL="0" indent="0" algn="ctr">
              <a:buNone/>
              <a:defRPr sz="3200" b="1">
                <a:solidFill>
                  <a:srgbClr val="7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F247D3-AFBB-4D1C-B092-22F82F02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277CBE-100C-46E7-A80B-25520475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965DFE-C846-479D-A7CA-E593D59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22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EF43B4-35AE-4A9F-9DF6-3999F0587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4CC8E-310F-4937-87EE-F3F501FE1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CD6F1-8183-4D0F-B847-EEB5134F3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59BADE-3A18-4A08-88CA-ED1362F1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63B55D-9BE1-4699-B243-AA1787E11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78E543-FF13-4520-AB6D-5ACBB2E14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9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5903B-2350-4E7E-A2AC-A803F1BD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27A5BA-C251-40B0-9BD9-9735DE2B5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EECEBD-8769-4D37-AFAA-74A71F7BF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CF77D0-0437-4192-9C54-7D8640FCAC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523B0C6-04B7-4532-BF28-9D1BF55745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B6C4174-ED58-4B47-80A9-F625DBC1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D4A9E3-6E53-4CB6-A515-BD6942E1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4A8D399-ABAE-4A40-8CA0-9C0B812E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12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49352-4CEB-4447-A0F1-385A142CE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2FCB96-D53B-4E95-A0F1-A478191E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76CB03-1B77-4538-BDA7-6E15939EF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51852B-A992-4544-AB6B-8ADBE0F0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19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123DB6E-B94C-4306-A1CA-3F6CBD85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B355E67-A64F-4B1C-AFCF-889AA97C8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D2DC18-F6C5-4DE7-9E18-917A0A7E7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9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17A91-2704-47F0-8992-E0B94D70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87E28E-70B5-4C1C-A5AF-8ED0BFD77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FA8B8B-C481-4E86-A806-D9AEE4379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339216-8B1B-4B03-95C3-8F18F774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087EB1-4E57-4510-AA70-47A0C896A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D3C591-E354-45D1-A5B0-4C0F426B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47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EB896-9B80-46FB-B247-5A2870A0D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AFF0DCD-71EA-4DB0-A8C4-38FF9C0C5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FDD8C3-C950-4B3E-8F5E-47F88FA28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BB1FFE-5F7F-40A0-97E2-1EEEADC5B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A3CD4-246F-419D-83DC-B65775237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5D8814-5E59-42C8-877A-3E6B12CE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20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A01D68-3B74-437B-800B-27D942C2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ood" dir="t"/>
            </a:scene3d>
            <a:sp3d extrusionH="57150" prstMaterial="flat">
              <a:bevelT h="25400" prst="softRound"/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4454E-D960-4EAA-A751-518BEF9E9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01808D-25E6-4FF7-A353-6946180E5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81ABB-024C-4787-8AE7-49711FB02622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56CA65-E0C4-4FBD-97CD-0BC46D688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E49CD-75E6-4A67-AFB8-A2F6F5188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0BE4A-F157-4A6C-B165-5614E6AD8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87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ln>
            <a:solidFill>
              <a:srgbClr val="260000"/>
            </a:solidFill>
          </a:ln>
          <a:solidFill>
            <a:srgbClr val="920000"/>
          </a:solidFill>
          <a:effectLst/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rok.1sept.ru/articles/526119" TargetMode="External"/><Relationship Id="rId2" Type="http://schemas.openxmlformats.org/officeDocument/2006/relationships/hyperlink" Target="https://akademkniga.by/katalog/shkolnaya-literatura/metodicheskaya/shkolnomu-psihologu-i-socialnomu-pedagogu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ultiurok.ru/index.php/files/programma-profilaktiki-addiktivnogo-povedeniia-det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AE90C-C7D4-40DC-87BF-D1DBCDAEF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745" y="1922929"/>
            <a:ext cx="11362544" cy="2366683"/>
          </a:xfrm>
        </p:spPr>
        <p:txBody>
          <a:bodyPr>
            <a:noAutofit/>
          </a:bodyPr>
          <a:lstStyle/>
          <a:p>
            <a:r>
              <a:rPr lang="ru-RU" sz="4800" dirty="0">
                <a:ln>
                  <a:solidFill>
                    <a:srgbClr val="4472C4">
                      <a:shade val="50000"/>
                    </a:srgbClr>
                  </a:solidFill>
                </a:ln>
                <a:solidFill>
                  <a:srgbClr val="69140D"/>
                </a:solidFill>
                <a:latin typeface="Bahnschrift SemiBold" panose="020B0502040204020203" pitchFamily="34" charset="0"/>
              </a:rPr>
              <a:t>Основные подходы к разработке </a:t>
            </a:r>
            <a:br>
              <a:rPr lang="ru-RU" sz="4800" dirty="0">
                <a:ln>
                  <a:solidFill>
                    <a:srgbClr val="4472C4">
                      <a:shade val="50000"/>
                    </a:srgbClr>
                  </a:solidFill>
                </a:ln>
                <a:solidFill>
                  <a:srgbClr val="69140D"/>
                </a:solidFill>
                <a:latin typeface="Bahnschrift SemiBold" panose="020B0502040204020203" pitchFamily="34" charset="0"/>
              </a:rPr>
            </a:br>
            <a:r>
              <a:rPr lang="ru-RU" sz="4800" dirty="0">
                <a:ln>
                  <a:solidFill>
                    <a:srgbClr val="4472C4">
                      <a:shade val="50000"/>
                    </a:srgbClr>
                  </a:solidFill>
                </a:ln>
                <a:solidFill>
                  <a:srgbClr val="69140D"/>
                </a:solidFill>
                <a:latin typeface="Bahnschrift SemiBold" panose="020B0502040204020203" pitchFamily="34" charset="0"/>
              </a:rPr>
              <a:t>программ профилактики </a:t>
            </a:r>
            <a:br>
              <a:rPr lang="ru-RU" sz="4800" dirty="0">
                <a:ln>
                  <a:solidFill>
                    <a:srgbClr val="4472C4">
                      <a:shade val="50000"/>
                    </a:srgbClr>
                  </a:solidFill>
                </a:ln>
                <a:solidFill>
                  <a:srgbClr val="69140D"/>
                </a:solidFill>
                <a:latin typeface="Bahnschrift SemiBold" panose="020B0502040204020203" pitchFamily="34" charset="0"/>
              </a:rPr>
            </a:br>
            <a:r>
              <a:rPr lang="ru-RU" sz="4800" dirty="0">
                <a:ln>
                  <a:solidFill>
                    <a:srgbClr val="4472C4">
                      <a:shade val="50000"/>
                    </a:srgbClr>
                  </a:solidFill>
                </a:ln>
                <a:solidFill>
                  <a:srgbClr val="69140D"/>
                </a:solidFill>
                <a:latin typeface="Bahnschrift SemiBold" panose="020B0502040204020203" pitchFamily="34" charset="0"/>
              </a:rPr>
              <a:t>химической зависимости</a:t>
            </a:r>
            <a:endParaRPr lang="ru-RU" sz="4800" dirty="0">
              <a:solidFill>
                <a:srgbClr val="69140D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9414AE0-3A39-426F-97CC-316F226E6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745" y="4800600"/>
            <a:ext cx="11362544" cy="1102658"/>
          </a:xfrm>
        </p:spPr>
        <p:txBody>
          <a:bodyPr>
            <a:noAutofit/>
          </a:bodyPr>
          <a:lstStyle/>
          <a:p>
            <a:pPr algn="r"/>
            <a:r>
              <a:rPr lang="ru-RU" sz="2000" dirty="0"/>
              <a:t>Подготовила: </a:t>
            </a:r>
          </a:p>
          <a:p>
            <a:pPr algn="r"/>
            <a:r>
              <a:rPr lang="ru-RU" sz="2000" dirty="0"/>
              <a:t>педагог-психолог МКУ «ППМС-центр» </a:t>
            </a:r>
          </a:p>
          <a:p>
            <a:pPr algn="r"/>
            <a:r>
              <a:rPr lang="ru-RU" sz="2000" i="1" dirty="0"/>
              <a:t>Павлова Татьяна Михайловна</a:t>
            </a:r>
          </a:p>
        </p:txBody>
      </p:sp>
    </p:spTree>
    <p:extLst>
      <p:ext uri="{BB962C8B-B14F-4D97-AF65-F5344CB8AC3E}">
        <p14:creationId xmlns:p14="http://schemas.microsoft.com/office/powerpoint/2010/main" val="1771904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8224"/>
            <a:ext cx="10515600" cy="672352"/>
          </a:xfrm>
        </p:spPr>
        <p:txBody>
          <a:bodyPr>
            <a:noAutofit/>
          </a:bodyPr>
          <a:lstStyle/>
          <a:p>
            <a:r>
              <a:rPr lang="ru-RU" sz="4000" dirty="0"/>
              <a:t>СПТ</a:t>
            </a:r>
            <a:br>
              <a:rPr lang="ru-RU" sz="4000" dirty="0"/>
            </a:br>
            <a:endParaRPr lang="ru-RU" sz="2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 fontScale="47500" lnSpcReduction="20000"/>
          </a:bodyPr>
          <a:lstStyle/>
          <a:p>
            <a:pPr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33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Задача социально-психологического тестирования – выявить у детей исключительно личностные (поведенческие, психологические) особенности, которые при определенных обстоятельствах могут стать, или уже стали, значимыми факторами риска возможного вовлечения в зависимое поведение подростка, связанного с дефицитом ресурсов психологической устойчивости личности.</a:t>
            </a:r>
            <a:r>
              <a:rPr lang="ru-RU" sz="33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3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Целью тестирования является выявление скрытой и явной </a:t>
            </a:r>
            <a:r>
              <a:rPr lang="ru-RU" sz="33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рискогенности</a:t>
            </a:r>
            <a:r>
              <a:rPr lang="ru-RU" sz="33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социально-психологических условий, формирующих психологическую готовность к </a:t>
            </a:r>
            <a:r>
              <a:rPr lang="ru-RU" sz="33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аддиктивному</a:t>
            </a:r>
            <a:r>
              <a:rPr lang="ru-RU" sz="33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(зависимому) поведению у лиц подросткового и юношеского возраста.</a:t>
            </a:r>
            <a:endParaRPr lang="ru-RU" sz="3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3300" dirty="0"/>
              <a:t>Социально-психологическое тестирование является диагностическим компонентом воспитательной деятельности образовательной организации. Полученные результаты определяют направленность и содержание профилактической работы с обучающимися, позволяют оказывать обучающимся своевременную адресную психолого-педагогическую помощь. </a:t>
            </a:r>
          </a:p>
          <a:p>
            <a:pPr>
              <a:lnSpc>
                <a:spcPct val="120000"/>
              </a:lnSpc>
            </a:pPr>
            <a:r>
              <a:rPr lang="ru-RU" sz="3300" dirty="0"/>
              <a:t>Диагностическая работа заключается в проведении психосоциального анкетирования, исследование ресурсного потенциала и доминирующих стратегий </a:t>
            </a:r>
            <a:r>
              <a:rPr lang="ru-RU" sz="3300" dirty="0" err="1"/>
              <a:t>совладания</a:t>
            </a:r>
            <a:r>
              <a:rPr lang="ru-RU" sz="3300" dirty="0"/>
              <a:t> с трудными ситуациями у учащихся, склонных к </a:t>
            </a:r>
            <a:r>
              <a:rPr lang="ru-RU" sz="3300" dirty="0" err="1"/>
              <a:t>аддиктивному</a:t>
            </a:r>
            <a:r>
              <a:rPr lang="ru-RU" sz="3300" dirty="0"/>
              <a:t> поведению. С точки зрения Н.А. Сирота низкий уровень развития личностных ресурсов (уровень тревожности, локус субъективного контроля и уровень </a:t>
            </a:r>
            <a:r>
              <a:rPr lang="ru-RU" sz="3300" dirty="0" err="1"/>
              <a:t>самоэффективности</a:t>
            </a:r>
            <a:r>
              <a:rPr lang="ru-RU" sz="3300" dirty="0"/>
              <a:t>) приводит к формированию </a:t>
            </a:r>
            <a:r>
              <a:rPr lang="ru-RU" sz="3300" dirty="0" err="1"/>
              <a:t>аддиктивного</a:t>
            </a:r>
            <a:r>
              <a:rPr lang="ru-RU" sz="3300" dirty="0"/>
              <a:t> поведения. Представленные личностные ресурсы являются индикаторами, определяющие специфику преодоления трудных жизненных ситуаций, в том числе и ситуаций, провоцирующих </a:t>
            </a:r>
            <a:r>
              <a:rPr lang="ru-RU" sz="3300" dirty="0" err="1"/>
              <a:t>аддиктивное</a:t>
            </a:r>
            <a:r>
              <a:rPr lang="ru-RU" sz="3300" dirty="0"/>
              <a:t> поведение. </a:t>
            </a:r>
          </a:p>
          <a:p>
            <a:pPr>
              <a:lnSpc>
                <a:spcPct val="120000"/>
              </a:lnSpc>
            </a:pPr>
            <a:r>
              <a:rPr lang="ru-RU" sz="3300" dirty="0"/>
              <a:t>Анализ результатов СПТ - </a:t>
            </a:r>
            <a:r>
              <a:rPr lang="en-US" sz="3600" dirty="0">
                <a:ln>
                  <a:solidFill>
                    <a:srgbClr val="260000"/>
                  </a:solidFill>
                </a:ln>
                <a:solidFill>
                  <a:srgbClr val="920000"/>
                </a:solidFill>
                <a:ea typeface="+mj-ea"/>
                <a:cs typeface="+mj-cs"/>
              </a:rPr>
              <a:t>Metodicheskie-rekomendatsii-EM-SPT.pdf</a:t>
            </a:r>
            <a:endParaRPr lang="ru-RU" sz="6600" dirty="0"/>
          </a:p>
          <a:p>
            <a:pPr>
              <a:lnSpc>
                <a:spcPct val="120000"/>
              </a:lnSpc>
            </a:pP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394728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5988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ru-RU" sz="3600" b="1" dirty="0">
                <a:ln>
                  <a:noFill/>
                </a:ln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2-Й ЭТАП: СОДЕРЖАТЕЛЬНО-ПРОЦЕССУАЛЬНЫЙ</a:t>
            </a:r>
            <a:br>
              <a:rPr lang="ru-RU" sz="3200" b="1" dirty="0">
                <a:ln>
                  <a:noFill/>
                </a:ln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1293"/>
            <a:ext cx="10515600" cy="5235669"/>
          </a:xfrm>
          <a:noFill/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514350" indent="-514350">
              <a:buFont typeface="+mj-lt"/>
              <a:buAutoNum type="arabicPeriod"/>
            </a:pPr>
            <a:r>
              <a:rPr lang="ru-RU" sz="2900" dirty="0">
                <a:solidFill>
                  <a:prstClr val="black"/>
                </a:solidFill>
              </a:rPr>
              <a:t>ПСИХОЛОГИЧЕСКОЕ СОПРОВОЖДЕНИЕ ОБУЧАЮЩИХСЯ: </a:t>
            </a:r>
          </a:p>
          <a:p>
            <a:pPr marL="0" indent="0">
              <a:buNone/>
            </a:pPr>
            <a:r>
              <a:rPr lang="ru-RU" dirty="0"/>
              <a:t>РАБОТА ГРУПП ВОЛОНТЕРОВ-СТАРШЕКЛАССНИКОВ</a:t>
            </a:r>
          </a:p>
          <a:p>
            <a:pPr marL="0" indent="0">
              <a:buNone/>
            </a:pPr>
            <a:r>
              <a:rPr lang="ru-RU" dirty="0"/>
              <a:t>(Социально-психологические тренинги, практикумы, психологическое просвещение, агитбригада и т. д.)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      ПСИХОЛОГИЧЕСКОЕ СОПРОВОЖДЕНИЕ ПЕДАГОГИЧЕСКОГО КОЛЛЕКТИВА</a:t>
            </a:r>
          </a:p>
          <a:p>
            <a:pPr marL="0" indent="0">
              <a:buNone/>
            </a:pPr>
            <a:r>
              <a:rPr lang="ru-RU" dirty="0"/>
              <a:t>(психологическое просвещение, лектории, бинарные психолого-педагогические семинары, консультационный пункт психолога для классных руководителей,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Café</a:t>
            </a:r>
            <a:r>
              <a:rPr lang="ru-RU" dirty="0"/>
              <a:t> для родителей и педагогов.) </a:t>
            </a:r>
          </a:p>
          <a:p>
            <a:pPr marL="0" indent="0" algn="ctr">
              <a:buNone/>
            </a:pPr>
            <a:r>
              <a:rPr lang="ru-RU" i="1" dirty="0">
                <a:solidFill>
                  <a:srgbClr val="69140D"/>
                </a:solidFill>
              </a:rPr>
              <a:t>«Мировое кафе» «</a:t>
            </a:r>
            <a:r>
              <a:rPr lang="ru-RU" i="1" dirty="0" err="1">
                <a:solidFill>
                  <a:srgbClr val="69140D"/>
                </a:solidFill>
              </a:rPr>
              <a:t>The</a:t>
            </a:r>
            <a:r>
              <a:rPr lang="ru-RU" i="1" dirty="0">
                <a:solidFill>
                  <a:srgbClr val="69140D"/>
                </a:solidFill>
              </a:rPr>
              <a:t> </a:t>
            </a:r>
            <a:r>
              <a:rPr lang="ru-RU" i="1" dirty="0" err="1">
                <a:solidFill>
                  <a:srgbClr val="69140D"/>
                </a:solidFill>
              </a:rPr>
              <a:t>World</a:t>
            </a:r>
            <a:r>
              <a:rPr lang="ru-RU" i="1" dirty="0">
                <a:solidFill>
                  <a:srgbClr val="69140D"/>
                </a:solidFill>
              </a:rPr>
              <a:t> </a:t>
            </a:r>
            <a:r>
              <a:rPr lang="ru-RU" i="1" dirty="0" err="1">
                <a:solidFill>
                  <a:srgbClr val="69140D"/>
                </a:solidFill>
              </a:rPr>
              <a:t>Cafe</a:t>
            </a:r>
            <a:r>
              <a:rPr lang="ru-RU" i="1" dirty="0">
                <a:solidFill>
                  <a:srgbClr val="69140D"/>
                </a:solidFill>
              </a:rPr>
              <a:t>» – метод, позволяющий организовать живое обсуждение, сфокусированную неформальную дискуссию. Является ценным помощником, когда необходимо в группе людей собрать информацию, произвести обмен знаниями, опытом, свободно поделиться идеями и мнением, услышать, что думают другие по поводу актуальных для организации или сообщества вопросов.</a:t>
            </a:r>
          </a:p>
          <a:p>
            <a:pPr marL="0" indent="0" algn="ctr">
              <a:buNone/>
            </a:pPr>
            <a:endParaRPr lang="ru-RU" i="1" dirty="0">
              <a:solidFill>
                <a:srgbClr val="69140D"/>
              </a:solidFill>
            </a:endParaRPr>
          </a:p>
          <a:p>
            <a:pPr marL="514350" indent="-514350">
              <a:buAutoNum type="arabicPeriod" startAt="3"/>
            </a:pPr>
            <a:r>
              <a:rPr lang="ru-RU" dirty="0"/>
              <a:t>ПСИХОЛОГИЧЕСКОЕ СОПРОВОЖДЕНИЕ РОДИТЕЛЬСКОЙ ОБЩЕСТВЕННОСТИ </a:t>
            </a:r>
          </a:p>
          <a:p>
            <a:pPr marL="0" indent="0">
              <a:buNone/>
            </a:pPr>
            <a:r>
              <a:rPr lang="ru-RU" dirty="0"/>
              <a:t>Лекторий, консультационный пункт психолога для родителей, тематическое консультирование, обучающие семинары, бюллетени, буклеты с рекомендациями.</a:t>
            </a:r>
            <a:endParaRPr lang="ru-RU" i="1" dirty="0">
              <a:solidFill>
                <a:srgbClr val="69140D"/>
              </a:solidFill>
            </a:endParaRPr>
          </a:p>
          <a:p>
            <a:pPr marL="514350" indent="-514350" algn="ctr">
              <a:buFont typeface="+mj-lt"/>
              <a:buAutoNum type="arabicPeriod"/>
            </a:pPr>
            <a:endParaRPr lang="ru-RU" i="1" dirty="0">
              <a:solidFill>
                <a:srgbClr val="69140D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rgbClr val="69140D"/>
              </a:solidFill>
            </a:endParaRPr>
          </a:p>
          <a:p>
            <a:endParaRPr lang="ru-RU" dirty="0">
              <a:solidFill>
                <a:srgbClr val="6914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95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179"/>
          </a:xfrm>
        </p:spPr>
        <p:txBody>
          <a:bodyPr>
            <a:normAutofit/>
          </a:bodyPr>
          <a:lstStyle/>
          <a:p>
            <a:r>
              <a:rPr lang="ru-RU" sz="4000" b="1" dirty="0">
                <a:ln>
                  <a:noFill/>
                </a:ln>
                <a:solidFill>
                  <a:prstClr val="black"/>
                </a:solidFill>
                <a:latin typeface="Calibri" panose="020F0502020204030204"/>
              </a:rPr>
              <a:t>3-й этап: рефлексивный </a:t>
            </a:r>
            <a:r>
              <a:rPr lang="ru-RU" sz="2400" dirty="0">
                <a:ln>
                  <a:noFill/>
                </a:ln>
                <a:solidFill>
                  <a:prstClr val="black"/>
                </a:solidFill>
                <a:latin typeface="Calibri" panose="020F0502020204030204"/>
              </a:rPr>
              <a:t>(пример)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1113"/>
            <a:ext cx="10515600" cy="4725850"/>
          </a:xfrm>
        </p:spPr>
        <p:txBody>
          <a:bodyPr>
            <a:normAutofit lnSpcReduction="10000"/>
          </a:bodyPr>
          <a:lstStyle/>
          <a:p>
            <a:r>
              <a:rPr lang="ru-RU" sz="3600" dirty="0"/>
              <a:t>Проведение конференции среди учащихся «Здоровые стратегии для нового поколения»;</a:t>
            </a:r>
          </a:p>
          <a:p>
            <a:r>
              <a:rPr lang="ru-RU" sz="3600" dirty="0"/>
              <a:t>Интерактивная игра для учащихся </a:t>
            </a:r>
          </a:p>
          <a:p>
            <a:pPr marL="0" indent="0">
              <a:buNone/>
            </a:pPr>
            <a:r>
              <a:rPr lang="ru-RU" sz="3600" dirty="0"/>
              <a:t>  «Золотая рыбка желаний»; </a:t>
            </a:r>
          </a:p>
          <a:p>
            <a:r>
              <a:rPr lang="ru-RU" sz="3600" dirty="0"/>
              <a:t>Круглый стол для педагогов и родителей «Психолого-педагогическая поддержка в профилактике </a:t>
            </a:r>
            <a:r>
              <a:rPr lang="ru-RU" sz="3600" dirty="0" err="1"/>
              <a:t>аддиктивного</a:t>
            </a:r>
            <a:r>
              <a:rPr lang="ru-RU" sz="3600" dirty="0"/>
              <a:t> поведения несовершеннолетних»;</a:t>
            </a:r>
          </a:p>
          <a:p>
            <a:r>
              <a:rPr lang="ru-RU" sz="3600" dirty="0"/>
              <a:t>Проведение психодиагностического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844583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Важные направления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79176"/>
            <a:ext cx="10833847" cy="527124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ru-RU" sz="5000" dirty="0">
                <a:solidFill>
                  <a:prstClr val="black"/>
                </a:solidFill>
              </a:rPr>
              <a:t>Коррекционно-развивающие мероприятия по развитию конструктивных навыков общения, развитию критичности к себе и своему поведению. </a:t>
            </a:r>
          </a:p>
          <a:p>
            <a:pPr>
              <a:lnSpc>
                <a:spcPct val="120000"/>
              </a:lnSpc>
            </a:pPr>
            <a:r>
              <a:rPr lang="ru-RU" sz="5000" dirty="0">
                <a:solidFill>
                  <a:prstClr val="black"/>
                </a:solidFill>
              </a:rPr>
              <a:t>Повышение информированности обучающихся о последствиях рискованного поведения,</a:t>
            </a:r>
          </a:p>
          <a:p>
            <a:pPr lvl="0">
              <a:lnSpc>
                <a:spcPct val="120000"/>
              </a:lnSpc>
            </a:pPr>
            <a:r>
              <a:rPr lang="ru-RU" sz="5000" dirty="0">
                <a:solidFill>
                  <a:prstClr val="black"/>
                </a:solidFill>
              </a:rPr>
              <a:t>Предоставление социально приемлемых альтернатив рискованному поведению в системе дополнительного образования, спортивных секциях. </a:t>
            </a:r>
          </a:p>
          <a:p>
            <a:pPr lvl="0">
              <a:lnSpc>
                <a:spcPct val="120000"/>
              </a:lnSpc>
            </a:pPr>
            <a:r>
              <a:rPr lang="ru-RU" sz="5000" dirty="0">
                <a:solidFill>
                  <a:prstClr val="black"/>
                </a:solidFill>
              </a:rPr>
              <a:t>Включение обучающихся во внеурочную деятельность, волонтерские движения, общественную жизнь.</a:t>
            </a:r>
          </a:p>
          <a:p>
            <a:pPr lvl="0">
              <a:lnSpc>
                <a:spcPct val="120000"/>
              </a:lnSpc>
            </a:pPr>
            <a:r>
              <a:rPr lang="ru-RU" sz="5000" dirty="0">
                <a:solidFill>
                  <a:prstClr val="black"/>
                </a:solidFill>
              </a:rPr>
              <a:t>На основании результатов методики (СПТ) для обучающихся с показателями повышенной вероятности вовлечения в зависимое поведение  необходимо разрабатывать индивидуальные и групповые профилактические программы.</a:t>
            </a:r>
          </a:p>
          <a:p>
            <a:pPr marL="0" lvl="0" indent="0" algn="ctr">
              <a:lnSpc>
                <a:spcPct val="120000"/>
              </a:lnSpc>
              <a:buNone/>
            </a:pPr>
            <a:r>
              <a:rPr lang="ru-RU" sz="5000" b="1" dirty="0">
                <a:solidFill>
                  <a:srgbClr val="69140D"/>
                </a:solidFill>
              </a:rPr>
              <a:t>Профилактика злоупотребления ПАВ должна быть направлена в первую очередь на формирование у детей навыков эффективной социальной адаптации. Очень важно сформировать у учащихся культуру здоровья, понимание ценности здорового образа жизни. </a:t>
            </a:r>
          </a:p>
          <a:p>
            <a:pPr lvl="0" algn="ctr">
              <a:lnSpc>
                <a:spcPct val="120000"/>
              </a:lnSpc>
            </a:pPr>
            <a:endParaRPr lang="ru-RU" sz="5000" dirty="0">
              <a:solidFill>
                <a:srgbClr val="69140D"/>
              </a:solidFill>
            </a:endParaRPr>
          </a:p>
          <a:p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2478408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265-3DD2-43AA-A26A-4A8F01F28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Интернет ресурсы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D959E1-92ED-4490-8FAC-AE7FF604D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206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Журнал «Школьному психологу и социальному педагогу» №4(16), 2019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https://akademkniga.by/katalog/shkolnaya-literatura/metodicheskaya/shkolnomu-psihologu-i-socialnomu-pedagogu.html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Программа профилактики </a:t>
            </a:r>
            <a:r>
              <a:rPr lang="ru-RU" dirty="0" err="1"/>
              <a:t>аддиктивного</a:t>
            </a:r>
            <a:r>
              <a:rPr lang="ru-RU" dirty="0"/>
              <a:t> поведения детей и подростков «Вместе мы сильнее»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https://urok.1sept.ru/articles/526119</a:t>
            </a:r>
            <a:endParaRPr lang="ru-RU" dirty="0"/>
          </a:p>
          <a:p>
            <a:r>
              <a:rPr lang="ru-RU" dirty="0"/>
              <a:t>Программа профилактики </a:t>
            </a:r>
            <a:r>
              <a:rPr lang="ru-RU" dirty="0" err="1"/>
              <a:t>аддиктивного</a:t>
            </a:r>
            <a:r>
              <a:rPr lang="ru-RU" dirty="0"/>
              <a:t> поведения детей и подростков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https://multiurok.ru/index.php/files/programma-profilaktiki-addiktivnogo-povedeniia-det.html</a:t>
            </a:r>
            <a:r>
              <a:rPr lang="ru-RU" dirty="0"/>
              <a:t> </a:t>
            </a:r>
          </a:p>
          <a:p>
            <a:r>
              <a:rPr lang="ru-RU" dirty="0"/>
              <a:t> Аннотированный список программ превентивного образования(профилактика злоупотребления </a:t>
            </a:r>
            <a:r>
              <a:rPr lang="ru-RU" dirty="0" err="1"/>
              <a:t>психоактивными</a:t>
            </a:r>
            <a:r>
              <a:rPr lang="ru-RU" dirty="0"/>
              <a:t> веществами)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en-US" u="sng" dirty="0" err="1">
                <a:solidFill>
                  <a:srgbClr val="0070C0"/>
                </a:solidFill>
              </a:rPr>
              <a:t>annotirovannyj_spisok_program</a:t>
            </a:r>
            <a:endParaRPr lang="ru-RU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18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АДДИКТИВНОЕ ПОВЕД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0" y="139694"/>
            <a:ext cx="11900647" cy="660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462" y="1556430"/>
            <a:ext cx="9130138" cy="4583113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Факторы, влияющие </a:t>
            </a:r>
            <a:br>
              <a:rPr lang="ru-RU" sz="3600" dirty="0"/>
            </a:br>
            <a:r>
              <a:rPr lang="ru-RU" sz="3600" dirty="0"/>
              <a:t>на возникновение </a:t>
            </a:r>
            <a:r>
              <a:rPr lang="ru-RU" sz="3600" dirty="0" err="1"/>
              <a:t>аддикций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5258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Психологические особенности подросткового возраста, влияющие на появление зависимостей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Любознательность, активное познание мира; </a:t>
            </a:r>
          </a:p>
          <a:p>
            <a:r>
              <a:rPr lang="ru-RU" dirty="0"/>
              <a:t>Доверчивость, ощущение собственной неуязвимости;</a:t>
            </a:r>
          </a:p>
          <a:p>
            <a:r>
              <a:rPr lang="ru-RU" dirty="0"/>
              <a:t>Конфликтность в поисках «места под солнцем», влекущая за собой разочарование, скуку;</a:t>
            </a:r>
          </a:p>
          <a:p>
            <a:r>
              <a:rPr lang="ru-RU" dirty="0"/>
              <a:t>Потребность во внимании к себе, своим физическим особенностям;</a:t>
            </a:r>
          </a:p>
          <a:p>
            <a:r>
              <a:rPr lang="ru-RU" dirty="0"/>
              <a:t>Стремление принадлежать к какой-либо </a:t>
            </a:r>
            <a:r>
              <a:rPr lang="ru-RU" dirty="0" err="1"/>
              <a:t>референтной</a:t>
            </a:r>
            <a:r>
              <a:rPr lang="ru-RU" dirty="0"/>
              <a:t> группе, зависимость от её мнения;</a:t>
            </a:r>
          </a:p>
          <a:p>
            <a:r>
              <a:rPr lang="ru-RU" dirty="0"/>
              <a:t>Поиск занятий, доставляющих быстрые удовольствия, уводящие от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103266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о результатам проведенных исследований под воздействием аддикций чаще всего оказываются несовершеннолетние от 11 до 17 лет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7" y="122237"/>
            <a:ext cx="11981330" cy="6621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793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Решение проблем, связанных с проявлением </a:t>
            </a:r>
            <a:r>
              <a:rPr lang="ru-RU" sz="3200" dirty="0" err="1"/>
              <a:t>аддиктивного</a:t>
            </a:r>
            <a:r>
              <a:rPr lang="ru-RU" sz="3200" dirty="0"/>
              <a:t> поведения,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возможно только </a:t>
            </a:r>
            <a:r>
              <a:rPr lang="ru-RU" sz="3200" b="1" dirty="0"/>
              <a:t>при создании условий</a:t>
            </a:r>
            <a:r>
              <a:rPr lang="ru-RU" sz="3200" dirty="0"/>
              <a:t>, направленных на </a:t>
            </a:r>
          </a:p>
          <a:p>
            <a:pPr marL="0" indent="0">
              <a:buNone/>
            </a:pPr>
            <a:r>
              <a:rPr lang="ru-RU" sz="3200" dirty="0"/>
              <a:t>оказание помощи несовершеннолетним</a:t>
            </a:r>
          </a:p>
          <a:p>
            <a:r>
              <a:rPr lang="ru-RU" sz="3200" dirty="0"/>
              <a:t>в осознании механизмов формирования их </a:t>
            </a:r>
            <a:r>
              <a:rPr lang="ru-RU" sz="3200" b="1" dirty="0"/>
              <a:t>собственного поведения, </a:t>
            </a:r>
          </a:p>
          <a:p>
            <a:r>
              <a:rPr lang="ru-RU" sz="3200" dirty="0"/>
              <a:t>развитие ресурсов формирования </a:t>
            </a:r>
            <a:r>
              <a:rPr lang="ru-RU" sz="3200" b="1" dirty="0"/>
              <a:t>социальной компетентности</a:t>
            </a:r>
            <a:r>
              <a:rPr lang="ru-RU" sz="3200" dirty="0"/>
              <a:t>,</a:t>
            </a:r>
          </a:p>
          <a:p>
            <a:r>
              <a:rPr lang="ru-RU" sz="3200" dirty="0"/>
              <a:t> развитие умений по принятию </a:t>
            </a:r>
            <a:r>
              <a:rPr lang="ru-RU" sz="3200" b="1" dirty="0"/>
              <a:t>ответственности за свою жизнь</a:t>
            </a:r>
            <a:r>
              <a:rPr lang="ru-RU" sz="3200" dirty="0"/>
              <a:t>,</a:t>
            </a:r>
          </a:p>
          <a:p>
            <a:r>
              <a:rPr lang="ru-RU" sz="3200" b="1" dirty="0"/>
              <a:t>коммуникативных умений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83988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1451429" y="1465943"/>
            <a:ext cx="9064170" cy="3628571"/>
          </a:xfrm>
          <a:pattFill prst="pct5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/>
              <a:t>Одним из эффективных способов работы в условиях образовательного пространства школы, может стать </a:t>
            </a:r>
            <a:r>
              <a:rPr lang="ru-RU" sz="4000" b="1" dirty="0"/>
              <a:t>программа по профилактике и </a:t>
            </a:r>
            <a:r>
              <a:rPr lang="ru-RU" sz="4000" b="1" dirty="0" err="1"/>
              <a:t>психокоррекции</a:t>
            </a:r>
            <a:r>
              <a:rPr lang="ru-RU" sz="4000" b="1" dirty="0"/>
              <a:t> </a:t>
            </a:r>
            <a:r>
              <a:rPr lang="ru-RU" sz="4000" b="1" dirty="0" err="1"/>
              <a:t>аддиктивного</a:t>
            </a:r>
            <a:r>
              <a:rPr lang="ru-RU" sz="4000" b="1" dirty="0"/>
              <a:t>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293483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971"/>
          </a:xfrm>
        </p:spPr>
        <p:txBody>
          <a:bodyPr>
            <a:noAutofit/>
          </a:bodyPr>
          <a:lstStyle/>
          <a:p>
            <a:r>
              <a:rPr lang="ru-RU" sz="4000" dirty="0"/>
              <a:t>Этапы создания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557" y="1659834"/>
            <a:ext cx="10896600" cy="4328285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/>
              <a:t>1-й этап: подготовительный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Проведение психодиагностического исследования.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Составление базы данных об участниках программы.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Создание групп волонтёров (возможно, старшеклассников).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Оформление информационно-методических материалов.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Обучение групп волонтеров.</a:t>
            </a:r>
          </a:p>
        </p:txBody>
      </p:sp>
    </p:spTree>
    <p:extLst>
      <p:ext uri="{BB962C8B-B14F-4D97-AF65-F5344CB8AC3E}">
        <p14:creationId xmlns:p14="http://schemas.microsoft.com/office/powerpoint/2010/main" val="1010699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Диагностический инструментарий: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217" y="1690688"/>
            <a:ext cx="11834192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Тест выявления склонности к </a:t>
            </a:r>
            <a:r>
              <a:rPr lang="ru-RU" dirty="0" err="1"/>
              <a:t>девиантному</a:t>
            </a:r>
            <a:r>
              <a:rPr lang="ru-RU" dirty="0"/>
              <a:t> поведению (</a:t>
            </a:r>
            <a:r>
              <a:rPr lang="ru-RU" dirty="0" err="1"/>
              <a:t>Леус</a:t>
            </a:r>
            <a:r>
              <a:rPr lang="ru-RU" dirty="0"/>
              <a:t> Э. В. и др.);</a:t>
            </a:r>
          </a:p>
          <a:p>
            <a:r>
              <a:rPr lang="ru-RU" dirty="0"/>
              <a:t>Тест для родителей с целью определения вероятности вхождения ребёнка в группу риска в отношении употребления ПАВ;</a:t>
            </a:r>
          </a:p>
          <a:p>
            <a:r>
              <a:rPr lang="ru-RU" dirty="0"/>
              <a:t>Анкета для раннего выявления родителями зависимости у подростков;</a:t>
            </a:r>
          </a:p>
          <a:p>
            <a:r>
              <a:rPr lang="ru-RU" dirty="0"/>
              <a:t>Тест-опросник «</a:t>
            </a:r>
            <a:r>
              <a:rPr lang="ru-RU" dirty="0" err="1"/>
              <a:t>Аддиктивная</a:t>
            </a:r>
            <a:r>
              <a:rPr lang="ru-RU" dirty="0"/>
              <a:t> склонность»;</a:t>
            </a:r>
          </a:p>
          <a:p>
            <a:r>
              <a:rPr lang="ru-RU" dirty="0"/>
              <a:t>Тест </a:t>
            </a:r>
            <a:r>
              <a:rPr lang="ru-RU" dirty="0" err="1"/>
              <a:t>Фагерстрема</a:t>
            </a:r>
            <a:r>
              <a:rPr lang="ru-RU" dirty="0"/>
              <a:t> для оценки никотиновой зависимости;</a:t>
            </a:r>
          </a:p>
          <a:p>
            <a:r>
              <a:rPr lang="ru-RU" dirty="0"/>
              <a:t>Акцентуации характера, предложенные К. </a:t>
            </a:r>
            <a:r>
              <a:rPr lang="ru-RU" dirty="0" err="1"/>
              <a:t>Леонгардом</a:t>
            </a:r>
            <a:r>
              <a:rPr lang="ru-RU" dirty="0"/>
              <a:t>;</a:t>
            </a:r>
          </a:p>
          <a:p>
            <a:r>
              <a:rPr lang="ru-RU" dirty="0"/>
              <a:t>Акцентуации характера, предложенные А. Е. </a:t>
            </a:r>
            <a:r>
              <a:rPr lang="ru-RU" dirty="0" err="1"/>
              <a:t>Личко</a:t>
            </a:r>
            <a:r>
              <a:rPr lang="ru-RU" dirty="0"/>
              <a:t>;</a:t>
            </a:r>
          </a:p>
          <a:p>
            <a:r>
              <a:rPr lang="ru-RU" dirty="0"/>
              <a:t>Шкала оценки уровня реактивной и личностной тревожности Ч.Д. Спилберга;</a:t>
            </a:r>
          </a:p>
          <a:p>
            <a:r>
              <a:rPr lang="ru-RU" dirty="0"/>
              <a:t>СПТ (Всероссийское социально-психологическое тестирование)</a:t>
            </a:r>
          </a:p>
          <a:p>
            <a:pPr marL="0" indent="0">
              <a:buNone/>
            </a:pPr>
            <a:r>
              <a:rPr lang="ru-RU" dirty="0"/>
              <a:t>и др.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182861"/>
      </p:ext>
    </p:extLst>
  </p:cSld>
  <p:clrMapOvr>
    <a:masterClrMapping/>
  </p:clrMapOvr>
</p:sld>
</file>

<file path=ppt/theme/theme1.xml><?xml version="1.0" encoding="utf-8"?>
<a:theme xmlns:a="http://schemas.openxmlformats.org/drawingml/2006/main" name="1 универ 5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 универ 4.potx" id="{E63A5CFC-8B86-49AF-98F3-BCDA0F3ADFF3}" vid="{C3E66C49-1B63-4A3E-AB47-9B64AE6C8C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871</Words>
  <Application>Microsoft Office PowerPoint</Application>
  <PresentationFormat>Широкоэкранный</PresentationFormat>
  <Paragraphs>84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Bahnschrift SemiBold</vt:lpstr>
      <vt:lpstr>Calibri</vt:lpstr>
      <vt:lpstr>1 универ 5</vt:lpstr>
      <vt:lpstr>Основные подходы к разработке  программ профилактики  химической зависимости</vt:lpstr>
      <vt:lpstr>Презентация PowerPoint</vt:lpstr>
      <vt:lpstr>Факторы, влияющие  на возникновение аддикций</vt:lpstr>
      <vt:lpstr>Психологические особенности подросткового возраста, влияющие на появление зависимостей</vt:lpstr>
      <vt:lpstr>Презентация PowerPoint</vt:lpstr>
      <vt:lpstr>Решение проблем, связанных с проявлением аддиктивного поведения,</vt:lpstr>
      <vt:lpstr>Презентация PowerPoint</vt:lpstr>
      <vt:lpstr>Этапы создания программы</vt:lpstr>
      <vt:lpstr>Диагностический инструментарий: </vt:lpstr>
      <vt:lpstr>СПТ </vt:lpstr>
      <vt:lpstr>2-Й ЭТАП: СОДЕРЖАТЕЛЬНО-ПРОЦЕССУАЛЬНЫЙ </vt:lpstr>
      <vt:lpstr>3-й этап: рефлексивный (пример)</vt:lpstr>
      <vt:lpstr>Важные направления</vt:lpstr>
      <vt:lpstr>Интернет 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 Универсальный</dc:title>
  <dc:creator>Эрика</dc:creator>
  <cp:lastModifiedBy>ПМПС Волосово</cp:lastModifiedBy>
  <cp:revision>38</cp:revision>
  <dcterms:created xsi:type="dcterms:W3CDTF">2021-10-14T09:29:28Z</dcterms:created>
  <dcterms:modified xsi:type="dcterms:W3CDTF">2023-01-20T10:55:38Z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199933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S9.1.2</vt:lpwstr>
  </property>
</Properties>
</file>