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65" r:id="rId3"/>
    <p:sldId id="264" r:id="rId4"/>
    <p:sldId id="257" r:id="rId5"/>
    <p:sldId id="263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71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34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019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796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4347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378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183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098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796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131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49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714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71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84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04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8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04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54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7AF0185-2263-4B33-8A5F-1A15245A88E3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3D691-6A3E-4A7D-9EE0-7532E7DAE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594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9367902" cy="2587171"/>
          </a:xfrm>
        </p:spPr>
        <p:txBody>
          <a:bodyPr/>
          <a:lstStyle/>
          <a:p>
            <a:pPr algn="ctr"/>
            <a:r>
              <a:rPr lang="ru-RU" sz="4400" b="1" i="1" dirty="0" smtClean="0"/>
              <a:t>Диагностика нарушений у учащихся начальных классов и </a:t>
            </a:r>
            <a:br>
              <a:rPr lang="ru-RU" sz="4400" b="1" i="1" dirty="0" smtClean="0"/>
            </a:br>
            <a:r>
              <a:rPr lang="ru-RU" sz="4400" b="1" i="1" dirty="0" smtClean="0"/>
              <a:t>коррекция индивидуальных образовательных маршрутов </a:t>
            </a:r>
            <a:endParaRPr lang="ru-RU" sz="44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ru-RU" dirty="0" smtClean="0"/>
          </a:p>
          <a:p>
            <a:pPr algn="r"/>
            <a:r>
              <a:rPr lang="ru-RU" b="1" dirty="0" smtClean="0"/>
              <a:t>9 марта 2023г.                            Учитель-дефектолог Павлова Т.М.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4680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015999" y="362857"/>
            <a:ext cx="9318171" cy="5885543"/>
          </a:xfrm>
        </p:spPr>
        <p:txBody>
          <a:bodyPr>
            <a:normAutofit/>
          </a:bodyPr>
          <a:lstStyle/>
          <a:p>
            <a:r>
              <a:rPr lang="ru-RU" b="1" u="sng" dirty="0"/>
              <a:t>Цель дефектологического обследования </a:t>
            </a:r>
            <a:r>
              <a:rPr lang="ru-RU" dirty="0"/>
              <a:t>состоит в установлении усвоенного детьми объема знаний, умений и навыков, выявлении трудностей, которые они испытывают в процессе овладения новыми понятиями и видами деятельности, в определении этапа, на котором эти трудности возникли, и тех условий, при которых они могут быть преодолены.</a:t>
            </a:r>
          </a:p>
          <a:p>
            <a:r>
              <a:rPr lang="ru-RU" dirty="0"/>
              <a:t>	</a:t>
            </a:r>
            <a:r>
              <a:rPr lang="ru-RU" b="1" u="sng" dirty="0"/>
              <a:t>Задачи дефектологического обследования</a:t>
            </a:r>
            <a:r>
              <a:rPr lang="ru-RU" dirty="0"/>
              <a:t>: </a:t>
            </a:r>
          </a:p>
          <a:p>
            <a:pPr marL="0" indent="0">
              <a:buNone/>
            </a:pPr>
            <a:r>
              <a:rPr lang="ru-RU" dirty="0"/>
              <a:t>- проведение комплексной дефектологической диагностики нарушений в развитии детей с ограниченными возможностями здоровья;  </a:t>
            </a:r>
          </a:p>
          <a:p>
            <a:pPr marL="0" indent="0">
              <a:buNone/>
            </a:pPr>
            <a:r>
              <a:rPr lang="ru-RU" dirty="0"/>
              <a:t>- определение уровня актуального и зоны ближайшего развития ребенка с ограниченными возможностями здоровья, выявление его резервных возможностей;</a:t>
            </a:r>
          </a:p>
          <a:p>
            <a:pPr marL="0" indent="0">
              <a:buNone/>
            </a:pPr>
            <a:r>
              <a:rPr lang="ru-RU" dirty="0"/>
              <a:t>- распределение обучающихся по дальнейшей коррекционно-развивающей </a:t>
            </a:r>
            <a:r>
              <a:rPr lang="ru-RU" dirty="0" smtClean="0"/>
              <a:t>работе.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365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357203" cy="1400530"/>
          </a:xfrm>
        </p:spPr>
        <p:txBody>
          <a:bodyPr/>
          <a:lstStyle/>
          <a:p>
            <a:r>
              <a:rPr lang="ru-RU" dirty="0" smtClean="0"/>
              <a:t>Стать «немножко дефектологом»…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233714"/>
            <a:ext cx="10029145" cy="501468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Выявлять проблемы на ранней стадии, если </a:t>
            </a:r>
            <a:r>
              <a:rPr lang="ru-RU" sz="2400" dirty="0" smtClean="0"/>
              <a:t>заподозрили их у </a:t>
            </a:r>
            <a:r>
              <a:rPr lang="ru-RU" sz="2400" dirty="0" smtClean="0"/>
              <a:t>учащегося;</a:t>
            </a:r>
          </a:p>
          <a:p>
            <a:r>
              <a:rPr lang="ru-RU" sz="2400" dirty="0" smtClean="0"/>
              <a:t>Если подтвердились опасения, разрабатывать маршрут, независимо от наличия заключения ПМПК;</a:t>
            </a:r>
          </a:p>
          <a:p>
            <a:r>
              <a:rPr lang="ru-RU" sz="2400" dirty="0" smtClean="0"/>
              <a:t>Готовить учащегося и их родителей к посещению ПМПК;</a:t>
            </a:r>
          </a:p>
          <a:p>
            <a:r>
              <a:rPr lang="ru-RU" sz="2400" dirty="0" smtClean="0"/>
              <a:t>Действовать, корректируя пошагово, выявленные проблемы;</a:t>
            </a:r>
          </a:p>
          <a:p>
            <a:r>
              <a:rPr lang="ru-RU" sz="2400" dirty="0" smtClean="0"/>
              <a:t>Организовать, совместно с родителями, зону пристального внимания по отношению к ребёнку;</a:t>
            </a:r>
          </a:p>
          <a:p>
            <a:r>
              <a:rPr lang="ru-RU" sz="2400" dirty="0" smtClean="0"/>
              <a:t>Подключать педагогические приёмы по созданию условий успешности для учащегося;</a:t>
            </a:r>
          </a:p>
          <a:p>
            <a:r>
              <a:rPr lang="ru-RU" sz="2400" dirty="0" smtClean="0"/>
              <a:t>Консультироваться </a:t>
            </a:r>
            <a:r>
              <a:rPr lang="ru-RU" sz="2400" dirty="0" smtClean="0"/>
              <a:t>у специалистов.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52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5130" y="423690"/>
            <a:ext cx="9404723" cy="140053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Комплекс методик обследования обучающихся </a:t>
            </a:r>
            <a:endParaRPr lang="ru-RU" sz="36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b="1" dirty="0" smtClean="0"/>
              <a:t>1</a:t>
            </a:r>
            <a:r>
              <a:rPr lang="ru-RU" sz="2400" b="1" dirty="0"/>
              <a:t>. </a:t>
            </a:r>
            <a:r>
              <a:rPr lang="ru-RU" sz="2400" b="1" dirty="0" smtClean="0"/>
              <a:t>Наблюдение</a:t>
            </a:r>
          </a:p>
          <a:p>
            <a:r>
              <a:rPr lang="ru-RU" sz="2400" b="1" dirty="0"/>
              <a:t>2. </a:t>
            </a:r>
            <a:r>
              <a:rPr lang="ru-RU" sz="2400" b="1" dirty="0" smtClean="0"/>
              <a:t>Беседа</a:t>
            </a:r>
          </a:p>
          <a:p>
            <a:r>
              <a:rPr lang="ru-RU" sz="2400" b="1" dirty="0"/>
              <a:t>3. Методики на определение состояния кратковременной </a:t>
            </a:r>
            <a:r>
              <a:rPr lang="ru-RU" sz="2400" b="1" dirty="0" err="1"/>
              <a:t>слухо</a:t>
            </a:r>
            <a:r>
              <a:rPr lang="ru-RU" sz="2400" b="1" dirty="0"/>
              <a:t>-речевой и зрительной </a:t>
            </a:r>
            <a:r>
              <a:rPr lang="ru-RU" sz="2400" b="1" dirty="0" smtClean="0"/>
              <a:t>памяти.( Методика </a:t>
            </a:r>
            <a:r>
              <a:rPr lang="ru-RU" sz="2400" b="1" dirty="0"/>
              <a:t>А.Р. </a:t>
            </a:r>
            <a:r>
              <a:rPr lang="ru-RU" sz="2400" b="1" dirty="0" err="1" smtClean="0"/>
              <a:t>Лурия</a:t>
            </a:r>
            <a:r>
              <a:rPr lang="ru-RU" sz="2400" b="1" dirty="0" smtClean="0"/>
              <a:t>, </a:t>
            </a:r>
            <a:r>
              <a:rPr lang="ru-RU" sz="2400" b="1" dirty="0"/>
              <a:t>Методика обследования кратковременной зрительной памяти</a:t>
            </a:r>
            <a:r>
              <a:rPr lang="ru-RU" sz="2400" b="1" dirty="0" smtClean="0"/>
              <a:t>.)</a:t>
            </a:r>
          </a:p>
          <a:p>
            <a:r>
              <a:rPr lang="ru-RU" sz="2400" b="1" dirty="0"/>
              <a:t>Методика </a:t>
            </a:r>
            <a:r>
              <a:rPr lang="ru-RU" sz="2400" b="1" dirty="0" err="1"/>
              <a:t>Пьерона-Рузера</a:t>
            </a:r>
            <a:r>
              <a:rPr lang="ru-RU" sz="2400" b="1" dirty="0"/>
              <a:t> для исследования внимания и темпа деятельности</a:t>
            </a:r>
            <a:endParaRPr lang="ru-RU" sz="2400" dirty="0"/>
          </a:p>
          <a:p>
            <a:r>
              <a:rPr lang="ru-RU" sz="2400" b="1" dirty="0"/>
              <a:t>5.</a:t>
            </a:r>
            <a:r>
              <a:rPr lang="ru-RU" sz="2400" dirty="0"/>
              <a:t> </a:t>
            </a:r>
            <a:r>
              <a:rPr lang="ru-RU" sz="2400" b="1" dirty="0" err="1"/>
              <a:t>Сформированность</a:t>
            </a:r>
            <a:r>
              <a:rPr lang="ru-RU" sz="2400" b="1" dirty="0"/>
              <a:t> учебных навыков в соответствии с программными требованиями.</a:t>
            </a:r>
            <a:endParaRPr lang="ru-RU" sz="2400" dirty="0"/>
          </a:p>
          <a:p>
            <a:r>
              <a:rPr lang="ru-RU" sz="2400" b="1" dirty="0"/>
              <a:t>6</a:t>
            </a:r>
            <a:r>
              <a:rPr lang="ru-RU" sz="2400" dirty="0"/>
              <a:t>. </a:t>
            </a:r>
            <a:r>
              <a:rPr lang="ru-RU" sz="2400" b="1" dirty="0"/>
              <a:t>Методика «Домик» на основе Н. И. </a:t>
            </a:r>
            <a:r>
              <a:rPr lang="ru-RU" sz="2400" b="1" dirty="0" err="1"/>
              <a:t>Гуткина</a:t>
            </a:r>
            <a:r>
              <a:rPr lang="ru-RU" sz="2400" dirty="0"/>
              <a:t> </a:t>
            </a:r>
            <a:endParaRPr lang="ru-RU" sz="2400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32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 smtClean="0"/>
              <a:t>Продолжение обследования </a:t>
            </a:r>
            <a:r>
              <a:rPr lang="ru-RU" sz="3600" b="1" dirty="0"/>
              <a:t>обучающихся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5. Обследование пространственно-временных представлений</a:t>
            </a:r>
          </a:p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6. Методика по определению состояния зрительной памяти</a:t>
            </a:r>
          </a:p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Сформированность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учебных навыков по математике </a:t>
            </a:r>
          </a:p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Сформированность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учебных навыков по чтению</a:t>
            </a:r>
          </a:p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Сформированность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учебных навыков по русскому языку</a:t>
            </a:r>
          </a:p>
          <a:p>
            <a:pPr marL="0" indent="0">
              <a:buNone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0398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89660" cy="140053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 Рекомендации учителя-дефектолога 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учителям младших </a:t>
            </a:r>
            <a:r>
              <a:rPr lang="ru-RU" b="1" dirty="0" smtClean="0"/>
              <a:t>классов </a:t>
            </a:r>
            <a:r>
              <a:rPr lang="ru-RU" sz="3600" dirty="0" smtClean="0"/>
              <a:t>(памятка)</a:t>
            </a:r>
            <a:endParaRPr lang="ru-RU" sz="3600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1103312" y="2052918"/>
            <a:ext cx="10232345" cy="4195481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Информационно-содержательный компонент</a:t>
            </a:r>
          </a:p>
          <a:p>
            <a:r>
              <a:rPr lang="ru-RU" sz="3200" dirty="0" err="1" smtClean="0"/>
              <a:t>Операциональный</a:t>
            </a:r>
            <a:r>
              <a:rPr lang="ru-RU" sz="3200" dirty="0" smtClean="0"/>
              <a:t> компонент</a:t>
            </a:r>
          </a:p>
          <a:p>
            <a:r>
              <a:rPr lang="ru-RU" sz="3200" dirty="0" smtClean="0"/>
              <a:t>Формально-языковой компонент</a:t>
            </a:r>
          </a:p>
          <a:p>
            <a:r>
              <a:rPr lang="ru-RU" sz="3200" dirty="0" smtClean="0"/>
              <a:t>Регулятивный компонент</a:t>
            </a:r>
          </a:p>
          <a:p>
            <a:r>
              <a:rPr lang="ru-RU" sz="3200" dirty="0" smtClean="0"/>
              <a:t>Мотивационный компонент</a:t>
            </a:r>
          </a:p>
          <a:p>
            <a:r>
              <a:rPr lang="ru-RU" sz="3200" dirty="0" smtClean="0"/>
              <a:t>Энергетический </a:t>
            </a:r>
            <a:r>
              <a:rPr lang="ru-RU" sz="3200" dirty="0"/>
              <a:t>компонент</a:t>
            </a:r>
          </a:p>
        </p:txBody>
      </p:sp>
    </p:spTree>
    <p:extLst>
      <p:ext uri="{BB962C8B-B14F-4D97-AF65-F5344CB8AC3E}">
        <p14:creationId xmlns:p14="http://schemas.microsoft.com/office/powerpoint/2010/main" val="63289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336800" y="2569028"/>
            <a:ext cx="6610350" cy="36793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i="1" dirty="0" smtClean="0"/>
              <a:t>Желаем успехов!</a:t>
            </a:r>
            <a:endParaRPr lang="ru-RU" sz="4400" i="1" dirty="0"/>
          </a:p>
        </p:txBody>
      </p:sp>
    </p:spTree>
    <p:extLst>
      <p:ext uri="{BB962C8B-B14F-4D97-AF65-F5344CB8AC3E}">
        <p14:creationId xmlns:p14="http://schemas.microsoft.com/office/powerpoint/2010/main" val="70601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112</TotalTime>
  <Words>262</Words>
  <Application>Microsoft Office PowerPoint</Application>
  <PresentationFormat>Широкоэкранный</PresentationFormat>
  <Paragraphs>40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Ион</vt:lpstr>
      <vt:lpstr>Диагностика нарушений у учащихся начальных классов и  коррекция индивидуальных образовательных маршрутов </vt:lpstr>
      <vt:lpstr>Презентация PowerPoint</vt:lpstr>
      <vt:lpstr>Стать «немножко дефектологом»…</vt:lpstr>
      <vt:lpstr>Комплекс методик обследования обучающихся </vt:lpstr>
      <vt:lpstr>Продолжение обследования обучающихся </vt:lpstr>
      <vt:lpstr> Рекомендации учителя-дефектолога  учителям младших классов (памятка)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809687</dc:creator>
  <cp:lastModifiedBy>809687</cp:lastModifiedBy>
  <cp:revision>10</cp:revision>
  <dcterms:created xsi:type="dcterms:W3CDTF">2023-03-06T13:29:45Z</dcterms:created>
  <dcterms:modified xsi:type="dcterms:W3CDTF">2023-03-09T07:03:11Z</dcterms:modified>
</cp:coreProperties>
</file>