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3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9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9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71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27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75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07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5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6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18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1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72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09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1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6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2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878B03-EC08-40A5-A2F0-AFECF0DD973F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DD84AD-87FD-4275-956C-878A02E9E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192869"/>
          </a:xfrm>
        </p:spPr>
        <p:txBody>
          <a:bodyPr/>
          <a:lstStyle/>
          <a:p>
            <a:r>
              <a:rPr lang="ru-RU" sz="4400" b="1" dirty="0" smtClean="0"/>
              <a:t>Развитие </a:t>
            </a:r>
            <a:r>
              <a:rPr lang="ru-RU" sz="4400" b="1" dirty="0" err="1" smtClean="0"/>
              <a:t>саморегуляции</a:t>
            </a:r>
            <a:r>
              <a:rPr lang="ru-RU" sz="4400" b="1" dirty="0" smtClean="0"/>
              <a:t> произвольной деятельности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426857"/>
            <a:ext cx="6815669" cy="551542"/>
          </a:xfrm>
        </p:spPr>
        <p:txBody>
          <a:bodyPr/>
          <a:lstStyle/>
          <a:p>
            <a:pPr algn="r"/>
            <a:r>
              <a:rPr lang="ru-RU" b="1" dirty="0" smtClean="0"/>
              <a:t>Учитель-дефектолог Павлова Т.М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64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Советы, которые дают авторы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43857" y="1970161"/>
            <a:ext cx="9601196" cy="3887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Как можно развить такие сферы, как:</a:t>
            </a:r>
          </a:p>
          <a:p>
            <a:r>
              <a:rPr lang="ru-RU" sz="3200" b="1" dirty="0" smtClean="0"/>
              <a:t>Целеполагание </a:t>
            </a:r>
          </a:p>
          <a:p>
            <a:r>
              <a:rPr lang="ru-RU" sz="3200" b="1" dirty="0" smtClean="0"/>
              <a:t>Моделирование</a:t>
            </a:r>
          </a:p>
          <a:p>
            <a:r>
              <a:rPr lang="ru-RU" sz="3200" b="1" dirty="0" smtClean="0"/>
              <a:t>Планирование</a:t>
            </a:r>
          </a:p>
          <a:p>
            <a:r>
              <a:rPr lang="ru-RU" sz="3200" b="1" dirty="0" smtClean="0"/>
              <a:t>Самоконтроль</a:t>
            </a:r>
          </a:p>
          <a:p>
            <a:r>
              <a:rPr lang="ru-RU" sz="3200" b="1" dirty="0" err="1" smtClean="0"/>
              <a:t>Самокоррекция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2286">
            <a:off x="8451547" y="2938362"/>
            <a:ext cx="2028825" cy="2838450"/>
          </a:xfrm>
          <a:prstGeom prst="rect">
            <a:avLst/>
          </a:prstGeom>
        </p:spPr>
      </p:pic>
      <p:pic>
        <p:nvPicPr>
          <p:cNvPr id="10" name="Picture 4" descr="https://nattik.ru/wp-content/uploads/2011/04/zanatie_kosmo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544">
            <a:off x="6209666" y="2765405"/>
            <a:ext cx="2229042" cy="298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6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373" y="96761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С.В. </a:t>
            </a:r>
            <a:r>
              <a:rPr lang="ru-RU" b="1" dirty="0" err="1" smtClean="0"/>
              <a:t>Курдюкова</a:t>
            </a:r>
            <a:r>
              <a:rPr lang="ru-RU" b="1" dirty="0" smtClean="0"/>
              <a:t>, А.В. </a:t>
            </a:r>
            <a:r>
              <a:rPr lang="ru-RU" b="1" dirty="0" err="1" smtClean="0"/>
              <a:t>Сунцова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«Формируем самоконтроль»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997263">
            <a:off x="7499179" y="2594152"/>
            <a:ext cx="2476842" cy="331787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494970" y="2731634"/>
            <a:ext cx="4572001" cy="273730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45 подвижных и малоподвижных игр с красочным инвентарём и подробными рекомендациями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0879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692" y="2724727"/>
            <a:ext cx="480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7.pngwing.com/pngs/26/20/png-transparent-attention-deficit-hyperactivity-disorder-child-impulsivity-child-child-text-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84" y="2218518"/>
            <a:ext cx="2902720" cy="217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960bf0f81e3c61e1e504c6b317b7fb74dc8887c7-1002402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80" y="2036276"/>
            <a:ext cx="2991139" cy="29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6170" y="1533235"/>
            <a:ext cx="2888343" cy="28623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Трудности в организации </a:t>
            </a:r>
            <a:r>
              <a:rPr lang="ru-RU" sz="2000" b="1" dirty="0" smtClean="0"/>
              <a:t>внимания</a:t>
            </a:r>
            <a:r>
              <a:rPr lang="ru-RU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</a:t>
            </a:r>
            <a:r>
              <a:rPr lang="ru-RU" sz="2000" dirty="0" smtClean="0"/>
              <a:t>еумение </a:t>
            </a:r>
            <a:r>
              <a:rPr lang="ru-RU" sz="2000" b="1" dirty="0" smtClean="0"/>
              <a:t>планировать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свои </a:t>
            </a:r>
            <a:r>
              <a:rPr lang="ru-RU" sz="2000" dirty="0">
                <a:solidFill>
                  <a:prstClr val="black"/>
                </a:solidFill>
              </a:rPr>
              <a:t>действия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</a:t>
            </a:r>
            <a:r>
              <a:rPr lang="ru-RU" sz="2000" dirty="0" smtClean="0"/>
              <a:t>еумение </a:t>
            </a:r>
            <a:r>
              <a:rPr lang="ru-RU" sz="2000" b="1" dirty="0" smtClean="0"/>
              <a:t>контролировать</a:t>
            </a:r>
            <a:r>
              <a:rPr lang="ru-RU" sz="2000" dirty="0" smtClean="0"/>
              <a:t> свои действия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497611" y="1533235"/>
            <a:ext cx="312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Суперактивныедети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113486" y="1533236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Малоактивные дети</a:t>
            </a:r>
            <a:endParaRPr lang="ru-RU" sz="2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136571" y="1309617"/>
            <a:ext cx="609599" cy="139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7607741" y="1341256"/>
            <a:ext cx="532518" cy="139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«Изучение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саморегуляции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методика У.В.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Ульенковой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948" y="2860964"/>
            <a:ext cx="73342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382" y="548615"/>
            <a:ext cx="8024667" cy="58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6" y="434110"/>
            <a:ext cx="9982197" cy="60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9601200" cy="1303337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40718" y="1130588"/>
            <a:ext cx="10638971" cy="4578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600" b="1" i="1" dirty="0" smtClean="0"/>
              <a:t>«Игровая деятельность лучше всего способствует формированию произвольной регуляции, ибо всякая игра есть испытание воли, действие, подчинённое правилу» </a:t>
            </a:r>
          </a:p>
          <a:p>
            <a:pPr marL="0" indent="0" algn="r">
              <a:buNone/>
            </a:pPr>
            <a:r>
              <a:rPr lang="ru-RU" sz="3600" b="1" i="1" dirty="0" smtClean="0"/>
              <a:t>Выготский Л.С.</a:t>
            </a:r>
            <a:endParaRPr lang="ru-RU" sz="3600" b="1" i="1" dirty="0"/>
          </a:p>
        </p:txBody>
      </p:sp>
      <p:pic>
        <p:nvPicPr>
          <p:cNvPr id="2050" name="Picture 2" descr="https://media.baamboozle.com/uploads/images/432091/1662420236_305063_ur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44" y="4480954"/>
            <a:ext cx="2182117" cy="160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Овладение числовым рядом – фундамент начального учебного </a:t>
            </a:r>
            <a:r>
              <a:rPr lang="ru-RU" b="1" dirty="0" smtClean="0"/>
              <a:t>процесса</a:t>
            </a:r>
            <a:br>
              <a:rPr lang="ru-RU" b="1" dirty="0" smtClean="0"/>
            </a:br>
            <a:r>
              <a:rPr lang="ru-RU" sz="3100" b="1" dirty="0" smtClean="0"/>
              <a:t>Авторская программа </a:t>
            </a:r>
            <a:r>
              <a:rPr lang="ru-RU" sz="3100" b="1" dirty="0" err="1" smtClean="0"/>
              <a:t>Н.М.Пылаевой</a:t>
            </a:r>
            <a:r>
              <a:rPr lang="ru-RU" sz="3100" b="1" dirty="0" smtClean="0"/>
              <a:t> и Т.В. </a:t>
            </a:r>
            <a:r>
              <a:rPr lang="ru-RU" sz="3100" b="1" dirty="0" err="1" smtClean="0"/>
              <a:t>Ахутиной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 smtClean="0"/>
              <a:t>Этапы</a:t>
            </a:r>
          </a:p>
          <a:p>
            <a:r>
              <a:rPr lang="ru-RU" b="1" dirty="0" smtClean="0"/>
              <a:t>Отработка действий по речевой инструкции</a:t>
            </a:r>
          </a:p>
          <a:p>
            <a:r>
              <a:rPr lang="ru-RU" b="1" dirty="0" smtClean="0"/>
              <a:t>Совместное пошаговое выполнение действия по наглядной программе</a:t>
            </a:r>
          </a:p>
          <a:p>
            <a:r>
              <a:rPr lang="ru-RU" b="1" dirty="0" smtClean="0"/>
              <a:t>Самостоятельное выполнение действия по усвоенной программе</a:t>
            </a:r>
          </a:p>
          <a:p>
            <a:r>
              <a:rPr lang="ru-RU" b="1" dirty="0"/>
              <a:t>Самостоятельное выполнение действия </a:t>
            </a:r>
            <a:r>
              <a:rPr lang="ru-RU" b="1" dirty="0" smtClean="0"/>
              <a:t>по внутренней  программе и ли перенос её на новый материал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2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Рекомендуемые игры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u="sng" dirty="0" smtClean="0"/>
              <a:t>Пуговицы</a:t>
            </a:r>
          </a:p>
          <a:p>
            <a:r>
              <a:rPr lang="ru-RU" b="1" dirty="0" smtClean="0"/>
              <a:t>Оборудование</a:t>
            </a:r>
            <a:r>
              <a:rPr lang="ru-RU" b="1" dirty="0"/>
              <a:t>:</a:t>
            </a:r>
            <a:r>
              <a:rPr lang="ru-RU" dirty="0"/>
              <a:t> два одинаковых комплекта пуговиц</a:t>
            </a:r>
            <a:r>
              <a:rPr lang="ru-RU" b="1" dirty="0"/>
              <a:t> (ж</a:t>
            </a:r>
            <a:r>
              <a:rPr lang="ru-RU" dirty="0"/>
              <a:t>елательно, чтобы пуговицы были различного цвета, формы, размера) 9 штук, две карточки из 9 клеточек – 3 на 3.</a:t>
            </a:r>
          </a:p>
          <a:p>
            <a:r>
              <a:rPr lang="ru-RU" b="1" dirty="0"/>
              <a:t>Ход игры</a:t>
            </a:r>
            <a:r>
              <a:rPr lang="ru-RU" dirty="0"/>
              <a:t>: Вначале рассмотрите с ребенком пуговицы – где самая большая, где самая маленькая и т.д.</a:t>
            </a:r>
          </a:p>
          <a:p>
            <a:r>
              <a:rPr lang="ru-RU" dirty="0"/>
              <a:t>Одну карточку берет педагог, другую ребенок. Таким же образом распределяем и пуговицы. На своем поле педагог выкладывает комбинацию из 2-3 пуговиц. Предложите ребенку повторить это на своей карточке.</a:t>
            </a:r>
          </a:p>
          <a:p>
            <a:r>
              <a:rPr lang="ru-RU" dirty="0"/>
              <a:t>Выложенные пуговицы покажите ребенку, давая возможность запомнить их. Затем накройте карточку чем-нибудь. Задача ребенка – по памяти выложить на своем игровом поле аналогичную комбинацию. Открываем, проверяем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600" b="1" dirty="0" smtClean="0"/>
              <a:t>Чем больше используется клеток и пуговиц, тем интереснее</a:t>
            </a:r>
            <a:endParaRPr lang="ru-RU" sz="2600" b="1" dirty="0"/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50" y="609550"/>
            <a:ext cx="3022168" cy="20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117599"/>
            <a:ext cx="6384246" cy="1669144"/>
          </a:xfrm>
        </p:spPr>
        <p:txBody>
          <a:bodyPr>
            <a:noAutofit/>
          </a:bodyPr>
          <a:lstStyle/>
          <a:p>
            <a:r>
              <a:rPr lang="ru-RU" sz="3600" b="1" dirty="0"/>
              <a:t>Упражнения от </a:t>
            </a:r>
            <a:r>
              <a:rPr lang="ru-RU" sz="3600" b="1" dirty="0" err="1" smtClean="0"/>
              <a:t>нейропсихологов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/>
              <a:t> </a:t>
            </a:r>
            <a:r>
              <a:rPr lang="ru-RU" b="1" dirty="0" err="1" smtClean="0"/>
              <a:t>Ю.Е.Ерёмина</a:t>
            </a:r>
            <a:r>
              <a:rPr lang="ru-RU" b="1" dirty="0" smtClean="0"/>
              <a:t>…»Космическая одиссея»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77692">
            <a:off x="7664793" y="927245"/>
            <a:ext cx="3230886" cy="489267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96686" y="3131126"/>
            <a:ext cx="6138223" cy="2924523"/>
          </a:xfrm>
        </p:spPr>
        <p:txBody>
          <a:bodyPr>
            <a:noAutofit/>
          </a:bodyPr>
          <a:lstStyle/>
          <a:p>
            <a:pPr algn="l"/>
            <a:r>
              <a:rPr lang="ru-RU" sz="29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Этапы становления успеха</a:t>
            </a:r>
            <a:endParaRPr lang="ru-RU" sz="2000" b="1" dirty="0" smtClean="0"/>
          </a:p>
          <a:p>
            <a:pPr marL="342900" indent="-342900" algn="l">
              <a:buAutoNum type="arabicPeriod"/>
            </a:pPr>
            <a:r>
              <a:rPr lang="ru-RU" sz="2000" b="1" dirty="0" smtClean="0"/>
              <a:t>Ставлю цель: Что я хочу сделать?</a:t>
            </a:r>
          </a:p>
          <a:p>
            <a:pPr marL="342900" indent="-342900" algn="l">
              <a:buAutoNum type="arabicPeriod"/>
            </a:pPr>
            <a:r>
              <a:rPr lang="ru-RU" sz="2000" b="1" dirty="0" smtClean="0"/>
              <a:t>Выбираю </a:t>
            </a:r>
            <a:r>
              <a:rPr lang="ru-RU" sz="2000" b="1" dirty="0" smtClean="0"/>
              <a:t>условия: Что мне нужно для этого?</a:t>
            </a:r>
          </a:p>
          <a:p>
            <a:pPr marL="342900" indent="-342900" algn="l">
              <a:buAutoNum type="arabicPeriod"/>
            </a:pPr>
            <a:r>
              <a:rPr lang="ru-RU" sz="2000" b="1" dirty="0" smtClean="0"/>
              <a:t>Составляю план: Как я буду это делать?</a:t>
            </a:r>
          </a:p>
          <a:p>
            <a:pPr marL="342900" indent="-342900" algn="l">
              <a:buAutoNum type="arabicPeriod"/>
            </a:pPr>
            <a:r>
              <a:rPr lang="ru-RU" sz="2000" b="1" dirty="0" smtClean="0"/>
              <a:t>Проверяю результат: Я достиг, чего хотел?</a:t>
            </a:r>
          </a:p>
          <a:p>
            <a:pPr marL="342900" indent="-342900" algn="l">
              <a:buAutoNum type="arabicPeriod"/>
            </a:pPr>
            <a:r>
              <a:rPr lang="ru-RU" sz="2000" b="1" dirty="0" smtClean="0"/>
              <a:t>Исправляю ошибки: Есть ли другие варианты?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55973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186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Развитие саморегуляции произвольной деятельности</vt:lpstr>
      <vt:lpstr>Презентация PowerPoint</vt:lpstr>
      <vt:lpstr>«Изучение саморегуляции» методика У.В. Ульенковой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Овладение числовым рядом – фундамент начального учебного процесса Авторская программа Н.М.Пылаевой и Т.В. Ахутиной</vt:lpstr>
      <vt:lpstr>Рекомендуемые игры</vt:lpstr>
      <vt:lpstr>Упражнения от нейропсихологов  Ю.Е.Ерёмина…»Космическая одиссея»</vt:lpstr>
      <vt:lpstr>Советы, которые дают авторы</vt:lpstr>
      <vt:lpstr>С.В. Курдюкова, А.В. Сунцова «Формируем самоконтроль»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саморегуляции произвольной деятельности</dc:title>
  <dc:creator>RePack by Diakov</dc:creator>
  <cp:lastModifiedBy>809687</cp:lastModifiedBy>
  <cp:revision>17</cp:revision>
  <dcterms:created xsi:type="dcterms:W3CDTF">2023-10-11T19:05:52Z</dcterms:created>
  <dcterms:modified xsi:type="dcterms:W3CDTF">2023-10-12T08:16:18Z</dcterms:modified>
</cp:coreProperties>
</file>